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317" r:id="rId2"/>
    <p:sldId id="256" r:id="rId3"/>
    <p:sldId id="288" r:id="rId4"/>
    <p:sldId id="263" r:id="rId5"/>
    <p:sldId id="264" r:id="rId6"/>
    <p:sldId id="257" r:id="rId7"/>
    <p:sldId id="258" r:id="rId8"/>
    <p:sldId id="259" r:id="rId9"/>
    <p:sldId id="287" r:id="rId10"/>
    <p:sldId id="260" r:id="rId11"/>
    <p:sldId id="261" r:id="rId12"/>
    <p:sldId id="262" r:id="rId13"/>
    <p:sldId id="265" r:id="rId14"/>
    <p:sldId id="266" r:id="rId15"/>
    <p:sldId id="289" r:id="rId16"/>
    <p:sldId id="290" r:id="rId17"/>
    <p:sldId id="291" r:id="rId18"/>
    <p:sldId id="293" r:id="rId19"/>
    <p:sldId id="292" r:id="rId20"/>
    <p:sldId id="294" r:id="rId21"/>
    <p:sldId id="316" r:id="rId22"/>
    <p:sldId id="272" r:id="rId23"/>
    <p:sldId id="295" r:id="rId24"/>
    <p:sldId id="273" r:id="rId25"/>
    <p:sldId id="296" r:id="rId26"/>
    <p:sldId id="277" r:id="rId27"/>
    <p:sldId id="315" r:id="rId28"/>
    <p:sldId id="279" r:id="rId29"/>
    <p:sldId id="280" r:id="rId30"/>
    <p:sldId id="281" r:id="rId31"/>
    <p:sldId id="274" r:id="rId32"/>
    <p:sldId id="275" r:id="rId33"/>
    <p:sldId id="276" r:id="rId34"/>
    <p:sldId id="284" r:id="rId35"/>
    <p:sldId id="285" r:id="rId36"/>
    <p:sldId id="28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95" autoAdjust="0"/>
    <p:restoredTop sz="94660"/>
  </p:normalViewPr>
  <p:slideViewPr>
    <p:cSldViewPr>
      <p:cViewPr varScale="1">
        <p:scale>
          <a:sx n="87" d="100"/>
          <a:sy n="87" d="100"/>
        </p:scale>
        <p:origin x="-126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Sheet1!$G$1</c:f>
              <c:strCache>
                <c:ptCount val="1"/>
                <c:pt idx="0">
                  <c:v>بعدى</c:v>
                </c:pt>
              </c:strCache>
            </c:strRef>
          </c:tx>
          <c:invertIfNegative val="0"/>
          <c:cat>
            <c:strRef>
              <c:f>Sheet1!$A$2:$A$5</c:f>
              <c:strCache>
                <c:ptCount val="4"/>
                <c:pt idx="0">
                  <c:v>الملاحظة</c:v>
                </c:pt>
                <c:pt idx="1">
                  <c:v>المقارنة</c:v>
                </c:pt>
                <c:pt idx="2">
                  <c:v>التصنيف</c:v>
                </c:pt>
                <c:pt idx="3">
                  <c:v>جمع البيانات</c:v>
                </c:pt>
              </c:strCache>
            </c:strRef>
          </c:cat>
          <c:val>
            <c:numRef>
              <c:f>Sheet1!$G$2:$G$5</c:f>
              <c:numCache>
                <c:formatCode>0%</c:formatCode>
                <c:ptCount val="4"/>
                <c:pt idx="0">
                  <c:v>0.9</c:v>
                </c:pt>
                <c:pt idx="1">
                  <c:v>0.94</c:v>
                </c:pt>
                <c:pt idx="2">
                  <c:v>1</c:v>
                </c:pt>
                <c:pt idx="3">
                  <c:v>0.95</c:v>
                </c:pt>
              </c:numCache>
            </c:numRef>
          </c:val>
        </c:ser>
        <c:ser>
          <c:idx val="1"/>
          <c:order val="1"/>
          <c:tx>
            <c:strRef>
              <c:f>Sheet1!$H$1</c:f>
              <c:strCache>
                <c:ptCount val="1"/>
                <c:pt idx="0">
                  <c:v>قبلى </c:v>
                </c:pt>
              </c:strCache>
            </c:strRef>
          </c:tx>
          <c:invertIfNegative val="0"/>
          <c:cat>
            <c:strRef>
              <c:f>Sheet1!$A$2:$A$5</c:f>
              <c:strCache>
                <c:ptCount val="4"/>
                <c:pt idx="0">
                  <c:v>الملاحظة</c:v>
                </c:pt>
                <c:pt idx="1">
                  <c:v>المقارنة</c:v>
                </c:pt>
                <c:pt idx="2">
                  <c:v>التصنيف</c:v>
                </c:pt>
                <c:pt idx="3">
                  <c:v>جمع البيانات</c:v>
                </c:pt>
              </c:strCache>
            </c:strRef>
          </c:cat>
          <c:val>
            <c:numRef>
              <c:f>Sheet1!$H$2:$H$5</c:f>
              <c:numCache>
                <c:formatCode>General</c:formatCode>
                <c:ptCount val="4"/>
                <c:pt idx="0">
                  <c:v>0</c:v>
                </c:pt>
                <c:pt idx="1">
                  <c:v>0</c:v>
                </c:pt>
                <c:pt idx="2" formatCode="0%">
                  <c:v>0.25</c:v>
                </c:pt>
                <c:pt idx="3" formatCode="0%">
                  <c:v>0.25</c:v>
                </c:pt>
              </c:numCache>
            </c:numRef>
          </c:val>
        </c:ser>
        <c:dLbls>
          <c:showLegendKey val="0"/>
          <c:showVal val="0"/>
          <c:showCatName val="0"/>
          <c:showSerName val="0"/>
          <c:showPercent val="0"/>
          <c:showBubbleSize val="0"/>
        </c:dLbls>
        <c:gapWidth val="150"/>
        <c:axId val="27869952"/>
        <c:axId val="27871488"/>
      </c:barChart>
      <c:catAx>
        <c:axId val="27869952"/>
        <c:scaling>
          <c:orientation val="maxMin"/>
        </c:scaling>
        <c:delete val="0"/>
        <c:axPos val="b"/>
        <c:majorTickMark val="out"/>
        <c:minorTickMark val="none"/>
        <c:tickLblPos val="nextTo"/>
        <c:crossAx val="27871488"/>
        <c:crosses val="autoZero"/>
        <c:auto val="1"/>
        <c:lblAlgn val="ctr"/>
        <c:lblOffset val="100"/>
        <c:noMultiLvlLbl val="0"/>
      </c:catAx>
      <c:valAx>
        <c:axId val="27871488"/>
        <c:scaling>
          <c:orientation val="minMax"/>
        </c:scaling>
        <c:delete val="0"/>
        <c:axPos val="r"/>
        <c:majorGridlines/>
        <c:numFmt formatCode="0%" sourceLinked="1"/>
        <c:majorTickMark val="out"/>
        <c:minorTickMark val="none"/>
        <c:tickLblPos val="nextTo"/>
        <c:crossAx val="27869952"/>
        <c:crosses val="autoZero"/>
        <c:crossBetween val="between"/>
      </c:valAx>
    </c:plotArea>
    <c:legend>
      <c:legendPos val="l"/>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بعدي</c:v>
          </c:tx>
          <c:invertIfNegative val="0"/>
          <c:cat>
            <c:strRef>
              <c:f>Sheet3!$A$3:$A$16</c:f>
              <c:strCache>
                <c:ptCount val="14"/>
                <c:pt idx="0">
                  <c:v>ربط السبب بالمسبب</c:v>
                </c:pt>
                <c:pt idx="1">
                  <c:v>تحليل المشكلة</c:v>
                </c:pt>
                <c:pt idx="2">
                  <c:v>التوصل لاستنتاجات</c:v>
                </c:pt>
                <c:pt idx="3">
                  <c:v>تحديد المعلومات</c:v>
                </c:pt>
                <c:pt idx="4">
                  <c:v>ادراك علاقات</c:v>
                </c:pt>
                <c:pt idx="5">
                  <c:v>تعرف تناقضات الموقف</c:v>
                </c:pt>
                <c:pt idx="6">
                  <c:v>ادراك علاقات</c:v>
                </c:pt>
                <c:pt idx="7">
                  <c:v>محاولة حل المشكلة</c:v>
                </c:pt>
                <c:pt idx="8">
                  <c:v>تحديد المشكلة</c:v>
                </c:pt>
                <c:pt idx="9">
                  <c:v>وضع افتراضات</c:v>
                </c:pt>
                <c:pt idx="10">
                  <c:v>تنبؤ بمترتبات</c:v>
                </c:pt>
                <c:pt idx="11">
                  <c:v>تتابع فى المعلومات</c:v>
                </c:pt>
                <c:pt idx="12">
                  <c:v>تخطيط لاستراتيجية بديلة</c:v>
                </c:pt>
                <c:pt idx="13">
                  <c:v>تعرف مصدر الخطأ</c:v>
                </c:pt>
              </c:strCache>
            </c:strRef>
          </c:cat>
          <c:val>
            <c:numRef>
              <c:f>Sheet3!$K$3:$K$16</c:f>
              <c:numCache>
                <c:formatCode>0%</c:formatCode>
                <c:ptCount val="14"/>
                <c:pt idx="0">
                  <c:v>1</c:v>
                </c:pt>
                <c:pt idx="1">
                  <c:v>0.95</c:v>
                </c:pt>
                <c:pt idx="2">
                  <c:v>0.9</c:v>
                </c:pt>
                <c:pt idx="3">
                  <c:v>0.9</c:v>
                </c:pt>
                <c:pt idx="4">
                  <c:v>0.95</c:v>
                </c:pt>
                <c:pt idx="5">
                  <c:v>1</c:v>
                </c:pt>
                <c:pt idx="6">
                  <c:v>0.95</c:v>
                </c:pt>
                <c:pt idx="7">
                  <c:v>1</c:v>
                </c:pt>
                <c:pt idx="8">
                  <c:v>0.95</c:v>
                </c:pt>
                <c:pt idx="9">
                  <c:v>1</c:v>
                </c:pt>
                <c:pt idx="10">
                  <c:v>0.95</c:v>
                </c:pt>
                <c:pt idx="11">
                  <c:v>0.9</c:v>
                </c:pt>
                <c:pt idx="12">
                  <c:v>1</c:v>
                </c:pt>
                <c:pt idx="13">
                  <c:v>0.95</c:v>
                </c:pt>
              </c:numCache>
            </c:numRef>
          </c:val>
        </c:ser>
        <c:ser>
          <c:idx val="1"/>
          <c:order val="1"/>
          <c:tx>
            <c:v>قبلي</c:v>
          </c:tx>
          <c:invertIfNegative val="0"/>
          <c:val>
            <c:numRef>
              <c:f>Sheet3!$B$3:$B$16</c:f>
              <c:numCache>
                <c:formatCode>0%</c:formatCode>
                <c:ptCount val="14"/>
                <c:pt idx="0">
                  <c:v>0.55000000000000004</c:v>
                </c:pt>
                <c:pt idx="1">
                  <c:v>0.65</c:v>
                </c:pt>
                <c:pt idx="2">
                  <c:v>0.5</c:v>
                </c:pt>
                <c:pt idx="3">
                  <c:v>0.5</c:v>
                </c:pt>
                <c:pt idx="4" formatCode="General">
                  <c:v>0</c:v>
                </c:pt>
                <c:pt idx="5">
                  <c:v>0.35</c:v>
                </c:pt>
                <c:pt idx="6" formatCode="General">
                  <c:v>0</c:v>
                </c:pt>
                <c:pt idx="7" formatCode="General">
                  <c:v>0</c:v>
                </c:pt>
                <c:pt idx="8" formatCode="General">
                  <c:v>0</c:v>
                </c:pt>
                <c:pt idx="9" formatCode="General">
                  <c:v>0</c:v>
                </c:pt>
                <c:pt idx="10">
                  <c:v>0.3</c:v>
                </c:pt>
                <c:pt idx="11">
                  <c:v>0.55000000000000004</c:v>
                </c:pt>
                <c:pt idx="12">
                  <c:v>0.4</c:v>
                </c:pt>
                <c:pt idx="13" formatCode="General">
                  <c:v>0</c:v>
                </c:pt>
              </c:numCache>
            </c:numRef>
          </c:val>
        </c:ser>
        <c:dLbls>
          <c:showLegendKey val="0"/>
          <c:showVal val="0"/>
          <c:showCatName val="0"/>
          <c:showSerName val="0"/>
          <c:showPercent val="0"/>
          <c:showBubbleSize val="0"/>
        </c:dLbls>
        <c:gapWidth val="150"/>
        <c:axId val="27820032"/>
        <c:axId val="27821568"/>
      </c:barChart>
      <c:catAx>
        <c:axId val="27820032"/>
        <c:scaling>
          <c:orientation val="maxMin"/>
        </c:scaling>
        <c:delete val="0"/>
        <c:axPos val="b"/>
        <c:majorTickMark val="out"/>
        <c:minorTickMark val="none"/>
        <c:tickLblPos val="nextTo"/>
        <c:crossAx val="27821568"/>
        <c:crosses val="autoZero"/>
        <c:auto val="1"/>
        <c:lblAlgn val="ctr"/>
        <c:lblOffset val="100"/>
        <c:noMultiLvlLbl val="0"/>
      </c:catAx>
      <c:valAx>
        <c:axId val="27821568"/>
        <c:scaling>
          <c:orientation val="minMax"/>
        </c:scaling>
        <c:delete val="0"/>
        <c:axPos val="r"/>
        <c:majorGridlines/>
        <c:numFmt formatCode="0%" sourceLinked="1"/>
        <c:majorTickMark val="out"/>
        <c:minorTickMark val="none"/>
        <c:tickLblPos val="nextTo"/>
        <c:crossAx val="27820032"/>
        <c:crosses val="autoZero"/>
        <c:crossBetween val="between"/>
      </c:valAx>
    </c:plotArea>
    <c:legend>
      <c:legendPos val="l"/>
      <c:layout>
        <c:manualLayout>
          <c:xMode val="edge"/>
          <c:yMode val="edge"/>
          <c:x val="2.8911564625850341E-2"/>
          <c:y val="0.58262976737028394"/>
          <c:w val="5.6325593229417749E-2"/>
          <c:h val="0.14636046064274538"/>
        </c:manualLayout>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Sheet1!$K$2</c:f>
              <c:strCache>
                <c:ptCount val="1"/>
                <c:pt idx="0">
                  <c:v>بعدى</c:v>
                </c:pt>
              </c:strCache>
            </c:strRef>
          </c:tx>
          <c:invertIfNegative val="0"/>
          <c:cat>
            <c:strRef>
              <c:f>Sheet1!$A$3:$A$10</c:f>
              <c:strCache>
                <c:ptCount val="8"/>
                <c:pt idx="0">
                  <c:v>الحساسية للمشكلة</c:v>
                </c:pt>
                <c:pt idx="1">
                  <c:v>الاحتفاظ بالاتجاه</c:v>
                </c:pt>
                <c:pt idx="2">
                  <c:v>إعادة تنظيم الموقف</c:v>
                </c:pt>
                <c:pt idx="3">
                  <c:v>النفاذ</c:v>
                </c:pt>
                <c:pt idx="4">
                  <c:v>التفاصيل</c:v>
                </c:pt>
                <c:pt idx="5">
                  <c:v>الطلاقة</c:v>
                </c:pt>
                <c:pt idx="6">
                  <c:v>الأصالة</c:v>
                </c:pt>
                <c:pt idx="7">
                  <c:v>المرونة</c:v>
                </c:pt>
              </c:strCache>
            </c:strRef>
          </c:cat>
          <c:val>
            <c:numRef>
              <c:f>Sheet1!$K$3:$K$10</c:f>
              <c:numCache>
                <c:formatCode>0%</c:formatCode>
                <c:ptCount val="8"/>
                <c:pt idx="0">
                  <c:v>1</c:v>
                </c:pt>
                <c:pt idx="1">
                  <c:v>1</c:v>
                </c:pt>
                <c:pt idx="2">
                  <c:v>0.95</c:v>
                </c:pt>
                <c:pt idx="3">
                  <c:v>1</c:v>
                </c:pt>
                <c:pt idx="4">
                  <c:v>0.8</c:v>
                </c:pt>
                <c:pt idx="5">
                  <c:v>0.55000000000000004</c:v>
                </c:pt>
                <c:pt idx="6">
                  <c:v>0.6</c:v>
                </c:pt>
                <c:pt idx="7">
                  <c:v>0.65</c:v>
                </c:pt>
              </c:numCache>
            </c:numRef>
          </c:val>
        </c:ser>
        <c:ser>
          <c:idx val="1"/>
          <c:order val="1"/>
          <c:tx>
            <c:v>قبلي</c:v>
          </c:tx>
          <c:invertIfNegative val="0"/>
          <c:val>
            <c:numRef>
              <c:f>Sheet1!$B$3:$B$10</c:f>
              <c:numCache>
                <c:formatCode>0%</c:formatCode>
                <c:ptCount val="8"/>
                <c:pt idx="0">
                  <c:v>0.65</c:v>
                </c:pt>
                <c:pt idx="1">
                  <c:v>0.7</c:v>
                </c:pt>
                <c:pt idx="2">
                  <c:v>0.45</c:v>
                </c:pt>
                <c:pt idx="3">
                  <c:v>0.25</c:v>
                </c:pt>
                <c:pt idx="4">
                  <c:v>0.2</c:v>
                </c:pt>
                <c:pt idx="5">
                  <c:v>0.3</c:v>
                </c:pt>
                <c:pt idx="6">
                  <c:v>0.2</c:v>
                </c:pt>
                <c:pt idx="7">
                  <c:v>0.1</c:v>
                </c:pt>
              </c:numCache>
            </c:numRef>
          </c:val>
        </c:ser>
        <c:dLbls>
          <c:showLegendKey val="0"/>
          <c:showVal val="0"/>
          <c:showCatName val="0"/>
          <c:showSerName val="0"/>
          <c:showPercent val="0"/>
          <c:showBubbleSize val="0"/>
        </c:dLbls>
        <c:gapWidth val="150"/>
        <c:axId val="28244992"/>
        <c:axId val="28250880"/>
      </c:barChart>
      <c:catAx>
        <c:axId val="28244992"/>
        <c:scaling>
          <c:orientation val="maxMin"/>
        </c:scaling>
        <c:delete val="0"/>
        <c:axPos val="b"/>
        <c:majorTickMark val="out"/>
        <c:minorTickMark val="none"/>
        <c:tickLblPos val="nextTo"/>
        <c:crossAx val="28250880"/>
        <c:crosses val="autoZero"/>
        <c:auto val="1"/>
        <c:lblAlgn val="ctr"/>
        <c:lblOffset val="100"/>
        <c:noMultiLvlLbl val="0"/>
      </c:catAx>
      <c:valAx>
        <c:axId val="28250880"/>
        <c:scaling>
          <c:orientation val="minMax"/>
        </c:scaling>
        <c:delete val="0"/>
        <c:axPos val="r"/>
        <c:majorGridlines/>
        <c:numFmt formatCode="0%" sourceLinked="1"/>
        <c:majorTickMark val="out"/>
        <c:minorTickMark val="none"/>
        <c:tickLblPos val="nextTo"/>
        <c:crossAx val="28244992"/>
        <c:crosses val="autoZero"/>
        <c:crossBetween val="between"/>
      </c:valAx>
    </c:plotArea>
    <c:legend>
      <c:legendPos val="l"/>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340"/>
      <c:rAngAx val="1"/>
    </c:view3D>
    <c:floor>
      <c:thickness val="0"/>
    </c:floor>
    <c:sideWall>
      <c:thickness val="0"/>
    </c:sideWall>
    <c:backWall>
      <c:thickness val="0"/>
    </c:backWall>
    <c:plotArea>
      <c:layout/>
      <c:bar3DChart>
        <c:barDir val="col"/>
        <c:grouping val="clustered"/>
        <c:varyColors val="0"/>
        <c:ser>
          <c:idx val="0"/>
          <c:order val="0"/>
          <c:tx>
            <c:strRef>
              <c:f>Sheet3!$K$1</c:f>
              <c:strCache>
                <c:ptCount val="1"/>
                <c:pt idx="0">
                  <c:v>بعدى</c:v>
                </c:pt>
              </c:strCache>
            </c:strRef>
          </c:tx>
          <c:invertIfNegative val="0"/>
          <c:cat>
            <c:strRef>
              <c:f>Sheet3!$A$3:$A$14</c:f>
              <c:strCache>
                <c:ptCount val="12"/>
                <c:pt idx="0">
                  <c:v>تحديد الهدف</c:v>
                </c:pt>
                <c:pt idx="1">
                  <c:v>تسلسل الخطوات</c:v>
                </c:pt>
                <c:pt idx="2">
                  <c:v>تحديد العقبات</c:v>
                </c:pt>
                <c:pt idx="3">
                  <c:v>أساليب مواجهة الصعوبات</c:v>
                </c:pt>
                <c:pt idx="4">
                  <c:v>تعرف متى يتحقق الهدف الفرعى</c:v>
                </c:pt>
                <c:pt idx="5">
                  <c:v>الانتقال الى العملية التالية</c:v>
                </c:pt>
                <c:pt idx="6">
                  <c:v>اكتشاف العقبات والأخطاء</c:v>
                </c:pt>
                <c:pt idx="7">
                  <c:v>كيفية التغلب على الأخطاء</c:v>
                </c:pt>
                <c:pt idx="8">
                  <c:v>متى يتحقق الهدف</c:v>
                </c:pt>
                <c:pt idx="9">
                  <c:v>دقة النتائج</c:v>
                </c:pt>
                <c:pt idx="10">
                  <c:v>ملاءمة الأساليب المستخدمة</c:v>
                </c:pt>
                <c:pt idx="11">
                  <c:v>تقييم فاعلية الخطة </c:v>
                </c:pt>
              </c:strCache>
            </c:strRef>
          </c:cat>
          <c:val>
            <c:numRef>
              <c:f>Sheet3!$K$2:$K$14</c:f>
              <c:numCache>
                <c:formatCode>0%</c:formatCode>
                <c:ptCount val="13"/>
                <c:pt idx="0">
                  <c:v>1</c:v>
                </c:pt>
                <c:pt idx="1">
                  <c:v>1</c:v>
                </c:pt>
                <c:pt idx="2">
                  <c:v>0.8</c:v>
                </c:pt>
                <c:pt idx="3">
                  <c:v>0.9</c:v>
                </c:pt>
                <c:pt idx="4">
                  <c:v>0.95</c:v>
                </c:pt>
                <c:pt idx="5">
                  <c:v>1</c:v>
                </c:pt>
                <c:pt idx="6">
                  <c:v>0.85</c:v>
                </c:pt>
                <c:pt idx="7">
                  <c:v>1</c:v>
                </c:pt>
                <c:pt idx="8">
                  <c:v>1</c:v>
                </c:pt>
                <c:pt idx="9">
                  <c:v>0.9</c:v>
                </c:pt>
                <c:pt idx="10">
                  <c:v>0.95</c:v>
                </c:pt>
                <c:pt idx="11">
                  <c:v>1</c:v>
                </c:pt>
                <c:pt idx="12">
                  <c:v>1</c:v>
                </c:pt>
              </c:numCache>
            </c:numRef>
          </c:val>
        </c:ser>
        <c:ser>
          <c:idx val="1"/>
          <c:order val="1"/>
          <c:tx>
            <c:v>قبلي</c:v>
          </c:tx>
          <c:invertIfNegative val="0"/>
          <c:val>
            <c:numRef>
              <c:f>Sheet3!$B$3:$B$14</c:f>
              <c:numCache>
                <c:formatCode>0%</c:formatCode>
                <c:ptCount val="12"/>
                <c:pt idx="0">
                  <c:v>0.4</c:v>
                </c:pt>
                <c:pt idx="1">
                  <c:v>0.5</c:v>
                </c:pt>
                <c:pt idx="2">
                  <c:v>0.35</c:v>
                </c:pt>
                <c:pt idx="3">
                  <c:v>0.6</c:v>
                </c:pt>
                <c:pt idx="4">
                  <c:v>0.5</c:v>
                </c:pt>
                <c:pt idx="5">
                  <c:v>0.4</c:v>
                </c:pt>
                <c:pt idx="6">
                  <c:v>0.6</c:v>
                </c:pt>
                <c:pt idx="7">
                  <c:v>0.55000000000000004</c:v>
                </c:pt>
                <c:pt idx="8">
                  <c:v>0.65</c:v>
                </c:pt>
                <c:pt idx="9">
                  <c:v>0.25</c:v>
                </c:pt>
                <c:pt idx="10">
                  <c:v>0.55000000000000004</c:v>
                </c:pt>
                <c:pt idx="11">
                  <c:v>0.25</c:v>
                </c:pt>
              </c:numCache>
            </c:numRef>
          </c:val>
        </c:ser>
        <c:dLbls>
          <c:showLegendKey val="0"/>
          <c:showVal val="0"/>
          <c:showCatName val="0"/>
          <c:showSerName val="0"/>
          <c:showPercent val="0"/>
          <c:showBubbleSize val="0"/>
        </c:dLbls>
        <c:gapWidth val="150"/>
        <c:shape val="box"/>
        <c:axId val="28649728"/>
        <c:axId val="28663808"/>
        <c:axId val="0"/>
      </c:bar3DChart>
      <c:catAx>
        <c:axId val="28649728"/>
        <c:scaling>
          <c:orientation val="maxMin"/>
        </c:scaling>
        <c:delete val="0"/>
        <c:axPos val="b"/>
        <c:majorTickMark val="out"/>
        <c:minorTickMark val="none"/>
        <c:tickLblPos val="nextTo"/>
        <c:crossAx val="28663808"/>
        <c:crosses val="autoZero"/>
        <c:auto val="1"/>
        <c:lblAlgn val="ctr"/>
        <c:lblOffset val="100"/>
        <c:noMultiLvlLbl val="0"/>
      </c:catAx>
      <c:valAx>
        <c:axId val="28663808"/>
        <c:scaling>
          <c:orientation val="minMax"/>
        </c:scaling>
        <c:delete val="0"/>
        <c:axPos val="r"/>
        <c:majorGridlines/>
        <c:numFmt formatCode="0%" sourceLinked="1"/>
        <c:majorTickMark val="out"/>
        <c:minorTickMark val="none"/>
        <c:tickLblPos val="nextTo"/>
        <c:crossAx val="28649728"/>
        <c:crosses val="autoZero"/>
        <c:crossBetween val="between"/>
      </c:valAx>
    </c:plotArea>
    <c:legend>
      <c:legendPos val="l"/>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Sheet1!$K$15</c:f>
              <c:strCache>
                <c:ptCount val="1"/>
                <c:pt idx="0">
                  <c:v>بعدى</c:v>
                </c:pt>
              </c:strCache>
            </c:strRef>
          </c:tx>
          <c:invertIfNegative val="0"/>
          <c:cat>
            <c:strRef>
              <c:f>Sheet1!$A$16:$A$21</c:f>
              <c:strCache>
                <c:ptCount val="6"/>
                <c:pt idx="0">
                  <c:v>تحديد الهدف</c:v>
                </c:pt>
                <c:pt idx="1">
                  <c:v>الحصول على معلومات</c:v>
                </c:pt>
                <c:pt idx="2">
                  <c:v>تحليل الحلول</c:v>
                </c:pt>
                <c:pt idx="3">
                  <c:v>ترتييب الحل فى قوائم</c:v>
                </c:pt>
                <c:pt idx="4">
                  <c:v>التقييم بين حلين</c:v>
                </c:pt>
                <c:pt idx="5">
                  <c:v>اختيار أفضل حل</c:v>
                </c:pt>
              </c:strCache>
            </c:strRef>
          </c:cat>
          <c:val>
            <c:numRef>
              <c:f>Sheet1!$K$16:$K$21</c:f>
              <c:numCache>
                <c:formatCode>0%</c:formatCode>
                <c:ptCount val="6"/>
                <c:pt idx="0">
                  <c:v>1</c:v>
                </c:pt>
                <c:pt idx="1">
                  <c:v>0.8</c:v>
                </c:pt>
                <c:pt idx="2">
                  <c:v>0.8</c:v>
                </c:pt>
                <c:pt idx="3">
                  <c:v>0.85</c:v>
                </c:pt>
                <c:pt idx="4">
                  <c:v>0.75</c:v>
                </c:pt>
                <c:pt idx="5">
                  <c:v>1</c:v>
                </c:pt>
              </c:numCache>
            </c:numRef>
          </c:val>
        </c:ser>
        <c:ser>
          <c:idx val="1"/>
          <c:order val="1"/>
          <c:tx>
            <c:v>قلبي</c:v>
          </c:tx>
          <c:invertIfNegative val="0"/>
          <c:val>
            <c:numRef>
              <c:f>Sheet1!$B$15:$B$21</c:f>
              <c:numCache>
                <c:formatCode>0%</c:formatCode>
                <c:ptCount val="7"/>
                <c:pt idx="0" formatCode="General">
                  <c:v>0</c:v>
                </c:pt>
                <c:pt idx="1">
                  <c:v>0.45</c:v>
                </c:pt>
                <c:pt idx="2" formatCode="General">
                  <c:v>0</c:v>
                </c:pt>
                <c:pt idx="3" formatCode="General">
                  <c:v>0</c:v>
                </c:pt>
                <c:pt idx="4">
                  <c:v>0.45</c:v>
                </c:pt>
                <c:pt idx="5" formatCode="General">
                  <c:v>0</c:v>
                </c:pt>
                <c:pt idx="6" formatCode="General">
                  <c:v>0</c:v>
                </c:pt>
              </c:numCache>
            </c:numRef>
          </c:val>
        </c:ser>
        <c:dLbls>
          <c:showLegendKey val="0"/>
          <c:showVal val="0"/>
          <c:showCatName val="0"/>
          <c:showSerName val="0"/>
          <c:showPercent val="0"/>
          <c:showBubbleSize val="0"/>
        </c:dLbls>
        <c:gapWidth val="150"/>
        <c:axId val="28312704"/>
        <c:axId val="28314240"/>
      </c:barChart>
      <c:catAx>
        <c:axId val="28312704"/>
        <c:scaling>
          <c:orientation val="maxMin"/>
        </c:scaling>
        <c:delete val="0"/>
        <c:axPos val="b"/>
        <c:majorTickMark val="out"/>
        <c:minorTickMark val="none"/>
        <c:tickLblPos val="nextTo"/>
        <c:crossAx val="28314240"/>
        <c:crosses val="autoZero"/>
        <c:auto val="1"/>
        <c:lblAlgn val="ctr"/>
        <c:lblOffset val="100"/>
        <c:noMultiLvlLbl val="0"/>
      </c:catAx>
      <c:valAx>
        <c:axId val="28314240"/>
        <c:scaling>
          <c:orientation val="minMax"/>
        </c:scaling>
        <c:delete val="0"/>
        <c:axPos val="r"/>
        <c:majorGridlines/>
        <c:numFmt formatCode="0%" sourceLinked="1"/>
        <c:majorTickMark val="out"/>
        <c:minorTickMark val="none"/>
        <c:tickLblPos val="nextTo"/>
        <c:crossAx val="28312704"/>
        <c:crosses val="autoZero"/>
        <c:crossBetween val="between"/>
      </c:valAx>
    </c:plotArea>
    <c:legend>
      <c:legendPos val="l"/>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48F9B8A-CD0F-4886-8C0E-841E8EE39B1C}" type="datetimeFigureOut">
              <a:rPr lang="ar-SA" smtClean="0"/>
              <a:t>16/07/1435</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S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140EB16-32BA-44FC-967F-E06CF651D96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F9B8A-CD0F-4886-8C0E-841E8EE39B1C}" type="datetimeFigureOut">
              <a:rPr lang="ar-SA" smtClean="0"/>
              <a:t>16/07/1435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140EB16-32BA-44FC-967F-E06CF651D96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F9B8A-CD0F-4886-8C0E-841E8EE39B1C}" type="datetimeFigureOut">
              <a:rPr lang="ar-SA" smtClean="0"/>
              <a:t>16/07/1435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140EB16-32BA-44FC-967F-E06CF651D96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48F9B8A-CD0F-4886-8C0E-841E8EE39B1C}" type="datetimeFigureOut">
              <a:rPr lang="ar-SA" smtClean="0"/>
              <a:t>16/07/1435</a:t>
            </a:fld>
            <a:endParaRPr lang="ar-SA"/>
          </a:p>
        </p:txBody>
      </p:sp>
      <p:sp>
        <p:nvSpPr>
          <p:cNvPr id="9" name="Slide Number Placeholder 8"/>
          <p:cNvSpPr>
            <a:spLocks noGrp="1"/>
          </p:cNvSpPr>
          <p:nvPr>
            <p:ph type="sldNum" sz="quarter" idx="15"/>
          </p:nvPr>
        </p:nvSpPr>
        <p:spPr/>
        <p:txBody>
          <a:bodyPr rtlCol="0"/>
          <a:lstStyle/>
          <a:p>
            <a:fld id="{1140EB16-32BA-44FC-967F-E06CF651D96D}" type="slidenum">
              <a:rPr lang="ar-SA" smtClean="0"/>
              <a:t>‹#›</a:t>
            </a:fld>
            <a:endParaRPr lang="ar-SA"/>
          </a:p>
        </p:txBody>
      </p:sp>
      <p:sp>
        <p:nvSpPr>
          <p:cNvPr id="10" name="Footer Placeholder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48F9B8A-CD0F-4886-8C0E-841E8EE39B1C}" type="datetimeFigureOut">
              <a:rPr lang="ar-SA" smtClean="0"/>
              <a:t>16/07/1435</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S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140EB16-32BA-44FC-967F-E06CF651D96D}"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48F9B8A-CD0F-4886-8C0E-841E8EE39B1C}" type="datetimeFigureOut">
              <a:rPr lang="ar-SA" smtClean="0"/>
              <a:t>16/07/1435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140EB16-32BA-44FC-967F-E06CF651D96D}" type="slidenum">
              <a:rPr lang="ar-SA" smtClean="0"/>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48F9B8A-CD0F-4886-8C0E-841E8EE39B1C}" type="datetimeFigureOut">
              <a:rPr lang="ar-SA" smtClean="0"/>
              <a:t>16/07/1435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140EB16-32BA-44FC-967F-E06CF651D96D}" type="slidenum">
              <a:rPr lang="ar-SA" smtClean="0"/>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48F9B8A-CD0F-4886-8C0E-841E8EE39B1C}" type="datetimeFigureOut">
              <a:rPr lang="ar-SA" smtClean="0"/>
              <a:t>16/07/1435</a:t>
            </a:fld>
            <a:endParaRPr lang="ar-SA"/>
          </a:p>
        </p:txBody>
      </p:sp>
      <p:sp>
        <p:nvSpPr>
          <p:cNvPr id="7" name="Slide Number Placeholder 6"/>
          <p:cNvSpPr>
            <a:spLocks noGrp="1"/>
          </p:cNvSpPr>
          <p:nvPr>
            <p:ph type="sldNum" sz="quarter" idx="11"/>
          </p:nvPr>
        </p:nvSpPr>
        <p:spPr/>
        <p:txBody>
          <a:bodyPr rtlCol="0"/>
          <a:lstStyle/>
          <a:p>
            <a:fld id="{1140EB16-32BA-44FC-967F-E06CF651D96D}" type="slidenum">
              <a:rPr lang="ar-SA" smtClean="0"/>
              <a:t>‹#›</a:t>
            </a:fld>
            <a:endParaRPr lang="ar-SA"/>
          </a:p>
        </p:txBody>
      </p:sp>
      <p:sp>
        <p:nvSpPr>
          <p:cNvPr id="8" name="Footer Placeholder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9B8A-CD0F-4886-8C0E-841E8EE39B1C}" type="datetimeFigureOut">
              <a:rPr lang="ar-SA" smtClean="0"/>
              <a:t>16/07/1435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140EB16-32BA-44FC-967F-E06CF651D96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48F9B8A-CD0F-4886-8C0E-841E8EE39B1C}" type="datetimeFigureOut">
              <a:rPr lang="ar-SA" smtClean="0"/>
              <a:t>16/07/1435</a:t>
            </a:fld>
            <a:endParaRPr lang="ar-SA"/>
          </a:p>
        </p:txBody>
      </p:sp>
      <p:sp>
        <p:nvSpPr>
          <p:cNvPr id="22" name="Slide Number Placeholder 21"/>
          <p:cNvSpPr>
            <a:spLocks noGrp="1"/>
          </p:cNvSpPr>
          <p:nvPr>
            <p:ph type="sldNum" sz="quarter" idx="15"/>
          </p:nvPr>
        </p:nvSpPr>
        <p:spPr/>
        <p:txBody>
          <a:bodyPr rtlCol="0"/>
          <a:lstStyle/>
          <a:p>
            <a:fld id="{1140EB16-32BA-44FC-967F-E06CF651D96D}" type="slidenum">
              <a:rPr lang="ar-SA" smtClean="0"/>
              <a:t>‹#›</a:t>
            </a:fld>
            <a:endParaRPr lang="ar-SA"/>
          </a:p>
        </p:txBody>
      </p:sp>
      <p:sp>
        <p:nvSpPr>
          <p:cNvPr id="23" name="Footer Placeholder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48F9B8A-CD0F-4886-8C0E-841E8EE39B1C}" type="datetimeFigureOut">
              <a:rPr lang="ar-SA" smtClean="0"/>
              <a:t>16/07/1435</a:t>
            </a:fld>
            <a:endParaRPr lang="ar-SA"/>
          </a:p>
        </p:txBody>
      </p:sp>
      <p:sp>
        <p:nvSpPr>
          <p:cNvPr id="18" name="Slide Number Placeholder 17"/>
          <p:cNvSpPr>
            <a:spLocks noGrp="1"/>
          </p:cNvSpPr>
          <p:nvPr>
            <p:ph type="sldNum" sz="quarter" idx="11"/>
          </p:nvPr>
        </p:nvSpPr>
        <p:spPr/>
        <p:txBody>
          <a:bodyPr rtlCol="0"/>
          <a:lstStyle/>
          <a:p>
            <a:fld id="{1140EB16-32BA-44FC-967F-E06CF651D96D}" type="slidenum">
              <a:rPr lang="ar-SA" smtClean="0"/>
              <a:t>‹#›</a:t>
            </a:fld>
            <a:endParaRPr lang="ar-SA"/>
          </a:p>
        </p:txBody>
      </p:sp>
      <p:sp>
        <p:nvSpPr>
          <p:cNvPr id="21" name="Footer Placeholder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48F9B8A-CD0F-4886-8C0E-841E8EE39B1C}" type="datetimeFigureOut">
              <a:rPr lang="ar-SA" smtClean="0"/>
              <a:t>16/07/1435</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140EB16-32BA-44FC-967F-E06CF651D96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r>
              <a:rPr lang="ar-SA" sz="3000" b="1" cap="small" dirty="0">
                <a:solidFill>
                  <a:srgbClr val="FF0000"/>
                </a:solidFill>
                <a:latin typeface="Arial" panose="020B0604020202020204" pitchFamily="34" charset="0"/>
                <a:ea typeface="Times New Roman"/>
                <a:cs typeface="Simple Bold Jut Out" panose="02010401010101010101" pitchFamily="2" charset="-78"/>
              </a:rPr>
              <a:t>المنحة الفائزة رقم (55</a:t>
            </a:r>
            <a:r>
              <a:rPr lang="ar-SA" sz="3000" b="1" cap="small" dirty="0" smtClean="0">
                <a:solidFill>
                  <a:srgbClr val="FF0000"/>
                </a:solidFill>
                <a:latin typeface="Arial" panose="020B0604020202020204" pitchFamily="34" charset="0"/>
                <a:ea typeface="Times New Roman"/>
                <a:cs typeface="Simple Bold Jut Out" panose="02010401010101010101" pitchFamily="2" charset="-78"/>
              </a:rPr>
              <a:t>)</a:t>
            </a:r>
          </a:p>
          <a:p>
            <a:pPr marL="0" indent="0" algn="ctr">
              <a:buNone/>
            </a:pPr>
            <a:r>
              <a:rPr lang="ar-SA" sz="3000" b="1" cap="small" dirty="0" smtClean="0">
                <a:solidFill>
                  <a:srgbClr val="FF0000"/>
                </a:solidFill>
                <a:latin typeface="Arial" panose="020B0604020202020204" pitchFamily="34" charset="0"/>
                <a:cs typeface="Simple Bold Jut Out" panose="02010401010101010101" pitchFamily="2" charset="-78"/>
              </a:rPr>
              <a:t>كلية التربية – جامعة الملك سعود</a:t>
            </a:r>
          </a:p>
          <a:p>
            <a:pPr marL="0" indent="0" algn="ctr">
              <a:buNone/>
            </a:pPr>
            <a:endParaRPr lang="ar-SA" sz="3000" b="1" cap="small" dirty="0">
              <a:solidFill>
                <a:srgbClr val="FF0000"/>
              </a:solidFill>
              <a:latin typeface="Arial" panose="020B0604020202020204" pitchFamily="34" charset="0"/>
              <a:cs typeface="Simple Bold Jut Out" panose="02010401010101010101" pitchFamily="2" charset="-78"/>
            </a:endParaRPr>
          </a:p>
          <a:p>
            <a:pPr marL="0" indent="0" algn="ctr">
              <a:buNone/>
            </a:pPr>
            <a:r>
              <a:rPr lang="ar-SA" sz="3000" b="1" cap="small" dirty="0" smtClean="0">
                <a:solidFill>
                  <a:srgbClr val="002060"/>
                </a:solidFill>
                <a:latin typeface="Arial" panose="020B0604020202020204" pitchFamily="34" charset="0"/>
                <a:cs typeface="Simple Bold Jut Out" panose="02010401010101010101" pitchFamily="2" charset="-78"/>
              </a:rPr>
              <a:t>الفائزة بالمنحة الدكتورة//</a:t>
            </a:r>
          </a:p>
          <a:p>
            <a:pPr marL="0" indent="0" algn="ctr">
              <a:buNone/>
            </a:pPr>
            <a:r>
              <a:rPr lang="ar-SA" sz="3000" b="1" cap="small" dirty="0" smtClean="0">
                <a:solidFill>
                  <a:srgbClr val="002060"/>
                </a:solidFill>
                <a:latin typeface="Arial" panose="020B0604020202020204" pitchFamily="34" charset="0"/>
                <a:cs typeface="Simple Bold Jut Out" panose="02010401010101010101" pitchFamily="2" charset="-78"/>
              </a:rPr>
              <a:t>جيهان محمود جودة</a:t>
            </a:r>
          </a:p>
          <a:p>
            <a:pPr marL="0" indent="0" algn="ctr">
              <a:buNone/>
            </a:pPr>
            <a:endParaRPr lang="ar-SA" sz="3000" b="1" cap="small" dirty="0">
              <a:solidFill>
                <a:srgbClr val="002060"/>
              </a:solidFill>
              <a:latin typeface="Arial" panose="020B0604020202020204" pitchFamily="34" charset="0"/>
              <a:cs typeface="Simple Bold Jut Out" panose="02010401010101010101" pitchFamily="2" charset="-78"/>
            </a:endParaRPr>
          </a:p>
          <a:p>
            <a:pPr marL="0" indent="0" algn="ctr">
              <a:buNone/>
            </a:pPr>
            <a:r>
              <a:rPr lang="ar-SA" sz="3000" b="1" cap="small" dirty="0" smtClean="0">
                <a:solidFill>
                  <a:schemeClr val="accent1">
                    <a:lumMod val="75000"/>
                  </a:schemeClr>
                </a:solidFill>
                <a:latin typeface="Arial" panose="020B0604020202020204" pitchFamily="34" charset="0"/>
                <a:cs typeface="Simple Bold Jut Out" panose="02010401010101010101" pitchFamily="2" charset="-78"/>
              </a:rPr>
              <a:t>استاذ مساعد - قسم السياسات التربوية</a:t>
            </a:r>
            <a:endParaRPr lang="ar-SA" dirty="0">
              <a:solidFill>
                <a:schemeClr val="accent1">
                  <a:lumMod val="75000"/>
                </a:schemeClr>
              </a:solidFill>
            </a:endParaRPr>
          </a:p>
        </p:txBody>
      </p:sp>
      <p:pic>
        <p:nvPicPr>
          <p:cNvPr id="4" name="Picture 3"/>
          <p:cNvPicPr>
            <a:picLocks noChangeAspect="1" noChangeArrowheads="1"/>
          </p:cNvPicPr>
          <p:nvPr/>
        </p:nvPicPr>
        <p:blipFill>
          <a:blip r:embed="rId2" cstate="print"/>
          <a:srcRect/>
          <a:stretch>
            <a:fillRect/>
          </a:stretch>
        </p:blipFill>
        <p:spPr bwMode="auto">
          <a:xfrm>
            <a:off x="251520" y="188640"/>
            <a:ext cx="1320081" cy="13923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5557798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060848"/>
            <a:ext cx="7467600" cy="1080120"/>
          </a:xfrm>
        </p:spPr>
        <p:txBody>
          <a:bodyPr>
            <a:normAutofit/>
          </a:bodyPr>
          <a:lstStyle/>
          <a:p>
            <a:pPr algn="ctr"/>
            <a:r>
              <a:rPr lang="ar-SA" sz="3600" b="1" dirty="0">
                <a:solidFill>
                  <a:srgbClr val="FF0000"/>
                </a:solidFill>
                <a:latin typeface="Berlin Sans FB Demi" panose="020E0802020502020306" pitchFamily="34" charset="0"/>
              </a:rPr>
              <a:t>عرض الإجراءات والمهام التي تم </a:t>
            </a:r>
            <a:r>
              <a:rPr lang="ar-SA" sz="3600" b="1" dirty="0" smtClean="0">
                <a:solidFill>
                  <a:srgbClr val="FF0000"/>
                </a:solidFill>
                <a:latin typeface="Berlin Sans FB Demi" panose="020E0802020502020306" pitchFamily="34" charset="0"/>
              </a:rPr>
              <a:t>تنفيذها</a:t>
            </a:r>
            <a:endParaRPr lang="ar-SA" sz="3600" b="1" dirty="0">
              <a:solidFill>
                <a:srgbClr val="FF0000"/>
              </a:solidFill>
              <a:latin typeface="Berlin Sans FB Demi" panose="020E0802020502020306" pitchFamily="34" charset="0"/>
            </a:endParaRPr>
          </a:p>
        </p:txBody>
      </p:sp>
    </p:spTree>
    <p:extLst>
      <p:ext uri="{BB962C8B-B14F-4D97-AF65-F5344CB8AC3E}">
        <p14:creationId xmlns:p14="http://schemas.microsoft.com/office/powerpoint/2010/main" val="13962256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pPr algn="r"/>
            <a:r>
              <a:rPr lang="ar-SA" b="1" u="sng" dirty="0">
                <a:solidFill>
                  <a:srgbClr val="FF0000"/>
                </a:solidFill>
                <a:latin typeface="Simplified Arabic" panose="02020603050405020304" pitchFamily="18" charset="-78"/>
                <a:cs typeface="Simplified Arabic" panose="02020603050405020304" pitchFamily="18" charset="-78"/>
              </a:rPr>
              <a:t>عرض الإجراءات والمهام التي تم تنفيذها.</a:t>
            </a:r>
          </a:p>
        </p:txBody>
      </p:sp>
      <p:sp>
        <p:nvSpPr>
          <p:cNvPr id="3" name="Content Placeholder 2"/>
          <p:cNvSpPr>
            <a:spLocks noGrp="1"/>
          </p:cNvSpPr>
          <p:nvPr>
            <p:ph sz="quarter" idx="1"/>
          </p:nvPr>
        </p:nvSpPr>
        <p:spPr>
          <a:xfrm>
            <a:off x="457200" y="1268760"/>
            <a:ext cx="7467600" cy="5205192"/>
          </a:xfrm>
        </p:spPr>
        <p:txBody>
          <a:bodyPr>
            <a:normAutofit lnSpcReduction="10000"/>
          </a:bodyPr>
          <a:lstStyle/>
          <a:p>
            <a:pPr marL="0" indent="0">
              <a:buNone/>
            </a:pPr>
            <a:r>
              <a:rPr lang="ar-SA" b="1" dirty="0"/>
              <a:t>إجراءات الدراسة:</a:t>
            </a:r>
          </a:p>
          <a:p>
            <a:pPr marL="0" indent="0">
              <a:buNone/>
            </a:pPr>
            <a:r>
              <a:rPr lang="ar-SA" b="1" dirty="0" smtClean="0"/>
              <a:t>اولاً: إعداد </a:t>
            </a:r>
            <a:r>
              <a:rPr lang="ar-SA" b="1" dirty="0"/>
              <a:t>وتقنين أدوات الدراسة:</a:t>
            </a:r>
          </a:p>
          <a:p>
            <a:pPr marL="0" indent="0">
              <a:buNone/>
            </a:pPr>
            <a:r>
              <a:rPr lang="ar-SA" dirty="0"/>
              <a:t>1.	</a:t>
            </a:r>
            <a:r>
              <a:rPr lang="ar-SA" dirty="0" smtClean="0"/>
              <a:t>الاطلاع </a:t>
            </a:r>
            <a:r>
              <a:rPr lang="ar-SA" dirty="0"/>
              <a:t>علي البرامج المشابهة والمتبعة في حل المشكلات بصورة مبتكرة في الدوريات والكتب الاجنبية والعربية.</a:t>
            </a:r>
          </a:p>
          <a:p>
            <a:pPr marL="0" indent="0">
              <a:buNone/>
            </a:pPr>
            <a:r>
              <a:rPr lang="ar-SA" dirty="0" smtClean="0"/>
              <a:t>2</a:t>
            </a:r>
            <a:r>
              <a:rPr lang="ar-SA" b="1" u="sng" dirty="0" smtClean="0">
                <a:solidFill>
                  <a:schemeClr val="accent3">
                    <a:lumMod val="60000"/>
                    <a:lumOff val="40000"/>
                  </a:schemeClr>
                </a:solidFill>
              </a:rPr>
              <a:t>. تم </a:t>
            </a:r>
            <a:r>
              <a:rPr lang="ar-SA" b="1" u="sng" dirty="0">
                <a:solidFill>
                  <a:schemeClr val="accent3">
                    <a:lumMod val="60000"/>
                    <a:lumOff val="40000"/>
                  </a:schemeClr>
                </a:solidFill>
              </a:rPr>
              <a:t>إعداد أدوات الدراسة من قبل أستاذة المقرر: </a:t>
            </a:r>
          </a:p>
          <a:p>
            <a:pPr marL="0" indent="0">
              <a:buNone/>
            </a:pPr>
            <a:r>
              <a:rPr lang="ar-SA" dirty="0">
                <a:solidFill>
                  <a:srgbClr val="990099"/>
                </a:solidFill>
              </a:rPr>
              <a:t>أ- تصميم مطوية تحتوي علي أهمية وأهداف البرنامج التدريبي، </a:t>
            </a:r>
            <a:r>
              <a:rPr lang="ar-SA" dirty="0" smtClean="0">
                <a:solidFill>
                  <a:srgbClr val="990099"/>
                </a:solidFill>
              </a:rPr>
              <a:t>وكيفية الاستفادة </a:t>
            </a:r>
            <a:r>
              <a:rPr lang="ar-SA" dirty="0">
                <a:solidFill>
                  <a:srgbClr val="990099"/>
                </a:solidFill>
              </a:rPr>
              <a:t>منه، وخصائص </a:t>
            </a:r>
            <a:r>
              <a:rPr lang="ar-SA" dirty="0" smtClean="0">
                <a:solidFill>
                  <a:srgbClr val="990099"/>
                </a:solidFill>
              </a:rPr>
              <a:t> المعلمة المبتكرة، </a:t>
            </a:r>
            <a:r>
              <a:rPr lang="ar-SA" dirty="0">
                <a:solidFill>
                  <a:srgbClr val="990099"/>
                </a:solidFill>
              </a:rPr>
              <a:t>وتم توزيعه علي الطالبات قبل بدأ البرنامج. </a:t>
            </a:r>
            <a:endParaRPr lang="ar-SA" dirty="0" smtClean="0">
              <a:solidFill>
                <a:srgbClr val="990099"/>
              </a:solidFill>
            </a:endParaRPr>
          </a:p>
          <a:p>
            <a:pPr marL="0" indent="0">
              <a:buNone/>
            </a:pPr>
            <a:r>
              <a:rPr lang="ar-SA" dirty="0" smtClean="0">
                <a:solidFill>
                  <a:srgbClr val="FF0000"/>
                </a:solidFill>
              </a:rPr>
              <a:t>ب-  اعداد مقياس </a:t>
            </a:r>
            <a:r>
              <a:rPr lang="ar-SA" dirty="0">
                <a:solidFill>
                  <a:srgbClr val="FF0000"/>
                </a:solidFill>
              </a:rPr>
              <a:t>الحل الابتكاري للمشكلات </a:t>
            </a:r>
            <a:r>
              <a:rPr lang="ar-SA" dirty="0" smtClean="0">
                <a:solidFill>
                  <a:srgbClr val="FF0000"/>
                </a:solidFill>
              </a:rPr>
              <a:t>وتقنينه.</a:t>
            </a:r>
          </a:p>
          <a:p>
            <a:pPr marL="0" indent="0">
              <a:buNone/>
            </a:pPr>
            <a:r>
              <a:rPr lang="ar-SA" dirty="0" smtClean="0">
                <a:solidFill>
                  <a:srgbClr val="0070C0"/>
                </a:solidFill>
              </a:rPr>
              <a:t>ج- </a:t>
            </a:r>
            <a:r>
              <a:rPr lang="ar-SA" dirty="0">
                <a:solidFill>
                  <a:srgbClr val="0070C0"/>
                </a:solidFill>
              </a:rPr>
              <a:t>تم إعداد البرنامج التدريبي </a:t>
            </a:r>
            <a:r>
              <a:rPr lang="ar-SA" dirty="0" smtClean="0">
                <a:solidFill>
                  <a:srgbClr val="0070C0"/>
                </a:solidFill>
              </a:rPr>
              <a:t>(</a:t>
            </a:r>
            <a:r>
              <a:rPr lang="ar-SA" dirty="0">
                <a:solidFill>
                  <a:srgbClr val="0070C0"/>
                </a:solidFill>
              </a:rPr>
              <a:t>يشمل عدد من المواقف والجلسات لمناقشة وحل عدد من المشكلات السلوكية والنفسية للأطفال، </a:t>
            </a:r>
            <a:r>
              <a:rPr lang="ar-SA" dirty="0">
                <a:solidFill>
                  <a:srgbClr val="002060"/>
                </a:solidFill>
              </a:rPr>
              <a:t>والمتمثلة في موضوعات المقرر، ويتم ذلك في صورة "مجموعات عمل" </a:t>
            </a:r>
            <a:r>
              <a:rPr lang="ar-SA" dirty="0" smtClean="0">
                <a:solidFill>
                  <a:srgbClr val="002060"/>
                </a:solidFill>
              </a:rPr>
              <a:t>يتم </a:t>
            </a:r>
            <a:r>
              <a:rPr lang="ar-SA" dirty="0">
                <a:solidFill>
                  <a:srgbClr val="002060"/>
                </a:solidFill>
              </a:rPr>
              <a:t>من خلالها إتباع العديد من </a:t>
            </a:r>
            <a:r>
              <a:rPr lang="ar-SA" dirty="0" smtClean="0">
                <a:solidFill>
                  <a:srgbClr val="002060"/>
                </a:solidFill>
              </a:rPr>
              <a:t>الاستراتيجيات </a:t>
            </a:r>
            <a:r>
              <a:rPr lang="ar-SA" dirty="0">
                <a:solidFill>
                  <a:srgbClr val="002060"/>
                </a:solidFill>
              </a:rPr>
              <a:t>التدريسية </a:t>
            </a:r>
            <a:r>
              <a:rPr lang="ar-SA" dirty="0" smtClean="0">
                <a:solidFill>
                  <a:srgbClr val="002060"/>
                </a:solidFill>
              </a:rPr>
              <a:t>السابق طرحها.</a:t>
            </a:r>
          </a:p>
          <a:p>
            <a:endParaRPr lang="ar-SA" dirty="0"/>
          </a:p>
        </p:txBody>
      </p:sp>
    </p:spTree>
    <p:extLst>
      <p:ext uri="{BB962C8B-B14F-4D97-AF65-F5344CB8AC3E}">
        <p14:creationId xmlns:p14="http://schemas.microsoft.com/office/powerpoint/2010/main" val="15702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467600" cy="850106"/>
          </a:xfrm>
        </p:spPr>
        <p:txBody>
          <a:bodyPr/>
          <a:lstStyle/>
          <a:p>
            <a:pPr algn="r"/>
            <a:r>
              <a:rPr lang="ar-SA" b="1" u="sng" dirty="0" smtClean="0">
                <a:solidFill>
                  <a:srgbClr val="FF0000"/>
                </a:solidFill>
                <a:latin typeface="Simplified Arabic" panose="02020603050405020304" pitchFamily="18" charset="-78"/>
                <a:cs typeface="Simplified Arabic" panose="02020603050405020304" pitchFamily="18" charset="-78"/>
              </a:rPr>
              <a:t>تابع : عرض </a:t>
            </a:r>
            <a:r>
              <a:rPr lang="ar-SA" b="1" u="sng" dirty="0">
                <a:solidFill>
                  <a:srgbClr val="FF0000"/>
                </a:solidFill>
                <a:latin typeface="Simplified Arabic" panose="02020603050405020304" pitchFamily="18" charset="-78"/>
                <a:cs typeface="Simplified Arabic" panose="02020603050405020304" pitchFamily="18" charset="-78"/>
              </a:rPr>
              <a:t>الإجراءات والمهام التي تم تنفيذها.</a:t>
            </a:r>
            <a:endParaRPr lang="ar-SA" dirty="0"/>
          </a:p>
        </p:txBody>
      </p:sp>
      <p:sp>
        <p:nvSpPr>
          <p:cNvPr id="3" name="Content Placeholder 2"/>
          <p:cNvSpPr>
            <a:spLocks noGrp="1"/>
          </p:cNvSpPr>
          <p:nvPr>
            <p:ph sz="quarter" idx="1"/>
          </p:nvPr>
        </p:nvSpPr>
        <p:spPr>
          <a:xfrm>
            <a:off x="457200" y="1772816"/>
            <a:ext cx="7499176" cy="4701136"/>
          </a:xfrm>
        </p:spPr>
        <p:txBody>
          <a:bodyPr>
            <a:normAutofit/>
          </a:bodyPr>
          <a:lstStyle/>
          <a:p>
            <a:pPr marL="0" indent="0" algn="just">
              <a:buNone/>
            </a:pPr>
            <a:r>
              <a:rPr lang="ar-SA" dirty="0" smtClean="0">
                <a:solidFill>
                  <a:srgbClr val="0070C0"/>
                </a:solidFill>
              </a:rPr>
              <a:t>د. تم </a:t>
            </a:r>
            <a:r>
              <a:rPr lang="ar-SA" dirty="0">
                <a:solidFill>
                  <a:srgbClr val="0070C0"/>
                </a:solidFill>
              </a:rPr>
              <a:t>إعداد استبانة تطبق علي المعلمات </a:t>
            </a:r>
            <a:r>
              <a:rPr lang="ar-SA" dirty="0" smtClean="0">
                <a:solidFill>
                  <a:srgbClr val="0070C0"/>
                </a:solidFill>
              </a:rPr>
              <a:t>، للتعرف </a:t>
            </a:r>
            <a:r>
              <a:rPr lang="ar-SA" dirty="0">
                <a:solidFill>
                  <a:srgbClr val="0070C0"/>
                </a:solidFill>
              </a:rPr>
              <a:t>علي أهم المشكلات السلوكية والنفسية التي </a:t>
            </a:r>
            <a:r>
              <a:rPr lang="ar-SA" dirty="0" smtClean="0">
                <a:solidFill>
                  <a:srgbClr val="0070C0"/>
                </a:solidFill>
              </a:rPr>
              <a:t>يواجها </a:t>
            </a:r>
            <a:r>
              <a:rPr lang="ar-SA" dirty="0">
                <a:solidFill>
                  <a:srgbClr val="0070C0"/>
                </a:solidFill>
              </a:rPr>
              <a:t>بصورة يومية، والطرق المتبعة في حلها</a:t>
            </a:r>
            <a:r>
              <a:rPr lang="ar-SA" dirty="0" smtClean="0">
                <a:solidFill>
                  <a:srgbClr val="0070C0"/>
                </a:solidFill>
              </a:rPr>
              <a:t>.</a:t>
            </a:r>
          </a:p>
          <a:p>
            <a:pPr marL="0" indent="0" algn="just">
              <a:buNone/>
            </a:pPr>
            <a:endParaRPr lang="ar-SA" dirty="0">
              <a:solidFill>
                <a:srgbClr val="0070C0"/>
              </a:solidFill>
            </a:endParaRPr>
          </a:p>
          <a:p>
            <a:pPr marL="0" indent="0" algn="just">
              <a:buNone/>
            </a:pPr>
            <a:r>
              <a:rPr lang="ar-SA" dirty="0" smtClean="0">
                <a:solidFill>
                  <a:srgbClr val="0070C0"/>
                </a:solidFill>
              </a:rPr>
              <a:t>3-</a:t>
            </a:r>
            <a:r>
              <a:rPr lang="ar-SA" dirty="0" smtClean="0">
                <a:solidFill>
                  <a:schemeClr val="accent1">
                    <a:lumMod val="50000"/>
                  </a:schemeClr>
                </a:solidFill>
              </a:rPr>
              <a:t> تم </a:t>
            </a:r>
            <a:r>
              <a:rPr lang="ar-SA" dirty="0">
                <a:solidFill>
                  <a:schemeClr val="accent1">
                    <a:lumMod val="50000"/>
                  </a:schemeClr>
                </a:solidFill>
              </a:rPr>
              <a:t>عرض المهام والتدريبات علي مجموعة من المختصين لتحكيمها وبيان مدي صلاحيتها لقياس ما وضعت لقياسه</a:t>
            </a:r>
            <a:r>
              <a:rPr lang="ar-SA" dirty="0" smtClean="0">
                <a:solidFill>
                  <a:schemeClr val="accent1">
                    <a:lumMod val="50000"/>
                  </a:schemeClr>
                </a:solidFill>
              </a:rPr>
              <a:t>،</a:t>
            </a:r>
          </a:p>
          <a:p>
            <a:pPr marL="0" indent="0" algn="just">
              <a:buNone/>
            </a:pPr>
            <a:endParaRPr lang="ar-SA" dirty="0">
              <a:solidFill>
                <a:schemeClr val="accent1">
                  <a:lumMod val="50000"/>
                </a:schemeClr>
              </a:solidFill>
            </a:endParaRPr>
          </a:p>
          <a:p>
            <a:pPr marL="0" indent="0" algn="just">
              <a:buNone/>
            </a:pPr>
            <a:r>
              <a:rPr lang="ar-SA" dirty="0" smtClean="0">
                <a:solidFill>
                  <a:schemeClr val="accent1">
                    <a:lumMod val="50000"/>
                  </a:schemeClr>
                </a:solidFill>
              </a:rPr>
              <a:t>4-</a:t>
            </a:r>
            <a:r>
              <a:rPr lang="ar-SA" dirty="0" smtClean="0">
                <a:solidFill>
                  <a:srgbClr val="7030A0"/>
                </a:solidFill>
              </a:rPr>
              <a:t> </a:t>
            </a:r>
            <a:r>
              <a:rPr lang="ar-SA" dirty="0">
                <a:solidFill>
                  <a:srgbClr val="7030A0"/>
                </a:solidFill>
              </a:rPr>
              <a:t>إعداد الدليل الإرشادي </a:t>
            </a:r>
            <a:r>
              <a:rPr lang="ar-SA" dirty="0" smtClean="0">
                <a:solidFill>
                  <a:srgbClr val="7030A0"/>
                </a:solidFill>
              </a:rPr>
              <a:t>، والذي </a:t>
            </a:r>
            <a:r>
              <a:rPr lang="ar-SA" dirty="0">
                <a:solidFill>
                  <a:srgbClr val="7030A0"/>
                </a:solidFill>
              </a:rPr>
              <a:t>يشمل علي أهم المشكلات السلوكية وطرق التغلب عليها</a:t>
            </a:r>
            <a:r>
              <a:rPr lang="ar-SA" dirty="0" smtClean="0">
                <a:solidFill>
                  <a:srgbClr val="7030A0"/>
                </a:solidFill>
              </a:rPr>
              <a:t>.</a:t>
            </a:r>
          </a:p>
          <a:p>
            <a:pPr algn="just"/>
            <a:endParaRPr lang="ar-SA" dirty="0">
              <a:solidFill>
                <a:srgbClr val="7030A0"/>
              </a:solidFill>
            </a:endParaRPr>
          </a:p>
          <a:p>
            <a:pPr marL="0" indent="0" algn="just">
              <a:buNone/>
            </a:pPr>
            <a:r>
              <a:rPr lang="ar-SA" dirty="0" smtClean="0"/>
              <a:t>5-</a:t>
            </a:r>
            <a:r>
              <a:rPr lang="ar-SA" dirty="0" smtClean="0">
                <a:solidFill>
                  <a:srgbClr val="00B050"/>
                </a:solidFill>
              </a:rPr>
              <a:t> تم </a:t>
            </a:r>
            <a:r>
              <a:rPr lang="ar-SA" dirty="0">
                <a:solidFill>
                  <a:srgbClr val="00B050"/>
                </a:solidFill>
              </a:rPr>
              <a:t>إعداد المجلد </a:t>
            </a:r>
            <a:r>
              <a:rPr lang="ar-SA" dirty="0" smtClean="0">
                <a:solidFill>
                  <a:srgbClr val="00B050"/>
                </a:solidFill>
              </a:rPr>
              <a:t>الإلكتروني.</a:t>
            </a:r>
            <a:endParaRPr lang="ar-SA" dirty="0"/>
          </a:p>
        </p:txBody>
      </p:sp>
    </p:spTree>
    <p:extLst>
      <p:ext uri="{BB962C8B-B14F-4D97-AF65-F5344CB8AC3E}">
        <p14:creationId xmlns:p14="http://schemas.microsoft.com/office/powerpoint/2010/main" val="199431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normAutofit/>
          </a:bodyPr>
          <a:lstStyle/>
          <a:p>
            <a:pPr algn="just"/>
            <a:r>
              <a:rPr lang="ar-SA" sz="2400" b="1" dirty="0">
                <a:solidFill>
                  <a:srgbClr val="0070C0"/>
                </a:solidFill>
              </a:rPr>
              <a:t>ويوضح الشكل رقم (1) المواقف </a:t>
            </a:r>
            <a:r>
              <a:rPr lang="ar-SA" sz="2400" b="1" dirty="0" smtClean="0">
                <a:solidFill>
                  <a:srgbClr val="0070C0"/>
                </a:solidFill>
              </a:rPr>
              <a:t>التي </a:t>
            </a:r>
            <a:r>
              <a:rPr lang="ar-SA" sz="2400" b="1" dirty="0">
                <a:solidFill>
                  <a:srgbClr val="0070C0"/>
                </a:solidFill>
              </a:rPr>
              <a:t>يتعرض لها الفرد أثناء محاولة حل المشكلة: </a:t>
            </a:r>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988840"/>
            <a:ext cx="7506820" cy="3461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627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randombar(horizontal)">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467600" cy="994122"/>
          </a:xfrm>
        </p:spPr>
        <p:txBody>
          <a:bodyPr>
            <a:normAutofit/>
          </a:bodyPr>
          <a:lstStyle/>
          <a:p>
            <a:pPr algn="just"/>
            <a:r>
              <a:rPr lang="ar-SA" b="1" dirty="0">
                <a:solidFill>
                  <a:srgbClr val="FF0000"/>
                </a:solidFill>
                <a:cs typeface="Simple Bold Jut Out" panose="02010401010101010101" pitchFamily="2" charset="-78"/>
              </a:rPr>
              <a:t>ويوضح الشكل رقم (2) التصميم التعاوني لحل المشكلة:</a:t>
            </a:r>
          </a:p>
        </p:txBody>
      </p:sp>
      <p:pic>
        <p:nvPicPr>
          <p:cNvPr id="2053" name="Picture 5"/>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553060" y="1412776"/>
            <a:ext cx="5275879" cy="4822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532400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randombar(horizontal)">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7467600" cy="868958"/>
          </a:xfrm>
        </p:spPr>
        <p:txBody>
          <a:bodyPr>
            <a:normAutofit/>
          </a:bodyPr>
          <a:lstStyle/>
          <a:p>
            <a:pPr algn="r"/>
            <a:r>
              <a:rPr lang="ar-SA" sz="2400" b="1" u="sng" dirty="0">
                <a:solidFill>
                  <a:srgbClr val="FF0000"/>
                </a:solidFill>
              </a:rPr>
              <a:t>خطوات الحل </a:t>
            </a:r>
            <a:r>
              <a:rPr lang="ar-SA" sz="2400" b="1" u="sng" dirty="0" smtClean="0">
                <a:solidFill>
                  <a:srgbClr val="FF0000"/>
                </a:solidFill>
              </a:rPr>
              <a:t>الابتكاري </a:t>
            </a:r>
            <a:r>
              <a:rPr lang="ar-SA" sz="2400" b="1" u="sng" dirty="0">
                <a:solidFill>
                  <a:srgbClr val="FF0000"/>
                </a:solidFill>
              </a:rPr>
              <a:t>للمشكلة:</a:t>
            </a:r>
          </a:p>
        </p:txBody>
      </p:sp>
      <p:pic>
        <p:nvPicPr>
          <p:cNvPr id="3073" name="Picture 1"/>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803" y="1600200"/>
            <a:ext cx="5430394" cy="487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77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073"/>
                                        </p:tgtEl>
                                        <p:attrNameLst>
                                          <p:attrName>style.visibility</p:attrName>
                                        </p:attrNameLst>
                                      </p:cBhvr>
                                      <p:to>
                                        <p:strVal val="visible"/>
                                      </p:to>
                                    </p:set>
                                    <p:animEffect transition="in" filter="randombar(horizontal)">
                                      <p:cBhvr>
                                        <p:cTn id="12"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FF0000"/>
                </a:solidFill>
              </a:rPr>
              <a:t>الاطار العام للبرنامج التدريبي</a:t>
            </a:r>
            <a:endParaRPr lang="ar-SA" b="1" dirty="0">
              <a:solidFill>
                <a:srgbClr val="FF0000"/>
              </a:solidFill>
            </a:endParaRPr>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600200"/>
            <a:ext cx="6624735" cy="487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94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randombar(horizontal)">
                                      <p:cBhvr>
                                        <p:cTn id="12"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solidFill>
                  <a:srgbClr val="FF0000"/>
                </a:solidFill>
              </a:rPr>
              <a:t>جدول (1)</a:t>
            </a:r>
            <a:br>
              <a:rPr lang="ar-SA" b="1" dirty="0">
                <a:solidFill>
                  <a:srgbClr val="FF0000"/>
                </a:solidFill>
              </a:rPr>
            </a:br>
            <a:r>
              <a:rPr lang="ar-SA" b="1" dirty="0">
                <a:solidFill>
                  <a:srgbClr val="FF0000"/>
                </a:solidFill>
              </a:rPr>
              <a:t>منظومة محتوى البرنامج </a:t>
            </a:r>
            <a:r>
              <a:rPr lang="ar-SA" b="1" dirty="0" smtClean="0">
                <a:solidFill>
                  <a:srgbClr val="FF0000"/>
                </a:solidFill>
              </a:rPr>
              <a:t>التدريبي المقترح</a:t>
            </a:r>
            <a:endParaRPr lang="ar-SA" b="1" dirty="0">
              <a:solidFill>
                <a:srgbClr val="FF0000"/>
              </a:solidFill>
            </a:endParaRPr>
          </a:p>
        </p:txBody>
      </p:sp>
      <p:pic>
        <p:nvPicPr>
          <p:cNvPr id="614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640534"/>
            <a:ext cx="7344816" cy="4792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890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randombar(horizontal)">
                                      <p:cBhvr>
                                        <p:cTn id="12"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348880"/>
            <a:ext cx="7467600" cy="1143000"/>
          </a:xfrm>
        </p:spPr>
        <p:txBody>
          <a:bodyPr/>
          <a:lstStyle/>
          <a:p>
            <a:pPr algn="ctr"/>
            <a:r>
              <a:rPr lang="ar-SA" b="1" dirty="0" smtClean="0">
                <a:solidFill>
                  <a:srgbClr val="FF0000"/>
                </a:solidFill>
              </a:rPr>
              <a:t>تنظيم محتوي البرنامج</a:t>
            </a:r>
            <a:endParaRPr lang="ar-SA" b="1" dirty="0">
              <a:solidFill>
                <a:srgbClr val="FF0000"/>
              </a:solidFill>
            </a:endParaRPr>
          </a:p>
        </p:txBody>
      </p:sp>
    </p:spTree>
    <p:extLst>
      <p:ext uri="{BB962C8B-B14F-4D97-AF65-F5344CB8AC3E}">
        <p14:creationId xmlns:p14="http://schemas.microsoft.com/office/powerpoint/2010/main" val="27584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ar-SA" sz="2400" b="1" dirty="0">
                <a:solidFill>
                  <a:srgbClr val="FF0000"/>
                </a:solidFill>
              </a:rPr>
              <a:t>وقد راعت أستاذه المقرر عند تنظيم محتوى البرنامج </a:t>
            </a:r>
            <a:r>
              <a:rPr lang="ar-SA" sz="2400" b="1" dirty="0" smtClean="0">
                <a:solidFill>
                  <a:srgbClr val="FF0000"/>
                </a:solidFill>
              </a:rPr>
              <a:t>التدريبي </a:t>
            </a:r>
            <a:r>
              <a:rPr lang="ar-SA" sz="2400" b="1" dirty="0">
                <a:solidFill>
                  <a:srgbClr val="FF0000"/>
                </a:solidFill>
              </a:rPr>
              <a:t>المقترح مجموعة من الأمور منها:</a:t>
            </a:r>
          </a:p>
        </p:txBody>
      </p:sp>
      <p:sp>
        <p:nvSpPr>
          <p:cNvPr id="3" name="Content Placeholder 2"/>
          <p:cNvSpPr>
            <a:spLocks noGrp="1"/>
          </p:cNvSpPr>
          <p:nvPr>
            <p:ph sz="quarter" idx="1"/>
          </p:nvPr>
        </p:nvSpPr>
        <p:spPr/>
        <p:txBody>
          <a:bodyPr/>
          <a:lstStyle/>
          <a:p>
            <a:pPr algn="just"/>
            <a:r>
              <a:rPr lang="ar-SA"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تنظيم البرنامج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صورة جلسات مترابطة متكاملة الخبرات</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مراعاة </a:t>
            </a:r>
            <a:r>
              <a:rPr lang="ar-SA" sz="2800" dirty="0">
                <a:latin typeface="Simplified Arabic" panose="02020603050405020304" pitchFamily="18" charset="-78"/>
                <a:cs typeface="Simplified Arabic" panose="02020603050405020304" pitchFamily="18" charset="-78"/>
              </a:rPr>
              <a:t>حاجات الطالبات، ومشكلاتهم، والمهارات والتدريبات </a:t>
            </a:r>
            <a:r>
              <a:rPr lang="ar-SA" sz="2800" dirty="0" smtClean="0">
                <a:latin typeface="Simplified Arabic" panose="02020603050405020304" pitchFamily="18" charset="-78"/>
                <a:cs typeface="Simplified Arabic" panose="02020603050405020304" pitchFamily="18" charset="-78"/>
              </a:rPr>
              <a:t>التي </a:t>
            </a:r>
            <a:r>
              <a:rPr lang="ar-SA" sz="2800" dirty="0">
                <a:latin typeface="Simplified Arabic" panose="02020603050405020304" pitchFamily="18" charset="-78"/>
                <a:cs typeface="Simplified Arabic" panose="02020603050405020304" pitchFamily="18" charset="-78"/>
              </a:rPr>
              <a:t>يحتاجوا إليها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أعمالهم</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عرض </a:t>
            </a:r>
            <a:r>
              <a:rPr lang="ar-SA" sz="2800" dirty="0">
                <a:latin typeface="Simplified Arabic" panose="02020603050405020304" pitchFamily="18" charset="-78"/>
                <a:cs typeface="Simplified Arabic" panose="02020603050405020304" pitchFamily="18" charset="-78"/>
              </a:rPr>
              <a:t>العديد من المشكلات المتنوعة ما بين مشكلات عامة من واقع الحياة </a:t>
            </a:r>
            <a:r>
              <a:rPr lang="ar-SA" sz="2800" dirty="0" smtClean="0">
                <a:latin typeface="Simplified Arabic" panose="02020603050405020304" pitchFamily="18" charset="-78"/>
                <a:cs typeface="Simplified Arabic" panose="02020603050405020304" pitchFamily="18" charset="-78"/>
              </a:rPr>
              <a:t>التي </a:t>
            </a:r>
            <a:r>
              <a:rPr lang="ar-SA" sz="2800" dirty="0">
                <a:latin typeface="Simplified Arabic" panose="02020603050405020304" pitchFamily="18" charset="-78"/>
                <a:cs typeface="Simplified Arabic" panose="02020603050405020304" pitchFamily="18" charset="-78"/>
              </a:rPr>
              <a:t>نعيشها، ومشكلات خاصة </a:t>
            </a:r>
            <a:r>
              <a:rPr lang="ar-SA" sz="2800" dirty="0" smtClean="0">
                <a:latin typeface="Simplified Arabic" panose="02020603050405020304" pitchFamily="18" charset="-78"/>
                <a:cs typeface="Simplified Arabic" panose="02020603050405020304" pitchFamily="18" charset="-78"/>
              </a:rPr>
              <a:t>( بالمقرر الدراسي) سواء </a:t>
            </a:r>
            <a:r>
              <a:rPr lang="ar-SA" sz="2800" dirty="0">
                <a:latin typeface="Simplified Arabic" panose="02020603050405020304" pitchFamily="18" charset="-78"/>
                <a:cs typeface="Simplified Arabic" panose="02020603050405020304" pitchFamily="18" charset="-78"/>
              </a:rPr>
              <a:t>بالطفل </a:t>
            </a:r>
            <a:r>
              <a:rPr lang="ar-SA" sz="2800" dirty="0" smtClean="0">
                <a:latin typeface="Simplified Arabic" panose="02020603050405020304" pitchFamily="18" charset="-78"/>
                <a:cs typeface="Simplified Arabic" panose="02020603050405020304" pitchFamily="18" charset="-78"/>
              </a:rPr>
              <a:t>وأسرته </a:t>
            </a:r>
            <a:r>
              <a:rPr lang="ar-SA" sz="2800" dirty="0">
                <a:latin typeface="Simplified Arabic" panose="02020603050405020304" pitchFamily="18" charset="-78"/>
                <a:cs typeface="Simplified Arabic" panose="02020603050405020304" pitchFamily="18" charset="-78"/>
              </a:rPr>
              <a:t>وبالروضة والإدارة، أو بمنهج النشاط، وذلك بقصد تلبيه حاجاتهم وتلافى أوجه القصور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إعدادهن.</a:t>
            </a:r>
          </a:p>
        </p:txBody>
      </p:sp>
    </p:spTree>
    <p:extLst>
      <p:ext uri="{BB962C8B-B14F-4D97-AF65-F5344CB8AC3E}">
        <p14:creationId xmlns:p14="http://schemas.microsoft.com/office/powerpoint/2010/main" val="328934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980728"/>
            <a:ext cx="7553672" cy="3528392"/>
          </a:xfrm>
        </p:spPr>
        <p:txBody>
          <a:bodyPr>
            <a:normAutofit/>
          </a:bodyPr>
          <a:lstStyle/>
          <a:p>
            <a:pPr algn="ctr"/>
            <a:r>
              <a:rPr lang="ar-SA" b="1" dirty="0" smtClean="0">
                <a:solidFill>
                  <a:srgbClr val="FF0000"/>
                </a:solidFill>
                <a:latin typeface="Arial" panose="020B0604020202020204" pitchFamily="34" charset="0"/>
                <a:ea typeface="Times New Roman"/>
                <a:cs typeface="Simple Bold Jut Out" panose="02010401010101010101" pitchFamily="2" charset="-78"/>
              </a:rPr>
              <a:t/>
            </a:r>
            <a:br>
              <a:rPr lang="ar-SA" b="1" dirty="0" smtClean="0">
                <a:solidFill>
                  <a:srgbClr val="FF0000"/>
                </a:solidFill>
                <a:latin typeface="Arial" panose="020B0604020202020204" pitchFamily="34" charset="0"/>
                <a:ea typeface="Times New Roman"/>
                <a:cs typeface="Simple Bold Jut Out" panose="02010401010101010101" pitchFamily="2" charset="-78"/>
              </a:rPr>
            </a:br>
            <a:r>
              <a:rPr lang="ar-SA" dirty="0">
                <a:solidFill>
                  <a:srgbClr val="FF0000"/>
                </a:solidFill>
                <a:latin typeface="Arial" panose="020B0604020202020204" pitchFamily="34" charset="0"/>
                <a:ea typeface="Times New Roman"/>
                <a:cs typeface="Simple Bold Jut Out" panose="02010401010101010101" pitchFamily="2" charset="-78"/>
              </a:rPr>
              <a:t>ب</a:t>
            </a:r>
            <a:r>
              <a:rPr lang="ar-SA" b="1" dirty="0" smtClean="0">
                <a:solidFill>
                  <a:srgbClr val="FF0000"/>
                </a:solidFill>
                <a:latin typeface="Arial" panose="020B0604020202020204" pitchFamily="34" charset="0"/>
                <a:ea typeface="Times New Roman"/>
                <a:cs typeface="Simple Bold Jut Out" panose="02010401010101010101" pitchFamily="2" charset="-78"/>
              </a:rPr>
              <a:t>رنامج </a:t>
            </a:r>
            <a:r>
              <a:rPr lang="ar-SA" b="1" dirty="0">
                <a:solidFill>
                  <a:srgbClr val="FF0000"/>
                </a:solidFill>
                <a:latin typeface="Arial" panose="020B0604020202020204" pitchFamily="34" charset="0"/>
                <a:ea typeface="Times New Roman"/>
                <a:cs typeface="Simple Bold Jut Out" panose="02010401010101010101" pitchFamily="2" charset="-78"/>
              </a:rPr>
              <a:t>تدريبي لتطوير مقرر" مشكلات الطفولة" </a:t>
            </a:r>
            <a:r>
              <a:rPr lang="ar-SA" b="1" dirty="0" smtClean="0">
                <a:solidFill>
                  <a:srgbClr val="FF0000"/>
                </a:solidFill>
                <a:latin typeface="Arial" panose="020B0604020202020204" pitchFamily="34" charset="0"/>
                <a:ea typeface="Times New Roman"/>
                <a:cs typeface="Arial" panose="020B0604020202020204" pitchFamily="34" charset="0"/>
              </a:rPr>
              <a:t/>
            </a:r>
            <a:br>
              <a:rPr lang="ar-SA" b="1" dirty="0" smtClean="0">
                <a:solidFill>
                  <a:srgbClr val="FF0000"/>
                </a:solidFill>
                <a:latin typeface="Arial" panose="020B0604020202020204" pitchFamily="34" charset="0"/>
                <a:ea typeface="Times New Roman"/>
                <a:cs typeface="Arial" panose="020B0604020202020204" pitchFamily="34" charset="0"/>
              </a:rPr>
            </a:br>
            <a:r>
              <a:rPr lang="ar-SA" b="1" dirty="0" smtClean="0">
                <a:solidFill>
                  <a:srgbClr val="FF0000"/>
                </a:solidFill>
                <a:latin typeface="Arial" panose="020B0604020202020204" pitchFamily="34" charset="0"/>
                <a:ea typeface="Times New Roman"/>
                <a:cs typeface="Arial" panose="020B0604020202020204" pitchFamily="34" charset="0"/>
              </a:rPr>
              <a:t/>
            </a:r>
            <a:br>
              <a:rPr lang="ar-SA" b="1" dirty="0" smtClean="0">
                <a:solidFill>
                  <a:srgbClr val="FF0000"/>
                </a:solidFill>
                <a:latin typeface="Arial" panose="020B0604020202020204" pitchFamily="34" charset="0"/>
                <a:ea typeface="Times New Roman"/>
                <a:cs typeface="Arial" panose="020B0604020202020204" pitchFamily="34" charset="0"/>
              </a:rPr>
            </a:br>
            <a:r>
              <a:rPr lang="ar-SA" b="1" dirty="0" smtClean="0">
                <a:solidFill>
                  <a:srgbClr val="002060"/>
                </a:solidFill>
                <a:latin typeface="Arial" panose="020B0604020202020204" pitchFamily="34" charset="0"/>
                <a:ea typeface="Times New Roman"/>
                <a:cs typeface="Simple Bold Jut Out" panose="02010401010101010101" pitchFamily="2" charset="-78"/>
              </a:rPr>
              <a:t>لتحسين </a:t>
            </a:r>
            <a:r>
              <a:rPr lang="ar-SA" b="1" dirty="0">
                <a:solidFill>
                  <a:srgbClr val="002060"/>
                </a:solidFill>
                <a:latin typeface="Arial" panose="020B0604020202020204" pitchFamily="34" charset="0"/>
                <a:ea typeface="Times New Roman"/>
                <a:cs typeface="Simple Bold Jut Out" panose="02010401010101010101" pitchFamily="2" charset="-78"/>
              </a:rPr>
              <a:t>الأداء الوظيفي لمعلمة الروضة في مواجهة مشكلات الاطفال السلوكية والنفسية بطريقة مبتكرة</a:t>
            </a:r>
            <a:r>
              <a:rPr lang="ar-SA" b="1" dirty="0" smtClean="0">
                <a:solidFill>
                  <a:srgbClr val="002060"/>
                </a:solidFill>
                <a:latin typeface="Arial" panose="020B0604020202020204" pitchFamily="34" charset="0"/>
                <a:ea typeface="Times New Roman"/>
                <a:cs typeface="Simple Bold Jut Out" panose="02010401010101010101" pitchFamily="2" charset="-78"/>
              </a:rPr>
              <a:t>"</a:t>
            </a:r>
            <a:endParaRPr lang="ar-SA" dirty="0">
              <a:solidFill>
                <a:srgbClr val="002060"/>
              </a:solidFill>
              <a:latin typeface="Arial" panose="020B0604020202020204" pitchFamily="34" charset="0"/>
              <a:cs typeface="Simple Bold Jut Out" panose="02010401010101010101" pitchFamily="2" charset="-78"/>
            </a:endParaRPr>
          </a:p>
        </p:txBody>
      </p:sp>
    </p:spTree>
    <p:extLst>
      <p:ext uri="{BB962C8B-B14F-4D97-AF65-F5344CB8AC3E}">
        <p14:creationId xmlns:p14="http://schemas.microsoft.com/office/powerpoint/2010/main" val="13423565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7467600" cy="5421216"/>
          </a:xfrm>
        </p:spPr>
        <p:txBody>
          <a:bodyPr>
            <a:normAutofit/>
          </a:bodyPr>
          <a:lstStyle/>
          <a:p>
            <a:pPr algn="just"/>
            <a:r>
              <a:rPr lang="ar-SA" sz="2800" dirty="0" smtClean="0">
                <a:latin typeface="Simplified Arabic" panose="02020603050405020304" pitchFamily="18" charset="-78"/>
                <a:cs typeface="Simplified Arabic" panose="02020603050405020304" pitchFamily="18" charset="-78"/>
              </a:rPr>
              <a:t>تنوع </a:t>
            </a:r>
            <a:r>
              <a:rPr lang="ar-SA" sz="2800" dirty="0">
                <a:latin typeface="Simplified Arabic" panose="02020603050405020304" pitchFamily="18" charset="-78"/>
                <a:cs typeface="Simplified Arabic" panose="02020603050405020304" pitchFamily="18" charset="-78"/>
              </a:rPr>
              <a:t>المهارات المستخدمة بما يساعد الطالبة على </a:t>
            </a:r>
            <a:r>
              <a:rPr lang="ar-SA" sz="2800" dirty="0" smtClean="0">
                <a:latin typeface="Simplified Arabic" panose="02020603050405020304" pitchFamily="18" charset="-78"/>
                <a:cs typeface="Simplified Arabic" panose="02020603050405020304" pitchFamily="18" charset="-78"/>
              </a:rPr>
              <a:t>اكتسابها </a:t>
            </a:r>
            <a:r>
              <a:rPr lang="ar-SA" sz="2800" dirty="0">
                <a:latin typeface="Simplified Arabic" panose="02020603050405020304" pitchFamily="18" charset="-78"/>
                <a:cs typeface="Simplified Arabic" panose="02020603050405020304" pitchFamily="18" charset="-78"/>
              </a:rPr>
              <a:t>بدقة وشمولية </a:t>
            </a:r>
            <a:r>
              <a:rPr lang="ar-SA" sz="2800" dirty="0" smtClean="0">
                <a:latin typeface="Simplified Arabic" panose="02020603050405020304" pitchFamily="18" charset="-78"/>
                <a:cs typeface="Simplified Arabic" panose="02020603050405020304" pitchFamily="18" charset="-78"/>
              </a:rPr>
              <a:t>ومرونة.</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ربط </a:t>
            </a:r>
            <a:r>
              <a:rPr lang="ar-SA" sz="2800" dirty="0">
                <a:latin typeface="Simplified Arabic" panose="02020603050405020304" pitchFamily="18" charset="-78"/>
                <a:cs typeface="Simplified Arabic" panose="02020603050405020304" pitchFamily="18" charset="-78"/>
              </a:rPr>
              <a:t>المعلومات السابقة لدى الطالبة والخبرة الشخصية لها، بمعلومات جديدة مواكبة للعصر</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 استخدام </a:t>
            </a:r>
            <a:r>
              <a:rPr lang="ar-SA" sz="2800" dirty="0">
                <a:latin typeface="Simplified Arabic" panose="02020603050405020304" pitchFamily="18" charset="-78"/>
                <a:cs typeface="Simplified Arabic" panose="02020603050405020304" pitchFamily="18" charset="-78"/>
              </a:rPr>
              <a:t>أساليب تدريسية متنوعة بصورة مشوقة تساعد الطالبة ليس على حل المشكلة فحسب، ولكن ابتكار حلول جديدة</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 تقدم </a:t>
            </a:r>
            <a:r>
              <a:rPr lang="ar-SA" sz="2800" dirty="0">
                <a:latin typeface="Simplified Arabic" panose="02020603050405020304" pitchFamily="18" charset="-78"/>
                <a:cs typeface="Simplified Arabic" panose="02020603050405020304" pitchFamily="18" charset="-78"/>
              </a:rPr>
              <a:t>مجموعة من البطاقات التقويمية للطالبة </a:t>
            </a:r>
            <a:r>
              <a:rPr lang="ar-SA" sz="2800" dirty="0" smtClean="0">
                <a:latin typeface="Simplified Arabic" panose="02020603050405020304" pitchFamily="18" charset="-78"/>
                <a:cs typeface="Simplified Arabic" panose="02020603050405020304" pitchFamily="18" charset="-78"/>
              </a:rPr>
              <a:t>التي </a:t>
            </a:r>
            <a:r>
              <a:rPr lang="ar-SA" sz="2800" dirty="0">
                <a:latin typeface="Simplified Arabic" panose="02020603050405020304" pitchFamily="18" charset="-78"/>
                <a:cs typeface="Simplified Arabic" panose="02020603050405020304" pitchFamily="18" charset="-78"/>
              </a:rPr>
              <a:t>تقدم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نهاية كل جلسة.</a:t>
            </a:r>
          </a:p>
          <a:p>
            <a:endParaRPr lang="ar-SA" dirty="0"/>
          </a:p>
        </p:txBody>
      </p:sp>
    </p:spTree>
    <p:extLst>
      <p:ext uri="{BB962C8B-B14F-4D97-AF65-F5344CB8AC3E}">
        <p14:creationId xmlns:p14="http://schemas.microsoft.com/office/powerpoint/2010/main" val="310889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348880"/>
            <a:ext cx="7467600" cy="1143000"/>
          </a:xfrm>
        </p:spPr>
        <p:txBody>
          <a:bodyPr>
            <a:normAutofit/>
          </a:bodyPr>
          <a:lstStyle/>
          <a:p>
            <a:pPr algn="ctr"/>
            <a:r>
              <a:rPr lang="ar-SA" sz="3600" b="1" dirty="0" smtClean="0">
                <a:solidFill>
                  <a:srgbClr val="FF0000"/>
                </a:solidFill>
              </a:rPr>
              <a:t>خطوات تنفيذ البرنامج</a:t>
            </a:r>
            <a:endParaRPr lang="ar-SA" sz="3600" b="1" dirty="0">
              <a:solidFill>
                <a:srgbClr val="FF0000"/>
              </a:solidFill>
            </a:endParaRPr>
          </a:p>
        </p:txBody>
      </p:sp>
    </p:spTree>
    <p:extLst>
      <p:ext uri="{BB962C8B-B14F-4D97-AF65-F5344CB8AC3E}">
        <p14:creationId xmlns:p14="http://schemas.microsoft.com/office/powerpoint/2010/main" val="405878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484690"/>
            <a:ext cx="6552729" cy="598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162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randombar(horizontal)">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564904"/>
            <a:ext cx="7467600" cy="1143000"/>
          </a:xfrm>
        </p:spPr>
        <p:txBody>
          <a:bodyPr/>
          <a:lstStyle/>
          <a:p>
            <a:pPr algn="ctr"/>
            <a:r>
              <a:rPr lang="ar-SA" b="1" dirty="0">
                <a:solidFill>
                  <a:srgbClr val="FF0000"/>
                </a:solidFill>
              </a:rPr>
              <a:t>بعض الملاحظات عند تطبيق </a:t>
            </a:r>
            <a:r>
              <a:rPr lang="ar-SA" b="1" dirty="0" smtClean="0">
                <a:solidFill>
                  <a:srgbClr val="FF0000"/>
                </a:solidFill>
              </a:rPr>
              <a:t>البرنامج</a:t>
            </a:r>
            <a:endParaRPr lang="ar-SA" b="1" dirty="0">
              <a:solidFill>
                <a:srgbClr val="FF0000"/>
              </a:solidFill>
            </a:endParaRPr>
          </a:p>
        </p:txBody>
      </p:sp>
    </p:spTree>
    <p:extLst>
      <p:ext uri="{BB962C8B-B14F-4D97-AF65-F5344CB8AC3E}">
        <p14:creationId xmlns:p14="http://schemas.microsoft.com/office/powerpoint/2010/main" val="327071770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320" lvl="0" indent="-274320" algn="r">
              <a:spcBef>
                <a:spcPts val="600"/>
              </a:spcBef>
            </a:pPr>
            <a:r>
              <a:rPr lang="ar-SA" sz="2800" b="1" u="sng" cap="none" dirty="0">
                <a:solidFill>
                  <a:srgbClr val="FF0000"/>
                </a:solidFill>
              </a:rPr>
              <a:t>بعض الملاحظات عند تطبيق </a:t>
            </a:r>
            <a:r>
              <a:rPr lang="ar-SA" sz="2800" b="1" u="sng" cap="none" dirty="0" smtClean="0">
                <a:solidFill>
                  <a:srgbClr val="FF0000"/>
                </a:solidFill>
              </a:rPr>
              <a:t>البرنامج:</a:t>
            </a:r>
            <a:endParaRPr lang="ar-SA" sz="2800" b="1" u="sng" dirty="0">
              <a:solidFill>
                <a:srgbClr val="FF0000"/>
              </a:solidFill>
            </a:endParaRPr>
          </a:p>
        </p:txBody>
      </p:sp>
      <p:sp>
        <p:nvSpPr>
          <p:cNvPr id="3" name="Content Placeholder 2"/>
          <p:cNvSpPr>
            <a:spLocks noGrp="1"/>
          </p:cNvSpPr>
          <p:nvPr>
            <p:ph sz="quarter" idx="1"/>
          </p:nvPr>
        </p:nvSpPr>
        <p:spPr/>
        <p:txBody>
          <a:bodyPr>
            <a:normAutofit/>
          </a:bodyPr>
          <a:lstStyle/>
          <a:p>
            <a:pPr algn="just"/>
            <a:r>
              <a:rPr lang="ar-SA" sz="2800" dirty="0" smtClean="0">
                <a:latin typeface="Simplified Arabic" panose="02020603050405020304" pitchFamily="18" charset="-78"/>
                <a:cs typeface="Simplified Arabic" panose="02020603050405020304" pitchFamily="18" charset="-78"/>
              </a:rPr>
              <a:t>لاحظت </a:t>
            </a:r>
            <a:r>
              <a:rPr lang="ar-SA" sz="2800" dirty="0">
                <a:latin typeface="Simplified Arabic" panose="02020603050405020304" pitchFamily="18" charset="-78"/>
                <a:cs typeface="Simplified Arabic" panose="02020603050405020304" pitchFamily="18" charset="-78"/>
              </a:rPr>
              <a:t>أستاذه المقرر حماس الطالبات للتدريب علي البرنامج</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أن الكثير </a:t>
            </a:r>
            <a:r>
              <a:rPr lang="ar-SA" sz="2800" dirty="0">
                <a:latin typeface="Simplified Arabic" panose="02020603050405020304" pitchFamily="18" charset="-78"/>
                <a:cs typeface="Simplified Arabic" panose="02020603050405020304" pitchFamily="18" charset="-78"/>
              </a:rPr>
              <a:t>من الطالبات لديهن مشاكل عديدة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التدريب الميداني وفى الحياة بصفة عامة، مما شجعهن لقبول فكرة البرنامج بترحيب كبير</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r>
              <a:rPr lang="ar-SA" sz="2800" dirty="0" smtClean="0">
                <a:latin typeface="Simplified Arabic" panose="02020603050405020304" pitchFamily="18" charset="-78"/>
                <a:cs typeface="Simplified Arabic" panose="02020603050405020304" pitchFamily="18" charset="-78"/>
              </a:rPr>
              <a:t>لاحظت  </a:t>
            </a:r>
            <a:r>
              <a:rPr lang="ar-SA" sz="2800" dirty="0">
                <a:latin typeface="Simplified Arabic" panose="02020603050405020304" pitchFamily="18" charset="-78"/>
                <a:cs typeface="Simplified Arabic" panose="02020603050405020304" pitchFamily="18" charset="-78"/>
              </a:rPr>
              <a:t>أستاذه المقرر أن الطالبات- قبل تطبيق البرنامج </a:t>
            </a:r>
            <a:r>
              <a:rPr lang="ar-SA" sz="2800" dirty="0" smtClean="0">
                <a:latin typeface="Simplified Arabic" panose="02020603050405020304" pitchFamily="18" charset="-78"/>
                <a:cs typeface="Simplified Arabic" panose="02020603050405020304" pitchFamily="18" charset="-78"/>
              </a:rPr>
              <a:t>– انه عند </a:t>
            </a:r>
            <a:r>
              <a:rPr lang="ar-SA" sz="2800" dirty="0">
                <a:latin typeface="Simplified Arabic" panose="02020603050405020304" pitchFamily="18" charset="-78"/>
                <a:cs typeface="Simplified Arabic" panose="02020603050405020304" pitchFamily="18" charset="-78"/>
              </a:rPr>
              <a:t>عرض أي مشكلة سلوكية </a:t>
            </a:r>
            <a:r>
              <a:rPr lang="ar-SA" sz="2800" dirty="0" smtClean="0">
                <a:latin typeface="Simplified Arabic" panose="02020603050405020304" pitchFamily="18" charset="-78"/>
                <a:cs typeface="Simplified Arabic" panose="02020603050405020304" pitchFamily="18" charset="-78"/>
              </a:rPr>
              <a:t>خاصة بالطفل، </a:t>
            </a:r>
            <a:r>
              <a:rPr lang="ar-SA" sz="2800" dirty="0">
                <a:latin typeface="Simplified Arabic" panose="02020603050405020304" pitchFamily="18" charset="-78"/>
                <a:cs typeface="Simplified Arabic" panose="02020603050405020304" pitchFamily="18" charset="-78"/>
              </a:rPr>
              <a:t>يكتفوا فقط بوصف هذه الموقف، دون التعمق والنظر إليها كمشكلة تستدعى البحث والتنقيب ومحاولة الوصول لحل نهائي لها</a:t>
            </a:r>
            <a:r>
              <a:rPr lang="ar-SA" sz="2800" dirty="0" smtClean="0">
                <a:latin typeface="Simplified Arabic" panose="02020603050405020304" pitchFamily="18" charset="-78"/>
                <a:cs typeface="Simplified Arabic" panose="02020603050405020304" pitchFamily="18" charset="-78"/>
              </a:rPr>
              <a:t>.</a:t>
            </a:r>
          </a:p>
          <a:p>
            <a:pPr algn="just"/>
            <a:endParaRPr lang="ar-SA" sz="2800" dirty="0">
              <a:latin typeface="Simplified Arabic" panose="02020603050405020304" pitchFamily="18" charset="-78"/>
              <a:cs typeface="Simplified Arabic" panose="02020603050405020304" pitchFamily="18" charset="-78"/>
            </a:endParaRPr>
          </a:p>
          <a:p>
            <a:pPr algn="just"/>
            <a:endParaRPr lang="ar-SA" sz="2800" dirty="0">
              <a:latin typeface="Simplified Arabic" panose="02020603050405020304" pitchFamily="18" charset="-78"/>
              <a:cs typeface="Simplified Arabic" panose="02020603050405020304" pitchFamily="18" charset="-78"/>
            </a:endParaRPr>
          </a:p>
          <a:p>
            <a:endParaRPr lang="ar-SA" dirty="0"/>
          </a:p>
        </p:txBody>
      </p:sp>
    </p:spTree>
    <p:extLst>
      <p:ext uri="{BB962C8B-B14F-4D97-AF65-F5344CB8AC3E}">
        <p14:creationId xmlns:p14="http://schemas.microsoft.com/office/powerpoint/2010/main" val="6575497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492896"/>
            <a:ext cx="7467600" cy="1584176"/>
          </a:xfrm>
        </p:spPr>
        <p:txBody>
          <a:bodyPr>
            <a:normAutofit/>
          </a:bodyPr>
          <a:lstStyle/>
          <a:p>
            <a:pPr algn="ctr"/>
            <a:r>
              <a:rPr lang="ar-SA" sz="3600" b="1" dirty="0" smtClean="0">
                <a:solidFill>
                  <a:srgbClr val="FF0000"/>
                </a:solidFill>
                <a:latin typeface="Simplified Arabic" panose="02020603050405020304" pitchFamily="18" charset="-78"/>
                <a:cs typeface="Simple Bold Jut Out" panose="02010401010101010101" pitchFamily="2" charset="-78"/>
              </a:rPr>
              <a:t>نتائج تطبيق البرنامج </a:t>
            </a:r>
            <a:r>
              <a:rPr lang="ar-SA" sz="3200" b="1" dirty="0">
                <a:solidFill>
                  <a:srgbClr val="FF0000"/>
                </a:solidFill>
                <a:ea typeface="Times New Roman"/>
                <a:cs typeface="Simple Bold Jut Out" panose="02010401010101010101" pitchFamily="2" charset="-78"/>
              </a:rPr>
              <a:t>وكيفية قياس فاعلية </a:t>
            </a:r>
            <a:r>
              <a:rPr lang="ar-SA" sz="3200" b="1" dirty="0" smtClean="0">
                <a:solidFill>
                  <a:srgbClr val="FF0000"/>
                </a:solidFill>
                <a:ea typeface="Times New Roman"/>
                <a:cs typeface="Simple Bold Jut Out" panose="02010401010101010101" pitchFamily="2" charset="-78"/>
              </a:rPr>
              <a:t>تطبيقها</a:t>
            </a:r>
            <a:endParaRPr lang="ar-SA" sz="3600" b="1" dirty="0">
              <a:solidFill>
                <a:srgbClr val="FF0000"/>
              </a:solidFill>
              <a:latin typeface="Simplified Arabic" panose="02020603050405020304" pitchFamily="18" charset="-78"/>
              <a:cs typeface="Simple Bold Jut Out" panose="02010401010101010101" pitchFamily="2" charset="-78"/>
            </a:endParaRPr>
          </a:p>
        </p:txBody>
      </p:sp>
    </p:spTree>
    <p:extLst>
      <p:ext uri="{BB962C8B-B14F-4D97-AF65-F5344CB8AC3E}">
        <p14:creationId xmlns:p14="http://schemas.microsoft.com/office/powerpoint/2010/main" val="226834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320" lvl="0" indent="-274320" algn="ctr">
              <a:spcBef>
                <a:spcPts val="600"/>
              </a:spcBef>
            </a:pPr>
            <a:r>
              <a:rPr lang="ar-SA" sz="2400" b="1" cap="none" dirty="0">
                <a:solidFill>
                  <a:srgbClr val="FF0000"/>
                </a:solidFill>
              </a:rPr>
              <a:t>النسب المئوية لإجابات الطالبات داخل الخطوات الست للحل</a:t>
            </a:r>
            <a:br>
              <a:rPr lang="ar-SA" sz="2400" b="1" cap="none" dirty="0">
                <a:solidFill>
                  <a:srgbClr val="FF0000"/>
                </a:solidFill>
              </a:rPr>
            </a:br>
            <a:r>
              <a:rPr lang="ar-SA" sz="2400" b="1" cap="none" dirty="0">
                <a:solidFill>
                  <a:srgbClr val="FF0000"/>
                </a:solidFill>
              </a:rPr>
              <a:t>في مهارات التفكير الأساسي</a:t>
            </a:r>
          </a:p>
        </p:txBody>
      </p:sp>
      <p:sp>
        <p:nvSpPr>
          <p:cNvPr id="3" name="Content Placeholder 2"/>
          <p:cNvSpPr>
            <a:spLocks noGrp="1"/>
          </p:cNvSpPr>
          <p:nvPr>
            <p:ph sz="quarter" idx="1"/>
          </p:nvPr>
        </p:nvSpPr>
        <p:spPr/>
        <p:txBody>
          <a:bodyPr/>
          <a:lstStyle/>
          <a:p>
            <a:pPr algn="just"/>
            <a:endParaRPr lang="ar-SA" dirty="0" smtClean="0"/>
          </a:p>
          <a:p>
            <a:endParaRPr lang="ar-SA" dirty="0"/>
          </a:p>
          <a:p>
            <a:endParaRPr lang="ar-SA" dirty="0"/>
          </a:p>
          <a:p>
            <a:endParaRPr lang="ar-SA" dirty="0"/>
          </a:p>
        </p:txBody>
      </p:sp>
      <p:graphicFrame>
        <p:nvGraphicFramePr>
          <p:cNvPr id="8" name="Chart 7"/>
          <p:cNvGraphicFramePr>
            <a:graphicFrameLocks/>
          </p:cNvGraphicFramePr>
          <p:nvPr>
            <p:extLst>
              <p:ext uri="{D42A27DB-BD31-4B8C-83A1-F6EECF244321}">
                <p14:modId xmlns:p14="http://schemas.microsoft.com/office/powerpoint/2010/main" val="2637456912"/>
              </p:ext>
            </p:extLst>
          </p:nvPr>
        </p:nvGraphicFramePr>
        <p:xfrm>
          <a:off x="1691680" y="2132856"/>
          <a:ext cx="5220072" cy="3391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217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ar-EG" sz="2400" b="1" dirty="0">
                <a:solidFill>
                  <a:srgbClr val="FF0000"/>
                </a:solidFill>
                <a:latin typeface="Times New Roman"/>
                <a:ea typeface="Times New Roman"/>
                <a:cs typeface="Simplified Arabic"/>
              </a:rPr>
              <a:t>النسب المئوية لإجابات الطالبات داخل الخطوات الست للحل</a:t>
            </a:r>
            <a:r>
              <a:rPr lang="en-US" sz="2400" b="1" dirty="0">
                <a:solidFill>
                  <a:srgbClr val="FF0000"/>
                </a:solidFill>
                <a:latin typeface="Calibri"/>
                <a:ea typeface="Calibri"/>
                <a:cs typeface="Arial"/>
              </a:rPr>
              <a:t/>
            </a:r>
            <a:br>
              <a:rPr lang="en-US" sz="2400" b="1" dirty="0">
                <a:solidFill>
                  <a:srgbClr val="FF0000"/>
                </a:solidFill>
                <a:latin typeface="Calibri"/>
                <a:ea typeface="Calibri"/>
                <a:cs typeface="Arial"/>
              </a:rPr>
            </a:br>
            <a:r>
              <a:rPr lang="ar-EG" sz="2400" b="1" dirty="0" smtClean="0">
                <a:solidFill>
                  <a:srgbClr val="FF0000"/>
                </a:solidFill>
                <a:latin typeface="Times New Roman"/>
                <a:ea typeface="Times New Roman"/>
                <a:cs typeface="Simplified Arabic"/>
              </a:rPr>
              <a:t>في </a:t>
            </a:r>
            <a:r>
              <a:rPr lang="ar-EG" sz="2400" b="1" dirty="0">
                <a:solidFill>
                  <a:srgbClr val="FF0000"/>
                </a:solidFill>
                <a:latin typeface="Times New Roman"/>
                <a:ea typeface="Times New Roman"/>
                <a:cs typeface="Simplified Arabic"/>
              </a:rPr>
              <a:t>مهارات التفكير </a:t>
            </a:r>
            <a:r>
              <a:rPr lang="ar-EG" sz="2400" b="1" dirty="0" smtClean="0">
                <a:solidFill>
                  <a:srgbClr val="FF0000"/>
                </a:solidFill>
                <a:latin typeface="Times New Roman"/>
                <a:ea typeface="Times New Roman"/>
                <a:cs typeface="Simplified Arabic"/>
              </a:rPr>
              <a:t>الناقد</a:t>
            </a:r>
            <a:endParaRPr lang="ar-SA" sz="2400" b="1" dirty="0">
              <a:solidFill>
                <a:srgbClr val="FF0000"/>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49508962"/>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508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ar-EG" sz="2400" b="1" dirty="0">
                <a:solidFill>
                  <a:srgbClr val="FF0000"/>
                </a:solidFill>
                <a:latin typeface="Times New Roman"/>
                <a:ea typeface="Times New Roman"/>
                <a:cs typeface="Simplified Arabic"/>
              </a:rPr>
              <a:t>النسب المئوية لإجابات داخل الخطوات الست للحل</a:t>
            </a:r>
            <a:r>
              <a:rPr lang="en-US" sz="2400" b="1" dirty="0">
                <a:solidFill>
                  <a:srgbClr val="FF0000"/>
                </a:solidFill>
                <a:latin typeface="Calibri"/>
                <a:ea typeface="Calibri"/>
                <a:cs typeface="Arial"/>
              </a:rPr>
              <a:t/>
            </a:r>
            <a:br>
              <a:rPr lang="en-US" sz="2400" b="1" dirty="0">
                <a:solidFill>
                  <a:srgbClr val="FF0000"/>
                </a:solidFill>
                <a:latin typeface="Calibri"/>
                <a:ea typeface="Calibri"/>
                <a:cs typeface="Arial"/>
              </a:rPr>
            </a:br>
            <a:r>
              <a:rPr lang="ar-EG" sz="2400" b="1" dirty="0" smtClean="0">
                <a:solidFill>
                  <a:srgbClr val="FF0000"/>
                </a:solidFill>
                <a:latin typeface="Times New Roman"/>
                <a:ea typeface="Times New Roman"/>
                <a:cs typeface="Simplified Arabic"/>
              </a:rPr>
              <a:t>في </a:t>
            </a:r>
            <a:r>
              <a:rPr lang="ar-EG" sz="2400" b="1" dirty="0">
                <a:solidFill>
                  <a:srgbClr val="FF0000"/>
                </a:solidFill>
                <a:latin typeface="Times New Roman"/>
                <a:ea typeface="Times New Roman"/>
                <a:cs typeface="Simplified Arabic"/>
              </a:rPr>
              <a:t>مهارات التفكير </a:t>
            </a:r>
            <a:r>
              <a:rPr lang="ar-EG" sz="2400" b="1" dirty="0" smtClean="0">
                <a:solidFill>
                  <a:srgbClr val="FF0000"/>
                </a:solidFill>
                <a:latin typeface="Times New Roman"/>
                <a:ea typeface="Times New Roman"/>
                <a:cs typeface="Simplified Arabic"/>
              </a:rPr>
              <a:t>التباعدي (الابتكاري)</a:t>
            </a:r>
            <a:endParaRPr lang="ar-SA" sz="2400" b="1" dirty="0">
              <a:solidFill>
                <a:srgbClr val="FF0000"/>
              </a:solidFill>
            </a:endParaRPr>
          </a:p>
        </p:txBody>
      </p:sp>
      <p:graphicFrame>
        <p:nvGraphicFramePr>
          <p:cNvPr id="5" name="Content Placeholder 4"/>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634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ar-EG" sz="2400" b="1" dirty="0">
                <a:solidFill>
                  <a:srgbClr val="FF0000"/>
                </a:solidFill>
                <a:latin typeface="Times New Roman"/>
                <a:ea typeface="Times New Roman"/>
              </a:rPr>
              <a:t>النسب المئوية لإجابات الطالبات داخل الخطوات الست للحل</a:t>
            </a:r>
            <a:r>
              <a:rPr lang="en-US" sz="2400" b="1" dirty="0">
                <a:solidFill>
                  <a:srgbClr val="FF0000"/>
                </a:solidFill>
                <a:latin typeface="Calibri"/>
                <a:ea typeface="Calibri"/>
              </a:rPr>
              <a:t/>
            </a:r>
            <a:br>
              <a:rPr lang="en-US" sz="2400" b="1" dirty="0">
                <a:solidFill>
                  <a:srgbClr val="FF0000"/>
                </a:solidFill>
                <a:latin typeface="Calibri"/>
                <a:ea typeface="Calibri"/>
              </a:rPr>
            </a:br>
            <a:r>
              <a:rPr lang="ar-EG" sz="2400" b="1" dirty="0" smtClean="0">
                <a:solidFill>
                  <a:srgbClr val="FF0000"/>
                </a:solidFill>
                <a:latin typeface="Times New Roman"/>
                <a:ea typeface="Times New Roman"/>
              </a:rPr>
              <a:t>في </a:t>
            </a:r>
            <a:r>
              <a:rPr lang="ar-EG" sz="2400" b="1" dirty="0">
                <a:solidFill>
                  <a:srgbClr val="FF0000"/>
                </a:solidFill>
                <a:latin typeface="Times New Roman"/>
                <a:ea typeface="Times New Roman"/>
              </a:rPr>
              <a:t>مهارات ما وراء </a:t>
            </a:r>
            <a:r>
              <a:rPr lang="ar-EG" sz="2400" b="1" dirty="0" smtClean="0">
                <a:solidFill>
                  <a:srgbClr val="FF0000"/>
                </a:solidFill>
                <a:latin typeface="Times New Roman"/>
                <a:ea typeface="Times New Roman"/>
              </a:rPr>
              <a:t>المعرفة</a:t>
            </a:r>
            <a:endParaRPr lang="ar-SA" sz="2400" b="1" dirty="0">
              <a:solidFill>
                <a:srgbClr val="FF0000"/>
              </a:solidFill>
            </a:endParaRPr>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173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20888"/>
            <a:ext cx="7467600" cy="1143000"/>
          </a:xfrm>
        </p:spPr>
        <p:txBody>
          <a:bodyPr>
            <a:normAutofit/>
          </a:bodyPr>
          <a:lstStyle/>
          <a:p>
            <a:pPr algn="ctr"/>
            <a:r>
              <a:rPr lang="ar-SA" sz="4000" b="1" dirty="0">
                <a:solidFill>
                  <a:srgbClr val="FF0000"/>
                </a:solidFill>
              </a:rPr>
              <a:t>أهمية </a:t>
            </a:r>
            <a:r>
              <a:rPr lang="ar-SA" sz="4000" b="1" dirty="0" smtClean="0">
                <a:solidFill>
                  <a:srgbClr val="FF0000"/>
                </a:solidFill>
              </a:rPr>
              <a:t>برنامج المنحة المنفذ</a:t>
            </a:r>
            <a:endParaRPr lang="ar-SA" sz="4000" b="1" dirty="0">
              <a:solidFill>
                <a:srgbClr val="FF0000"/>
              </a:solidFill>
            </a:endParaRPr>
          </a:p>
        </p:txBody>
      </p:sp>
    </p:spTree>
    <p:extLst>
      <p:ext uri="{BB962C8B-B14F-4D97-AF65-F5344CB8AC3E}">
        <p14:creationId xmlns:p14="http://schemas.microsoft.com/office/powerpoint/2010/main" val="3753545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15000"/>
              </a:lnSpc>
            </a:pPr>
            <a:r>
              <a:rPr lang="ar-EG" sz="2400" b="1" dirty="0">
                <a:solidFill>
                  <a:srgbClr val="FF0000"/>
                </a:solidFill>
                <a:latin typeface="Times New Roman"/>
                <a:ea typeface="Times New Roman"/>
                <a:cs typeface="Simplified Arabic"/>
              </a:rPr>
              <a:t>النسب المئوية لإجابات الطالبات داخل الخطوات الست للحل</a:t>
            </a:r>
            <a:r>
              <a:rPr lang="en-US" sz="2400" b="1" dirty="0">
                <a:solidFill>
                  <a:srgbClr val="FF0000"/>
                </a:solidFill>
                <a:latin typeface="Calibri"/>
                <a:ea typeface="Calibri"/>
                <a:cs typeface="Arial"/>
              </a:rPr>
              <a:t/>
            </a:r>
            <a:br>
              <a:rPr lang="en-US" sz="2400" b="1" dirty="0">
                <a:solidFill>
                  <a:srgbClr val="FF0000"/>
                </a:solidFill>
                <a:latin typeface="Calibri"/>
                <a:ea typeface="Calibri"/>
                <a:cs typeface="Arial"/>
              </a:rPr>
            </a:br>
            <a:r>
              <a:rPr lang="ar-EG" sz="2400" b="1" dirty="0" smtClean="0">
                <a:solidFill>
                  <a:srgbClr val="FF0000"/>
                </a:solidFill>
                <a:latin typeface="Times New Roman"/>
                <a:ea typeface="Times New Roman"/>
                <a:cs typeface="Simplified Arabic"/>
              </a:rPr>
              <a:t>في </a:t>
            </a:r>
            <a:r>
              <a:rPr lang="ar-EG" sz="2400" b="1" dirty="0">
                <a:solidFill>
                  <a:srgbClr val="FF0000"/>
                </a:solidFill>
                <a:latin typeface="Times New Roman"/>
                <a:ea typeface="Times New Roman"/>
                <a:cs typeface="Simplified Arabic"/>
              </a:rPr>
              <a:t>مهارات اتخاذ </a:t>
            </a:r>
            <a:r>
              <a:rPr lang="ar-EG" sz="2400" b="1" dirty="0" smtClean="0">
                <a:solidFill>
                  <a:srgbClr val="FF0000"/>
                </a:solidFill>
                <a:latin typeface="Times New Roman"/>
                <a:ea typeface="Times New Roman"/>
                <a:cs typeface="Simplified Arabic"/>
              </a:rPr>
              <a:t>القرار</a:t>
            </a:r>
            <a:endParaRPr lang="ar-SA" sz="2400" b="1" dirty="0">
              <a:solidFill>
                <a:srgbClr val="FF0000"/>
              </a:solidFill>
            </a:endParaRPr>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302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916832"/>
            <a:ext cx="7467600" cy="1872208"/>
          </a:xfrm>
        </p:spPr>
        <p:txBody>
          <a:bodyPr>
            <a:normAutofit/>
          </a:bodyPr>
          <a:lstStyle/>
          <a:p>
            <a:pPr algn="ctr"/>
            <a:r>
              <a:rPr lang="ar-SA" sz="2800" b="1" dirty="0">
                <a:solidFill>
                  <a:srgbClr val="FF0000"/>
                </a:solidFill>
                <a:latin typeface="Simplified Arabic" panose="02020603050405020304" pitchFamily="18" charset="-78"/>
                <a:cs typeface="Simple Bold Jut Out" panose="02010401010101010101" pitchFamily="2" charset="-78"/>
              </a:rPr>
              <a:t>الأثر الفعال للمنحة علي </a:t>
            </a:r>
            <a:r>
              <a:rPr lang="ar-SA" sz="2800" b="1" dirty="0" smtClean="0">
                <a:solidFill>
                  <a:srgbClr val="FF0000"/>
                </a:solidFill>
                <a:latin typeface="Simplified Arabic" panose="02020603050405020304" pitchFamily="18" charset="-78"/>
                <a:cs typeface="Simple Bold Jut Out" panose="02010401010101010101" pitchFamily="2" charset="-78"/>
              </a:rPr>
              <a:t>اكتساب </a:t>
            </a:r>
            <a:r>
              <a:rPr lang="ar-SA" sz="2800" b="1" dirty="0">
                <a:solidFill>
                  <a:srgbClr val="FF0000"/>
                </a:solidFill>
                <a:latin typeface="Simplified Arabic" panose="02020603050405020304" pitchFamily="18" charset="-78"/>
                <a:cs typeface="Simple Bold Jut Out" panose="02010401010101010101" pitchFamily="2" charset="-78"/>
              </a:rPr>
              <a:t>الطالبات مهارات الحل </a:t>
            </a:r>
            <a:r>
              <a:rPr lang="ar-SA" sz="2800" b="1" dirty="0" smtClean="0">
                <a:solidFill>
                  <a:srgbClr val="FF0000"/>
                </a:solidFill>
                <a:latin typeface="Simplified Arabic" panose="02020603050405020304" pitchFamily="18" charset="-78"/>
                <a:cs typeface="Simple Bold Jut Out" panose="02010401010101010101" pitchFamily="2" charset="-78"/>
              </a:rPr>
              <a:t>الابتكاري للمشكلات</a:t>
            </a:r>
            <a:endParaRPr lang="ar-SA" sz="2800" b="1" dirty="0">
              <a:solidFill>
                <a:srgbClr val="FF0000"/>
              </a:solidFill>
              <a:latin typeface="Simplified Arabic" panose="02020603050405020304" pitchFamily="18" charset="-78"/>
              <a:cs typeface="Simple Bold Jut Out" panose="02010401010101010101" pitchFamily="2" charset="-78"/>
            </a:endParaRPr>
          </a:p>
        </p:txBody>
      </p:sp>
    </p:spTree>
    <p:extLst>
      <p:ext uri="{BB962C8B-B14F-4D97-AF65-F5344CB8AC3E}">
        <p14:creationId xmlns:p14="http://schemas.microsoft.com/office/powerpoint/2010/main" val="256459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ar-SA" b="1" dirty="0">
                <a:solidFill>
                  <a:srgbClr val="FF0000"/>
                </a:solidFill>
                <a:cs typeface="Simple Bold Jut Out" panose="02010401010101010101" pitchFamily="2" charset="-78"/>
              </a:rPr>
              <a:t>الأثر الفعال </a:t>
            </a:r>
            <a:r>
              <a:rPr lang="ar-SA" b="1" dirty="0" smtClean="0">
                <a:solidFill>
                  <a:srgbClr val="FF0000"/>
                </a:solidFill>
                <a:cs typeface="Simple Bold Jut Out" panose="02010401010101010101" pitchFamily="2" charset="-78"/>
              </a:rPr>
              <a:t>للمنحة:</a:t>
            </a:r>
            <a:endParaRPr lang="ar-SA" b="1" dirty="0">
              <a:solidFill>
                <a:srgbClr val="FF0000"/>
              </a:solidFill>
              <a:cs typeface="Simple Bold Jut Out" panose="02010401010101010101" pitchFamily="2" charset="-78"/>
            </a:endParaRPr>
          </a:p>
        </p:txBody>
      </p:sp>
      <p:sp>
        <p:nvSpPr>
          <p:cNvPr id="3" name="Content Placeholder 2"/>
          <p:cNvSpPr>
            <a:spLocks noGrp="1"/>
          </p:cNvSpPr>
          <p:nvPr>
            <p:ph sz="quarter" idx="1"/>
          </p:nvPr>
        </p:nvSpPr>
        <p:spPr/>
        <p:txBody>
          <a:bodyPr>
            <a:normAutofit/>
          </a:bodyPr>
          <a:lstStyle/>
          <a:p>
            <a:pPr algn="just"/>
            <a:r>
              <a:rPr lang="ar-EG" sz="2800" dirty="0">
                <a:latin typeface="Times New Roman"/>
                <a:ea typeface="Times New Roman"/>
                <a:cs typeface="Simplified Arabic"/>
              </a:rPr>
              <a:t>ترى استاذه المقرر أن التدريبات </a:t>
            </a:r>
            <a:r>
              <a:rPr lang="ar-EG" sz="2800" dirty="0" smtClean="0">
                <a:latin typeface="Times New Roman"/>
                <a:ea typeface="Times New Roman"/>
                <a:cs typeface="Simplified Arabic"/>
              </a:rPr>
              <a:t>التي </a:t>
            </a:r>
            <a:r>
              <a:rPr lang="ar-EG" sz="2800" dirty="0">
                <a:latin typeface="Times New Roman"/>
                <a:ea typeface="Times New Roman"/>
                <a:cs typeface="Simplified Arabic"/>
              </a:rPr>
              <a:t>تلقتها الطالبات داخل خطوات الحل الستة، ساعدها على فهم طبيعة </a:t>
            </a:r>
            <a:r>
              <a:rPr lang="ar-EG" sz="2800" dirty="0" smtClean="0">
                <a:latin typeface="Times New Roman"/>
                <a:ea typeface="Times New Roman"/>
                <a:cs typeface="Simplified Arabic"/>
              </a:rPr>
              <a:t>الخطوة </a:t>
            </a:r>
            <a:r>
              <a:rPr lang="ar-EG" sz="2800" dirty="0">
                <a:latin typeface="Times New Roman"/>
                <a:ea typeface="Times New Roman"/>
                <a:cs typeface="Simplified Arabic"/>
              </a:rPr>
              <a:t>وأهميتها، ومتطلباتها </a:t>
            </a:r>
            <a:r>
              <a:rPr lang="ar-EG" sz="2800" dirty="0" smtClean="0">
                <a:latin typeface="Times New Roman"/>
                <a:ea typeface="Times New Roman"/>
                <a:cs typeface="Simplified Arabic"/>
              </a:rPr>
              <a:t>التي </a:t>
            </a:r>
            <a:r>
              <a:rPr lang="ar-EG" sz="2800" dirty="0">
                <a:latin typeface="Times New Roman"/>
                <a:ea typeface="Times New Roman"/>
                <a:cs typeface="Simplified Arabic"/>
              </a:rPr>
              <a:t>تساعدها على التوصل للحل </a:t>
            </a:r>
            <a:r>
              <a:rPr lang="ar-EG" sz="2800" dirty="0" smtClean="0">
                <a:latin typeface="Times New Roman"/>
                <a:ea typeface="Times New Roman"/>
                <a:cs typeface="Simplified Arabic"/>
              </a:rPr>
              <a:t>المبتكر</a:t>
            </a:r>
            <a:endParaRPr lang="ar-SA" sz="2800" dirty="0" smtClean="0">
              <a:latin typeface="Times New Roman"/>
              <a:ea typeface="Times New Roman"/>
              <a:cs typeface="Simplified Arabic"/>
            </a:endParaRPr>
          </a:p>
          <a:p>
            <a:pPr algn="just"/>
            <a:endParaRPr lang="ar-SA" sz="2800" dirty="0" smtClean="0">
              <a:latin typeface="Times New Roman"/>
              <a:ea typeface="Times New Roman"/>
              <a:cs typeface="Simplified Arabic"/>
            </a:endParaRPr>
          </a:p>
          <a:p>
            <a:pPr algn="just"/>
            <a:r>
              <a:rPr lang="ar-EG" sz="2800" dirty="0">
                <a:solidFill>
                  <a:srgbClr val="002060"/>
                </a:solidFill>
                <a:latin typeface="Times New Roman"/>
                <a:ea typeface="Times New Roman"/>
                <a:cs typeface="Simplified Arabic"/>
              </a:rPr>
              <a:t>كما ترى أستاذة المقرر أن من أهم العوامل </a:t>
            </a:r>
            <a:r>
              <a:rPr lang="ar-EG" sz="2800" dirty="0" smtClean="0">
                <a:solidFill>
                  <a:srgbClr val="002060"/>
                </a:solidFill>
                <a:latin typeface="Times New Roman"/>
                <a:ea typeface="Times New Roman"/>
                <a:cs typeface="Simplified Arabic"/>
              </a:rPr>
              <a:t>التي </a:t>
            </a:r>
            <a:r>
              <a:rPr lang="ar-EG" sz="2800" dirty="0">
                <a:solidFill>
                  <a:srgbClr val="002060"/>
                </a:solidFill>
                <a:latin typeface="Times New Roman"/>
                <a:ea typeface="Times New Roman"/>
                <a:cs typeface="Simplified Arabic"/>
              </a:rPr>
              <a:t>ساعدت الطالبات على إيجاد أفكار ابتكارية </a:t>
            </a:r>
            <a:r>
              <a:rPr lang="ar-EG" sz="2800" dirty="0" smtClean="0">
                <a:solidFill>
                  <a:srgbClr val="002060"/>
                </a:solidFill>
                <a:latin typeface="Times New Roman"/>
                <a:ea typeface="Times New Roman"/>
                <a:cs typeface="Simplified Arabic"/>
              </a:rPr>
              <a:t>في </a:t>
            </a:r>
            <a:r>
              <a:rPr lang="ar-EG" sz="2800" dirty="0">
                <a:solidFill>
                  <a:srgbClr val="002060"/>
                </a:solidFill>
                <a:latin typeface="Times New Roman"/>
                <a:ea typeface="Times New Roman"/>
                <a:cs typeface="Simplified Arabic"/>
              </a:rPr>
              <a:t>جميع خطوات الحل هو اتباعها لمعايير الحل المبتكر والذى يجب أن يتوافر فيه </a:t>
            </a:r>
            <a:r>
              <a:rPr lang="ar-EG" sz="2800" dirty="0" smtClean="0">
                <a:solidFill>
                  <a:srgbClr val="002060"/>
                </a:solidFill>
                <a:latin typeface="Times New Roman"/>
                <a:ea typeface="Times New Roman"/>
                <a:cs typeface="Simplified Arabic"/>
              </a:rPr>
              <a:t>الجدة </a:t>
            </a:r>
            <a:r>
              <a:rPr lang="ar-EG" sz="2800" dirty="0">
                <a:solidFill>
                  <a:srgbClr val="002060"/>
                </a:solidFill>
                <a:latin typeface="Times New Roman"/>
                <a:ea typeface="Times New Roman"/>
                <a:cs typeface="Simplified Arabic"/>
              </a:rPr>
              <a:t>والأصالة، والقبول </a:t>
            </a:r>
            <a:r>
              <a:rPr lang="ar-EG" sz="2800" dirty="0" smtClean="0">
                <a:solidFill>
                  <a:srgbClr val="002060"/>
                </a:solidFill>
                <a:latin typeface="Times New Roman"/>
                <a:ea typeface="Times New Roman"/>
                <a:cs typeface="Simplified Arabic"/>
              </a:rPr>
              <a:t>الاجتماعي، </a:t>
            </a:r>
            <a:r>
              <a:rPr lang="ar-EG" sz="2800" dirty="0">
                <a:solidFill>
                  <a:srgbClr val="002060"/>
                </a:solidFill>
                <a:latin typeface="Times New Roman"/>
                <a:ea typeface="Times New Roman"/>
                <a:cs typeface="Simplified Arabic"/>
              </a:rPr>
              <a:t>واستمرارية الأثر والقابلية </a:t>
            </a:r>
            <a:r>
              <a:rPr lang="ar-EG" sz="2800" dirty="0" smtClean="0">
                <a:solidFill>
                  <a:srgbClr val="002060"/>
                </a:solidFill>
                <a:latin typeface="Times New Roman"/>
                <a:ea typeface="Times New Roman"/>
                <a:cs typeface="Simplified Arabic"/>
              </a:rPr>
              <a:t>للتنفيذ</a:t>
            </a:r>
            <a:r>
              <a:rPr lang="ar-SA" sz="2800" dirty="0" smtClean="0">
                <a:solidFill>
                  <a:srgbClr val="002060"/>
                </a:solidFill>
                <a:latin typeface="Times New Roman"/>
                <a:ea typeface="Times New Roman"/>
                <a:cs typeface="Simplified Arabic"/>
              </a:rPr>
              <a:t>.</a:t>
            </a:r>
          </a:p>
        </p:txBody>
      </p:sp>
    </p:spTree>
    <p:extLst>
      <p:ext uri="{BB962C8B-B14F-4D97-AF65-F5344CB8AC3E}">
        <p14:creationId xmlns:p14="http://schemas.microsoft.com/office/powerpoint/2010/main" val="295324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7467600" cy="5565232"/>
          </a:xfrm>
          <a:ln>
            <a:solidFill>
              <a:schemeClr val="accent1"/>
            </a:solidFill>
          </a:ln>
        </p:spPr>
        <p:txBody>
          <a:bodyPr>
            <a:normAutofit/>
          </a:bodyPr>
          <a:lstStyle/>
          <a:p>
            <a:r>
              <a:rPr lang="ar-SA" dirty="0">
                <a:latin typeface="Times New Roman"/>
                <a:ea typeface="Times New Roman"/>
                <a:cs typeface="Simplified Arabic"/>
              </a:rPr>
              <a:t>وترجع أستاذة المقرر تفوق المجموعة التجريبية </a:t>
            </a:r>
            <a:r>
              <a:rPr lang="ar-SA" dirty="0" smtClean="0">
                <a:latin typeface="Times New Roman"/>
                <a:ea typeface="Times New Roman"/>
                <a:cs typeface="Simplified Arabic"/>
              </a:rPr>
              <a:t>في </a:t>
            </a:r>
            <a:r>
              <a:rPr lang="ar-SA" dirty="0">
                <a:latin typeface="Times New Roman"/>
                <a:ea typeface="Times New Roman"/>
                <a:cs typeface="Simplified Arabic"/>
              </a:rPr>
              <a:t>مهارات الحل </a:t>
            </a:r>
            <a:r>
              <a:rPr lang="ar-SA" dirty="0" smtClean="0">
                <a:latin typeface="Times New Roman"/>
                <a:ea typeface="Times New Roman"/>
                <a:cs typeface="Simplified Arabic"/>
              </a:rPr>
              <a:t>الابتكاري </a:t>
            </a:r>
            <a:r>
              <a:rPr lang="ar-SA" dirty="0">
                <a:latin typeface="Times New Roman"/>
                <a:ea typeface="Times New Roman"/>
                <a:cs typeface="Simplified Arabic"/>
              </a:rPr>
              <a:t>للمشكلة إلى إدراك الطالبات </a:t>
            </a:r>
            <a:r>
              <a:rPr lang="ar-SA" dirty="0" smtClean="0">
                <a:latin typeface="Times New Roman"/>
                <a:ea typeface="Times New Roman"/>
                <a:cs typeface="Simplified Arabic"/>
              </a:rPr>
              <a:t>لأهمية </a:t>
            </a:r>
            <a:r>
              <a:rPr lang="ar-SA" dirty="0">
                <a:latin typeface="Times New Roman"/>
                <a:ea typeface="Times New Roman"/>
                <a:cs typeface="Simplified Arabic"/>
              </a:rPr>
              <a:t>هذا النوع من التعلم، وهو ما تدربت عليه </a:t>
            </a:r>
            <a:r>
              <a:rPr lang="ar-SA" dirty="0" smtClean="0">
                <a:latin typeface="Times New Roman"/>
                <a:ea typeface="Times New Roman"/>
                <a:cs typeface="Simplified Arabic"/>
              </a:rPr>
              <a:t>في </a:t>
            </a:r>
            <a:r>
              <a:rPr lang="ar-SA" dirty="0">
                <a:latin typeface="Times New Roman"/>
                <a:ea typeface="Times New Roman"/>
                <a:cs typeface="Simplified Arabic"/>
              </a:rPr>
              <a:t>الجلسات الأولى للبرنامج، حيث أن الطالبة المدرك لأهمية التعليم </a:t>
            </a:r>
            <a:r>
              <a:rPr lang="ar-SA" dirty="0" smtClean="0">
                <a:latin typeface="Times New Roman"/>
                <a:ea typeface="Times New Roman"/>
                <a:cs typeface="Simplified Arabic"/>
              </a:rPr>
              <a:t>الابتكاري في </a:t>
            </a:r>
            <a:r>
              <a:rPr lang="ar-SA" dirty="0">
                <a:latin typeface="Times New Roman"/>
                <a:ea typeface="Times New Roman"/>
                <a:cs typeface="Simplified Arabic"/>
              </a:rPr>
              <a:t>مواجهه تحديات العصر، قادر على إيجاد حول مبتكره، وقادر على مساعده أطفاله على </a:t>
            </a:r>
            <a:r>
              <a:rPr lang="ar-SA" dirty="0" smtClean="0">
                <a:latin typeface="Times New Roman"/>
                <a:ea typeface="Times New Roman"/>
                <a:cs typeface="Simplified Arabic"/>
              </a:rPr>
              <a:t>اكتساب </a:t>
            </a:r>
            <a:r>
              <a:rPr lang="ar-SA" dirty="0">
                <a:latin typeface="Times New Roman"/>
                <a:ea typeface="Times New Roman"/>
                <a:cs typeface="Simplified Arabic"/>
              </a:rPr>
              <a:t>تلك </a:t>
            </a:r>
            <a:r>
              <a:rPr lang="ar-SA" dirty="0" smtClean="0">
                <a:latin typeface="Times New Roman"/>
                <a:ea typeface="Times New Roman"/>
                <a:cs typeface="Simplified Arabic"/>
              </a:rPr>
              <a:t>المهارات</a:t>
            </a:r>
          </a:p>
          <a:p>
            <a:endParaRPr lang="ar-SA" dirty="0">
              <a:latin typeface="Times New Roman"/>
              <a:ea typeface="Times New Roman"/>
              <a:cs typeface="Simplified Arabic"/>
            </a:endParaRPr>
          </a:p>
          <a:p>
            <a:r>
              <a:rPr lang="ar-EG" dirty="0" smtClean="0">
                <a:solidFill>
                  <a:schemeClr val="accent3">
                    <a:lumMod val="75000"/>
                  </a:schemeClr>
                </a:solidFill>
                <a:latin typeface="Times New Roman"/>
                <a:ea typeface="Times New Roman"/>
                <a:cs typeface="Simplified Arabic"/>
              </a:rPr>
              <a:t>كما </a:t>
            </a:r>
            <a:r>
              <a:rPr lang="ar-EG" dirty="0">
                <a:solidFill>
                  <a:schemeClr val="accent3">
                    <a:lumMod val="75000"/>
                  </a:schemeClr>
                </a:solidFill>
                <a:latin typeface="Times New Roman"/>
                <a:ea typeface="Times New Roman"/>
                <a:cs typeface="Simplified Arabic"/>
              </a:rPr>
              <a:t>ترجع أستاذة المقرر الفروق الكبيرة بين متوسطات المجموعة التجريبية قبل/ وبعد التعرض للبرنامج، إلى </a:t>
            </a:r>
            <a:r>
              <a:rPr lang="ar-EG" b="1" dirty="0">
                <a:solidFill>
                  <a:schemeClr val="accent3">
                    <a:lumMod val="75000"/>
                  </a:schemeClr>
                </a:solidFill>
                <a:latin typeface="Times New Roman"/>
                <a:ea typeface="Times New Roman"/>
                <a:cs typeface="Simplified Arabic"/>
              </a:rPr>
              <a:t>الاستراتيجيات </a:t>
            </a:r>
            <a:r>
              <a:rPr lang="ar-EG" b="1" dirty="0" smtClean="0">
                <a:solidFill>
                  <a:schemeClr val="accent3">
                    <a:lumMod val="75000"/>
                  </a:schemeClr>
                </a:solidFill>
                <a:latin typeface="Times New Roman"/>
                <a:ea typeface="Times New Roman"/>
                <a:cs typeface="Simplified Arabic"/>
              </a:rPr>
              <a:t>الم</a:t>
            </a:r>
            <a:r>
              <a:rPr lang="ar-SA" b="1" dirty="0" smtClean="0">
                <a:solidFill>
                  <a:schemeClr val="accent3">
                    <a:lumMod val="75000"/>
                  </a:schemeClr>
                </a:solidFill>
                <a:latin typeface="Times New Roman"/>
                <a:ea typeface="Times New Roman"/>
                <a:cs typeface="Simplified Arabic"/>
              </a:rPr>
              <a:t>تنوعه</a:t>
            </a:r>
            <a:r>
              <a:rPr lang="ar-EG" dirty="0" smtClean="0">
                <a:solidFill>
                  <a:schemeClr val="accent3">
                    <a:lumMod val="75000"/>
                  </a:schemeClr>
                </a:solidFill>
                <a:latin typeface="Times New Roman"/>
                <a:ea typeface="Times New Roman"/>
                <a:cs typeface="Simplified Arabic"/>
              </a:rPr>
              <a:t> التي </a:t>
            </a:r>
            <a:r>
              <a:rPr lang="ar-EG" dirty="0">
                <a:solidFill>
                  <a:schemeClr val="accent3">
                    <a:lumMod val="75000"/>
                  </a:schemeClr>
                </a:solidFill>
                <a:latin typeface="Times New Roman"/>
                <a:ea typeface="Times New Roman"/>
                <a:cs typeface="Simplified Arabic"/>
              </a:rPr>
              <a:t>تدربت عليها الطالبات </a:t>
            </a:r>
            <a:r>
              <a:rPr lang="ar-SA" dirty="0" smtClean="0">
                <a:solidFill>
                  <a:schemeClr val="accent3">
                    <a:lumMod val="75000"/>
                  </a:schemeClr>
                </a:solidFill>
                <a:latin typeface="Times New Roman"/>
                <a:ea typeface="Times New Roman"/>
                <a:cs typeface="Simplified Arabic"/>
              </a:rPr>
              <a:t>.</a:t>
            </a:r>
          </a:p>
          <a:p>
            <a:endParaRPr lang="ar-SA" dirty="0" smtClean="0">
              <a:solidFill>
                <a:schemeClr val="accent3">
                  <a:lumMod val="75000"/>
                </a:schemeClr>
              </a:solidFill>
              <a:latin typeface="Times New Roman"/>
              <a:ea typeface="Times New Roman"/>
              <a:cs typeface="Simplified Arabic"/>
            </a:endParaRPr>
          </a:p>
          <a:p>
            <a:r>
              <a:rPr lang="ar-EG" dirty="0">
                <a:solidFill>
                  <a:schemeClr val="accent1">
                    <a:lumMod val="75000"/>
                  </a:schemeClr>
                </a:solidFill>
                <a:latin typeface="Times New Roman"/>
                <a:ea typeface="Times New Roman"/>
                <a:cs typeface="Simplified Arabic"/>
              </a:rPr>
              <a:t>وقد أثار البرنامج </a:t>
            </a:r>
            <a:r>
              <a:rPr lang="ar-EG" dirty="0" smtClean="0">
                <a:solidFill>
                  <a:schemeClr val="accent1">
                    <a:lumMod val="75000"/>
                  </a:schemeClr>
                </a:solidFill>
                <a:latin typeface="Times New Roman"/>
                <a:ea typeface="Times New Roman"/>
                <a:cs typeface="Simplified Arabic"/>
              </a:rPr>
              <a:t>التدريبي </a:t>
            </a:r>
            <a:r>
              <a:rPr lang="ar-EG" dirty="0">
                <a:solidFill>
                  <a:schemeClr val="accent1">
                    <a:lumMod val="75000"/>
                  </a:schemeClr>
                </a:solidFill>
                <a:latin typeface="Times New Roman"/>
                <a:ea typeface="Times New Roman"/>
                <a:cs typeface="Simplified Arabic"/>
              </a:rPr>
              <a:t>اهتمام الطالبات من خلال التدريبات، </a:t>
            </a:r>
            <a:r>
              <a:rPr lang="ar-EG" dirty="0" smtClean="0">
                <a:solidFill>
                  <a:schemeClr val="accent1">
                    <a:lumMod val="75000"/>
                  </a:schemeClr>
                </a:solidFill>
                <a:latin typeface="Times New Roman"/>
                <a:ea typeface="Times New Roman"/>
                <a:cs typeface="Simplified Arabic"/>
              </a:rPr>
              <a:t>التي </a:t>
            </a:r>
            <a:r>
              <a:rPr lang="ar-EG" dirty="0">
                <a:solidFill>
                  <a:schemeClr val="accent1">
                    <a:lumMod val="75000"/>
                  </a:schemeClr>
                </a:solidFill>
                <a:latin typeface="Times New Roman"/>
                <a:ea typeface="Times New Roman"/>
                <a:cs typeface="Simplified Arabic"/>
              </a:rPr>
              <a:t>قدمت </a:t>
            </a:r>
            <a:r>
              <a:rPr lang="ar-EG" dirty="0" smtClean="0">
                <a:solidFill>
                  <a:schemeClr val="accent1">
                    <a:lumMod val="75000"/>
                  </a:schemeClr>
                </a:solidFill>
                <a:latin typeface="Times New Roman"/>
                <a:ea typeface="Times New Roman"/>
                <a:cs typeface="Simplified Arabic"/>
              </a:rPr>
              <a:t>في </a:t>
            </a:r>
            <a:r>
              <a:rPr lang="ar-EG" dirty="0">
                <a:solidFill>
                  <a:schemeClr val="accent1">
                    <a:lumMod val="75000"/>
                  </a:schemeClr>
                </a:solidFill>
                <a:latin typeface="Times New Roman"/>
                <a:ea typeface="Times New Roman"/>
                <a:cs typeface="Simplified Arabic"/>
              </a:rPr>
              <a:t>صورة مشكلات واقعية تحدث للأطفال، مما دفعهن إلى البحث عن حلاً لها باستخدام أساليب جديدة </a:t>
            </a:r>
            <a:r>
              <a:rPr lang="ar-EG" dirty="0" err="1">
                <a:solidFill>
                  <a:schemeClr val="accent1">
                    <a:lumMod val="75000"/>
                  </a:schemeClr>
                </a:solidFill>
                <a:latin typeface="Times New Roman"/>
                <a:ea typeface="Times New Roman"/>
                <a:cs typeface="Simplified Arabic"/>
              </a:rPr>
              <a:t>فى</a:t>
            </a:r>
            <a:r>
              <a:rPr lang="ar-EG" dirty="0">
                <a:solidFill>
                  <a:schemeClr val="accent1">
                    <a:lumMod val="75000"/>
                  </a:schemeClr>
                </a:solidFill>
                <a:latin typeface="Times New Roman"/>
                <a:ea typeface="Times New Roman"/>
                <a:cs typeface="Simplified Arabic"/>
              </a:rPr>
              <a:t> التفكير. </a:t>
            </a:r>
            <a:endParaRPr lang="ar-SA" dirty="0" smtClean="0">
              <a:solidFill>
                <a:schemeClr val="accent1">
                  <a:lumMod val="75000"/>
                </a:schemeClr>
              </a:solidFill>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251416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7467600" cy="5421216"/>
          </a:xfrm>
        </p:spPr>
        <p:txBody>
          <a:bodyPr>
            <a:normAutofit/>
          </a:bodyPr>
          <a:lstStyle/>
          <a:p>
            <a:pPr algn="justLow">
              <a:lnSpc>
                <a:spcPct val="200000"/>
              </a:lnSpc>
              <a:spcAft>
                <a:spcPts val="600"/>
              </a:spcAft>
            </a:pPr>
            <a:r>
              <a:rPr lang="ar-EG" b="1" dirty="0">
                <a:solidFill>
                  <a:srgbClr val="002060"/>
                </a:solidFill>
                <a:latin typeface="Times New Roman"/>
                <a:ea typeface="Times New Roman"/>
                <a:cs typeface="Simplified Arabic"/>
              </a:rPr>
              <a:t>كما ترى أستاذة المقرر أن استخدام أسلوب التعلم داخل مجموعات صغيره، </a:t>
            </a:r>
            <a:r>
              <a:rPr lang="ar-EG" b="1" dirty="0">
                <a:solidFill>
                  <a:srgbClr val="FF0000"/>
                </a:solidFill>
                <a:latin typeface="Times New Roman"/>
                <a:ea typeface="Times New Roman"/>
                <a:cs typeface="Simplified Arabic"/>
              </a:rPr>
              <a:t>ساعد الطالبة أكثر </a:t>
            </a:r>
            <a:r>
              <a:rPr lang="ar-EG" b="1" dirty="0" smtClean="0">
                <a:solidFill>
                  <a:srgbClr val="FF0000"/>
                </a:solidFill>
                <a:latin typeface="Times New Roman"/>
                <a:ea typeface="Times New Roman"/>
                <a:cs typeface="Simplified Arabic"/>
              </a:rPr>
              <a:t>على</a:t>
            </a:r>
            <a:r>
              <a:rPr lang="ar-SA" b="1" dirty="0" smtClean="0">
                <a:solidFill>
                  <a:srgbClr val="FF0000"/>
                </a:solidFill>
                <a:latin typeface="Times New Roman"/>
                <a:ea typeface="Times New Roman"/>
                <a:cs typeface="Simplified Arabic"/>
              </a:rPr>
              <a:t>:</a:t>
            </a:r>
          </a:p>
          <a:p>
            <a:pPr marL="342900" lvl="0" indent="-342900" algn="justLow">
              <a:lnSpc>
                <a:spcPct val="200000"/>
              </a:lnSpc>
              <a:spcAft>
                <a:spcPts val="600"/>
              </a:spcAft>
              <a:buFont typeface="+mj-lt"/>
              <a:buAutoNum type="arabicPeriod"/>
            </a:pPr>
            <a:r>
              <a:rPr lang="ar-EG" dirty="0" smtClean="0">
                <a:solidFill>
                  <a:srgbClr val="002060"/>
                </a:solidFill>
                <a:latin typeface="Times New Roman"/>
                <a:ea typeface="Times New Roman"/>
                <a:cs typeface="Simplified Arabic"/>
              </a:rPr>
              <a:t> </a:t>
            </a:r>
            <a:r>
              <a:rPr lang="ar-EG" dirty="0">
                <a:solidFill>
                  <a:srgbClr val="002060"/>
                </a:solidFill>
                <a:latin typeface="Times New Roman"/>
                <a:ea typeface="Times New Roman"/>
                <a:cs typeface="Simplified Arabic"/>
              </a:rPr>
              <a:t>التعاون مع </a:t>
            </a:r>
            <a:r>
              <a:rPr lang="ar-EG" dirty="0" smtClean="0">
                <a:solidFill>
                  <a:srgbClr val="002060"/>
                </a:solidFill>
                <a:latin typeface="Times New Roman"/>
                <a:ea typeface="Times New Roman"/>
                <a:cs typeface="Simplified Arabic"/>
              </a:rPr>
              <a:t>الأخرين</a:t>
            </a:r>
            <a:r>
              <a:rPr lang="ar-SA" dirty="0" smtClean="0">
                <a:solidFill>
                  <a:srgbClr val="002060"/>
                </a:solidFill>
                <a:latin typeface="Times New Roman"/>
                <a:ea typeface="Times New Roman"/>
                <a:cs typeface="Simplified Arabic"/>
              </a:rPr>
              <a:t>.</a:t>
            </a:r>
          </a:p>
          <a:p>
            <a:pPr marL="342900" lvl="0" indent="-342900" algn="justLow">
              <a:lnSpc>
                <a:spcPct val="200000"/>
              </a:lnSpc>
              <a:spcAft>
                <a:spcPts val="600"/>
              </a:spcAft>
              <a:buFont typeface="+mj-lt"/>
              <a:buAutoNum type="arabicPeriod"/>
            </a:pPr>
            <a:r>
              <a:rPr lang="ar-EG" dirty="0" smtClean="0">
                <a:solidFill>
                  <a:srgbClr val="002060"/>
                </a:solidFill>
                <a:latin typeface="Times New Roman"/>
                <a:ea typeface="Times New Roman"/>
                <a:cs typeface="Simplified Arabic"/>
              </a:rPr>
              <a:t> </a:t>
            </a:r>
            <a:r>
              <a:rPr lang="ar-SA" dirty="0">
                <a:solidFill>
                  <a:srgbClr val="002060"/>
                </a:solidFill>
                <a:latin typeface="Times New Roman"/>
                <a:ea typeface="Times New Roman"/>
                <a:cs typeface="Simplified Arabic"/>
              </a:rPr>
              <a:t>و</a:t>
            </a:r>
            <a:r>
              <a:rPr lang="ar-EG" dirty="0">
                <a:solidFill>
                  <a:srgbClr val="002060"/>
                </a:solidFill>
                <a:latin typeface="Times New Roman"/>
                <a:ea typeface="Times New Roman"/>
                <a:cs typeface="Simplified Arabic"/>
              </a:rPr>
              <a:t>شجع روح التنافس للوصول إلى أكبر عدد من الأفكار </a:t>
            </a:r>
            <a:r>
              <a:rPr lang="ar-EG" dirty="0" smtClean="0">
                <a:solidFill>
                  <a:srgbClr val="002060"/>
                </a:solidFill>
                <a:latin typeface="Times New Roman"/>
                <a:ea typeface="Times New Roman"/>
                <a:cs typeface="Simplified Arabic"/>
              </a:rPr>
              <a:t>الجديدة</a:t>
            </a:r>
            <a:r>
              <a:rPr lang="ar-SA" dirty="0" smtClean="0">
                <a:solidFill>
                  <a:srgbClr val="002060"/>
                </a:solidFill>
                <a:latin typeface="Times New Roman"/>
                <a:ea typeface="Times New Roman"/>
                <a:cs typeface="Simplified Arabic"/>
              </a:rPr>
              <a:t>.</a:t>
            </a:r>
          </a:p>
          <a:p>
            <a:pPr marL="342900" lvl="0" indent="-342900" algn="justLow">
              <a:lnSpc>
                <a:spcPct val="200000"/>
              </a:lnSpc>
              <a:spcAft>
                <a:spcPts val="600"/>
              </a:spcAft>
              <a:buFont typeface="+mj-lt"/>
              <a:buAutoNum type="arabicPeriod"/>
            </a:pPr>
            <a:r>
              <a:rPr lang="ar-EG" dirty="0" smtClean="0">
                <a:solidFill>
                  <a:srgbClr val="002060"/>
                </a:solidFill>
                <a:latin typeface="Times New Roman"/>
                <a:ea typeface="Times New Roman"/>
                <a:cs typeface="Simplified Arabic"/>
              </a:rPr>
              <a:t>كما </a:t>
            </a:r>
            <a:r>
              <a:rPr lang="ar-EG" dirty="0">
                <a:solidFill>
                  <a:srgbClr val="002060"/>
                </a:solidFill>
                <a:latin typeface="Times New Roman"/>
                <a:ea typeface="Times New Roman"/>
                <a:cs typeface="Simplified Arabic"/>
              </a:rPr>
              <a:t>ساعدت </a:t>
            </a:r>
            <a:r>
              <a:rPr lang="ar-EG" b="1" dirty="0">
                <a:solidFill>
                  <a:srgbClr val="002060"/>
                </a:solidFill>
                <a:latin typeface="Times New Roman"/>
                <a:ea typeface="Times New Roman"/>
                <a:cs typeface="Simplified Arabic"/>
              </a:rPr>
              <a:t>البطاقات </a:t>
            </a:r>
            <a:r>
              <a:rPr lang="ar-EG" b="1" dirty="0" smtClean="0">
                <a:solidFill>
                  <a:srgbClr val="002060"/>
                </a:solidFill>
                <a:latin typeface="Times New Roman"/>
                <a:ea typeface="Times New Roman"/>
                <a:cs typeface="Simplified Arabic"/>
              </a:rPr>
              <a:t>التقويمية </a:t>
            </a:r>
            <a:r>
              <a:rPr lang="ar-EG" dirty="0" smtClean="0">
                <a:solidFill>
                  <a:srgbClr val="002060"/>
                </a:solidFill>
                <a:latin typeface="Times New Roman"/>
                <a:ea typeface="Times New Roman"/>
                <a:cs typeface="Simplified Arabic"/>
              </a:rPr>
              <a:t>في </a:t>
            </a:r>
            <a:r>
              <a:rPr lang="ar-EG" dirty="0">
                <a:solidFill>
                  <a:srgbClr val="002060"/>
                </a:solidFill>
                <a:latin typeface="Times New Roman"/>
                <a:ea typeface="Times New Roman"/>
                <a:cs typeface="Simplified Arabic"/>
              </a:rPr>
              <a:t>نهاية كل جلسة على عمل </a:t>
            </a:r>
            <a:r>
              <a:rPr lang="ar-EG" b="1" dirty="0">
                <a:solidFill>
                  <a:srgbClr val="002060"/>
                </a:solidFill>
                <a:latin typeface="Times New Roman"/>
                <a:ea typeface="Times New Roman"/>
                <a:cs typeface="Simplified Arabic"/>
              </a:rPr>
              <a:t>تغذية راجعية دائمة </a:t>
            </a:r>
            <a:r>
              <a:rPr lang="ar-EG" dirty="0">
                <a:solidFill>
                  <a:srgbClr val="002060"/>
                </a:solidFill>
                <a:latin typeface="Times New Roman"/>
                <a:ea typeface="Times New Roman"/>
                <a:cs typeface="Simplified Arabic"/>
              </a:rPr>
              <a:t>للطالبات لتحسين من قدراتها.</a:t>
            </a:r>
            <a:endParaRPr lang="en-US" dirty="0">
              <a:solidFill>
                <a:srgbClr val="002060"/>
              </a:solidFill>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35349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16832"/>
            <a:ext cx="7467600" cy="1872208"/>
          </a:xfrm>
        </p:spPr>
        <p:txBody>
          <a:bodyPr>
            <a:normAutofit/>
          </a:bodyPr>
          <a:lstStyle/>
          <a:p>
            <a:pPr algn="ctr"/>
            <a:r>
              <a:rPr lang="ar-SA" b="1" dirty="0" smtClean="0">
                <a:solidFill>
                  <a:srgbClr val="FF0000"/>
                </a:solidFill>
                <a:cs typeface="Simple Bold Jut Out" panose="02010401010101010101" pitchFamily="2" charset="-78"/>
              </a:rPr>
              <a:t>إمكانية </a:t>
            </a:r>
            <a:r>
              <a:rPr lang="ar-SA" b="1" dirty="0">
                <a:solidFill>
                  <a:srgbClr val="FF0000"/>
                </a:solidFill>
                <a:cs typeface="Simple Bold Jut Out" panose="02010401010101010101" pitchFamily="2" charset="-78"/>
              </a:rPr>
              <a:t>استمرار </a:t>
            </a:r>
            <a:r>
              <a:rPr lang="ar-SA" b="1" dirty="0" smtClean="0">
                <a:solidFill>
                  <a:srgbClr val="FF0000"/>
                </a:solidFill>
                <a:cs typeface="Simple Bold Jut Out" panose="02010401010101010101" pitchFamily="2" charset="-78"/>
              </a:rPr>
              <a:t>تأثير المنحة على </a:t>
            </a:r>
            <a:r>
              <a:rPr lang="ar-SA" b="1" dirty="0">
                <a:solidFill>
                  <a:srgbClr val="FF0000"/>
                </a:solidFill>
                <a:cs typeface="Simple Bold Jut Out" panose="02010401010101010101" pitchFamily="2" charset="-78"/>
              </a:rPr>
              <a:t>المدى الطويل والاستفادة </a:t>
            </a:r>
            <a:r>
              <a:rPr lang="ar-SA" b="1" dirty="0" smtClean="0">
                <a:solidFill>
                  <a:srgbClr val="FF0000"/>
                </a:solidFill>
                <a:cs typeface="Simple Bold Jut Out" panose="02010401010101010101" pitchFamily="2" charset="-78"/>
              </a:rPr>
              <a:t>منها </a:t>
            </a:r>
            <a:r>
              <a:rPr lang="ar-SA" b="1" dirty="0">
                <a:solidFill>
                  <a:srgbClr val="FF0000"/>
                </a:solidFill>
                <a:cs typeface="Simple Bold Jut Out" panose="02010401010101010101" pitchFamily="2" charset="-78"/>
              </a:rPr>
              <a:t>ومن </a:t>
            </a:r>
            <a:r>
              <a:rPr lang="ar-SA" b="1" dirty="0" smtClean="0">
                <a:solidFill>
                  <a:srgbClr val="FF0000"/>
                </a:solidFill>
                <a:cs typeface="Simple Bold Jut Out" panose="02010401010101010101" pitchFamily="2" charset="-78"/>
              </a:rPr>
              <a:t>تطبيقاتها </a:t>
            </a:r>
            <a:r>
              <a:rPr lang="ar-SA" b="1" dirty="0">
                <a:solidFill>
                  <a:srgbClr val="FF0000"/>
                </a:solidFill>
                <a:cs typeface="Simple Bold Jut Out" panose="02010401010101010101" pitchFamily="2" charset="-78"/>
              </a:rPr>
              <a:t>كنموذج في تحسين التعلم والتعليم وجودة الأداء بشكل </a:t>
            </a:r>
            <a:r>
              <a:rPr lang="ar-SA" b="1" dirty="0" smtClean="0">
                <a:solidFill>
                  <a:srgbClr val="FF0000"/>
                </a:solidFill>
                <a:cs typeface="Simple Bold Jut Out" panose="02010401010101010101" pitchFamily="2" charset="-78"/>
              </a:rPr>
              <a:t>مستدام</a:t>
            </a:r>
            <a:endParaRPr lang="ar-SA" b="1"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340544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justLow">
              <a:lnSpc>
                <a:spcPct val="200000"/>
              </a:lnSpc>
              <a:buNone/>
            </a:pPr>
            <a:r>
              <a:rPr lang="ar-EG" sz="2800" dirty="0">
                <a:solidFill>
                  <a:srgbClr val="FF0000"/>
                </a:solidFill>
                <a:latin typeface="Times New Roman"/>
                <a:ea typeface="Times New Roman"/>
                <a:cs typeface="Simple Bold Jut Out" panose="02010401010101010101" pitchFamily="2" charset="-78"/>
              </a:rPr>
              <a:t>أولاً: علي المستوي الأكاديمي</a:t>
            </a:r>
            <a:r>
              <a:rPr lang="ar-EG" sz="2800" dirty="0" smtClean="0">
                <a:solidFill>
                  <a:srgbClr val="FF0000"/>
                </a:solidFill>
                <a:latin typeface="Times New Roman"/>
                <a:ea typeface="Times New Roman"/>
                <a:cs typeface="Simple Bold Jut Out" panose="02010401010101010101" pitchFamily="2" charset="-78"/>
              </a:rPr>
              <a:t>:</a:t>
            </a:r>
            <a:endParaRPr lang="ar-SA" sz="2800" dirty="0" smtClean="0">
              <a:solidFill>
                <a:srgbClr val="FF0000"/>
              </a:solidFill>
              <a:latin typeface="Times New Roman"/>
              <a:ea typeface="Times New Roman"/>
              <a:cs typeface="Simple Bold Jut Out" panose="02010401010101010101" pitchFamily="2" charset="-78"/>
            </a:endParaRPr>
          </a:p>
          <a:p>
            <a:pPr marL="0" indent="0" algn="justLow">
              <a:lnSpc>
                <a:spcPct val="200000"/>
              </a:lnSpc>
              <a:buNone/>
            </a:pPr>
            <a:r>
              <a:rPr lang="ar-EG" sz="2800" dirty="0">
                <a:solidFill>
                  <a:srgbClr val="FF0000"/>
                </a:solidFill>
                <a:latin typeface="Times New Roman"/>
                <a:ea typeface="Times New Roman"/>
                <a:cs typeface="Simple Bold Jut Out" panose="02010401010101010101" pitchFamily="2" charset="-78"/>
              </a:rPr>
              <a:t>ثانياً: علي مستوي طرائق التدريس:</a:t>
            </a:r>
            <a:endParaRPr lang="en-US" sz="2800" dirty="0">
              <a:solidFill>
                <a:srgbClr val="FF0000"/>
              </a:solidFill>
              <a:latin typeface="Times New Roman"/>
              <a:ea typeface="Times New Roman"/>
              <a:cs typeface="Simple Bold Jut Out" panose="02010401010101010101" pitchFamily="2" charset="-78"/>
            </a:endParaRPr>
          </a:p>
          <a:p>
            <a:pPr marL="0" indent="0" algn="justLow">
              <a:lnSpc>
                <a:spcPct val="200000"/>
              </a:lnSpc>
              <a:buNone/>
            </a:pPr>
            <a:r>
              <a:rPr lang="ar-EG" sz="2800" dirty="0">
                <a:solidFill>
                  <a:srgbClr val="FF0000"/>
                </a:solidFill>
                <a:latin typeface="Times New Roman"/>
                <a:ea typeface="Times New Roman"/>
                <a:cs typeface="Simple Bold Jut Out" panose="02010401010101010101" pitchFamily="2" charset="-78"/>
              </a:rPr>
              <a:t>ثالثاً: علي المستوي المهني:</a:t>
            </a:r>
            <a:endParaRPr lang="en-US" sz="2800" dirty="0">
              <a:solidFill>
                <a:srgbClr val="FF0000"/>
              </a:solidFill>
              <a:latin typeface="Times New Roman"/>
              <a:ea typeface="Times New Roman"/>
              <a:cs typeface="Simple Bold Jut Out" panose="02010401010101010101" pitchFamily="2" charset="-78"/>
            </a:endParaRPr>
          </a:p>
          <a:p>
            <a:pPr algn="justLow">
              <a:lnSpc>
                <a:spcPct val="200000"/>
              </a:lnSpc>
            </a:pPr>
            <a:endParaRPr lang="en-US" sz="2000" dirty="0">
              <a:effectLst/>
              <a:latin typeface="Times New Roman"/>
              <a:ea typeface="Times New Roman"/>
              <a:cs typeface="Simplified Arabic"/>
            </a:endParaRPr>
          </a:p>
        </p:txBody>
      </p:sp>
    </p:spTree>
    <p:extLst>
      <p:ext uri="{BB962C8B-B14F-4D97-AF65-F5344CB8AC3E}">
        <p14:creationId xmlns:p14="http://schemas.microsoft.com/office/powerpoint/2010/main" val="8378482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320" lvl="0" indent="-274320" algn="r">
              <a:lnSpc>
                <a:spcPct val="200000"/>
              </a:lnSpc>
              <a:spcBef>
                <a:spcPts val="600"/>
              </a:spcBef>
            </a:pPr>
            <a:r>
              <a:rPr lang="ar-EG" sz="2800" b="1" u="sng" cap="none" dirty="0">
                <a:solidFill>
                  <a:srgbClr val="FF0000"/>
                </a:solidFill>
                <a:latin typeface="Times New Roman"/>
                <a:ea typeface="Times New Roman"/>
                <a:cs typeface="Simple Bold Jut Out" panose="02010401010101010101" pitchFamily="2" charset="-78"/>
              </a:rPr>
              <a:t>أولاً: علي المستوي الأكاديمي</a:t>
            </a:r>
            <a:r>
              <a:rPr lang="ar-EG" sz="2800" b="1" u="sng" cap="none" dirty="0" smtClean="0">
                <a:solidFill>
                  <a:srgbClr val="FF0000"/>
                </a:solidFill>
                <a:latin typeface="Times New Roman"/>
                <a:ea typeface="Times New Roman"/>
                <a:cs typeface="Simple Bold Jut Out" panose="02010401010101010101" pitchFamily="2" charset="-78"/>
              </a:rPr>
              <a:t>:</a:t>
            </a:r>
            <a:endParaRPr lang="ar-SA" sz="2800" b="1" dirty="0">
              <a:solidFill>
                <a:srgbClr val="FF0000"/>
              </a:solidFill>
              <a:cs typeface="Simple Bold Jut Out" panose="02010401010101010101" pitchFamily="2" charset="-78"/>
            </a:endParaRPr>
          </a:p>
        </p:txBody>
      </p:sp>
      <p:sp>
        <p:nvSpPr>
          <p:cNvPr id="3" name="Content Placeholder 2"/>
          <p:cNvSpPr>
            <a:spLocks noGrp="1"/>
          </p:cNvSpPr>
          <p:nvPr>
            <p:ph sz="quarter" idx="1"/>
          </p:nvPr>
        </p:nvSpPr>
        <p:spPr/>
        <p:txBody>
          <a:bodyPr/>
          <a:lstStyle/>
          <a:p>
            <a:pPr algn="just"/>
            <a:r>
              <a:rPr lang="ar-SA" dirty="0"/>
              <a:t>1</a:t>
            </a:r>
            <a:r>
              <a:rPr lang="ar-SA" dirty="0" smtClean="0"/>
              <a:t>. يمكن الاستفادة </a:t>
            </a:r>
            <a:r>
              <a:rPr lang="ar-SA" dirty="0"/>
              <a:t>من البرنامج التدريبي المقدم لتدريب طالبات القسم علي مهارات الحل الابتكاري للمشكلات، في العديد من المقررات الدراسية، كما يمكن أن تتدرب عليه المعلمات أثناء الخدمة</a:t>
            </a:r>
            <a:r>
              <a:rPr lang="ar-SA" dirty="0" smtClean="0"/>
              <a:t>.</a:t>
            </a:r>
          </a:p>
          <a:p>
            <a:pPr algn="just"/>
            <a:endParaRPr lang="ar-SA" dirty="0"/>
          </a:p>
          <a:p>
            <a:pPr algn="just"/>
            <a:r>
              <a:rPr lang="ar-SA" dirty="0"/>
              <a:t>2</a:t>
            </a:r>
            <a:r>
              <a:rPr lang="ar-SA" dirty="0" smtClean="0"/>
              <a:t>. التدريب </a:t>
            </a:r>
            <a:r>
              <a:rPr lang="ar-SA" dirty="0"/>
              <a:t>علي مثل هذه </a:t>
            </a:r>
            <a:r>
              <a:rPr lang="ar-SA" dirty="0" smtClean="0"/>
              <a:t>النوعية </a:t>
            </a:r>
            <a:r>
              <a:rPr lang="ar-SA" dirty="0"/>
              <a:t>من البرامج يكسب المستفيد العديد من المهارات العليا في التفكير، مما يساعد علي تغيير طرق التفكير في أمور الحياه، وهو ما سيتم </a:t>
            </a:r>
            <a:r>
              <a:rPr lang="ar-SA" dirty="0" smtClean="0"/>
              <a:t>انعكاسه </a:t>
            </a:r>
            <a:r>
              <a:rPr lang="ar-SA" dirty="0"/>
              <a:t>علي </a:t>
            </a:r>
            <a:r>
              <a:rPr lang="ar-SA" dirty="0" smtClean="0"/>
              <a:t>الأطفال.</a:t>
            </a:r>
          </a:p>
          <a:p>
            <a:pPr algn="just"/>
            <a:endParaRPr lang="ar-SA" dirty="0" smtClean="0"/>
          </a:p>
          <a:p>
            <a:pPr algn="just"/>
            <a:r>
              <a:rPr lang="ar-SA" dirty="0" smtClean="0"/>
              <a:t>3. يمكن الاستفادة </a:t>
            </a:r>
            <a:r>
              <a:rPr lang="ar-SA" dirty="0"/>
              <a:t>من مقياس الحل الابتكاري للمشكلات، لقياس مدي </a:t>
            </a:r>
            <a:r>
              <a:rPr lang="ar-SA" dirty="0" smtClean="0"/>
              <a:t>اكتساب </a:t>
            </a:r>
            <a:r>
              <a:rPr lang="ar-SA" dirty="0"/>
              <a:t>الطالبات أو </a:t>
            </a:r>
            <a:r>
              <a:rPr lang="ar-SA"/>
              <a:t>المعلمات </a:t>
            </a:r>
            <a:r>
              <a:rPr lang="ar-SA" smtClean="0"/>
              <a:t>اللاتي </a:t>
            </a:r>
            <a:r>
              <a:rPr lang="ar-SA" dirty="0"/>
              <a:t>طبق عليهم البرنامج، كمؤشر </a:t>
            </a:r>
            <a:r>
              <a:rPr lang="ar-SA" dirty="0" smtClean="0"/>
              <a:t>لاكتساب </a:t>
            </a:r>
            <a:r>
              <a:rPr lang="ar-SA" dirty="0"/>
              <a:t>مهارات الحل الابتكاري للمشكلات.</a:t>
            </a:r>
          </a:p>
          <a:p>
            <a:endParaRPr lang="ar-SA" dirty="0"/>
          </a:p>
        </p:txBody>
      </p:sp>
    </p:spTree>
    <p:extLst>
      <p:ext uri="{BB962C8B-B14F-4D97-AF65-F5344CB8AC3E}">
        <p14:creationId xmlns:p14="http://schemas.microsoft.com/office/powerpoint/2010/main" val="15790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08720"/>
            <a:ext cx="7467600" cy="5565232"/>
          </a:xfrm>
        </p:spPr>
        <p:txBody>
          <a:bodyPr>
            <a:normAutofit/>
          </a:bodyPr>
          <a:lstStyle/>
          <a:p>
            <a:pPr marL="0" indent="0" algn="just">
              <a:buNone/>
            </a:pPr>
            <a:r>
              <a:rPr lang="ar-SA" dirty="0"/>
              <a:t>4</a:t>
            </a:r>
            <a:r>
              <a:rPr lang="ar-SA" dirty="0" smtClean="0"/>
              <a:t>. يعتبر </a:t>
            </a:r>
            <a:r>
              <a:rPr lang="ar-SA" b="1" dirty="0"/>
              <a:t>الإطار النظري المقدم خلال هذا المشروع، مرجع </a:t>
            </a:r>
            <a:r>
              <a:rPr lang="ar-SA" dirty="0"/>
              <a:t>يمكن </a:t>
            </a:r>
            <a:r>
              <a:rPr lang="ar-SA" dirty="0" smtClean="0"/>
              <a:t>الاستفادة </a:t>
            </a:r>
            <a:r>
              <a:rPr lang="ar-SA" dirty="0"/>
              <a:t>منه، لفهم </a:t>
            </a:r>
            <a:r>
              <a:rPr lang="ar-SA" dirty="0" smtClean="0"/>
              <a:t>طبيعة </a:t>
            </a:r>
            <a:r>
              <a:rPr lang="ar-SA" dirty="0"/>
              <a:t>برامج التدريب علي الحل الابتكاري للمشكلات، وكيفيه تنفيذها، </a:t>
            </a:r>
            <a:r>
              <a:rPr lang="ar-SA" dirty="0" smtClean="0"/>
              <a:t>والاستراتيجيات المتبعة </a:t>
            </a:r>
            <a:r>
              <a:rPr lang="ar-SA" dirty="0"/>
              <a:t>لتحقيق الهدف.</a:t>
            </a:r>
          </a:p>
          <a:p>
            <a:pPr marL="0" indent="0" algn="just">
              <a:buNone/>
            </a:pPr>
            <a:r>
              <a:rPr lang="ar-SA" dirty="0"/>
              <a:t>5</a:t>
            </a:r>
            <a:r>
              <a:rPr lang="ar-SA" dirty="0" smtClean="0"/>
              <a:t>. يعتبر </a:t>
            </a:r>
            <a:r>
              <a:rPr lang="ar-SA" b="1" dirty="0">
                <a:solidFill>
                  <a:schemeClr val="accent1">
                    <a:lumMod val="75000"/>
                  </a:schemeClr>
                </a:solidFill>
              </a:rPr>
              <a:t>"الدليل الإرشادي" </a:t>
            </a:r>
            <a:r>
              <a:rPr lang="ar-SA" dirty="0"/>
              <a:t>المقدم بهذه المنحة، ذو فائدة كبير للأسرة والمعلمات، حيث يعتبر ملخص لأهم المشكلات السلوكية والنفسية الأكثر شيوعاً لدي طفل الروضة وطرق مواجهتها، والتي يمكن أن يستفاد منه في مواجه مشكلات الطفل اليومية.</a:t>
            </a:r>
          </a:p>
          <a:p>
            <a:pPr marL="0" indent="0" algn="just">
              <a:buNone/>
            </a:pPr>
            <a:r>
              <a:rPr lang="ar-SA" dirty="0"/>
              <a:t>6</a:t>
            </a:r>
            <a:r>
              <a:rPr lang="ar-SA" dirty="0" smtClean="0"/>
              <a:t>. كما </a:t>
            </a:r>
            <a:r>
              <a:rPr lang="ar-SA" dirty="0"/>
              <a:t>يعتبر </a:t>
            </a:r>
            <a:r>
              <a:rPr lang="ar-SA" b="1" dirty="0">
                <a:solidFill>
                  <a:schemeClr val="accent1">
                    <a:lumMod val="75000"/>
                  </a:schemeClr>
                </a:solidFill>
              </a:rPr>
              <a:t>" المجلد الإلكتروني" </a:t>
            </a:r>
            <a:r>
              <a:rPr lang="ar-SA" dirty="0"/>
              <a:t>نموذج مصور يقدم العديد من مقاطع الفيديو التي توضح المشكلة عند الأطفال، وكذلك يقدم العديد من مقاطع الفيديو لعدد من المختصين، ليقدموا خبراتهم في كيفية مواجه المشكلة، ويمكن إرفاق </a:t>
            </a:r>
            <a:r>
              <a:rPr lang="en-US" dirty="0"/>
              <a:t>CD </a:t>
            </a:r>
            <a:r>
              <a:rPr lang="ar-SA" dirty="0"/>
              <a:t>لهذا المجلد مع الدليل الإرشادي.</a:t>
            </a:r>
          </a:p>
          <a:p>
            <a:pPr marL="0" indent="0" algn="just">
              <a:buNone/>
            </a:pPr>
            <a:r>
              <a:rPr lang="ar-SA" dirty="0"/>
              <a:t>7</a:t>
            </a:r>
            <a:r>
              <a:rPr lang="ar-SA" dirty="0" smtClean="0"/>
              <a:t>. استفادة </a:t>
            </a:r>
            <a:r>
              <a:rPr lang="ar-SA" dirty="0"/>
              <a:t>واضعي مناهج الأطفال من الأنشطة المقدمة في </a:t>
            </a:r>
            <a:r>
              <a:rPr lang="ar-SA" dirty="0" smtClean="0"/>
              <a:t>البرنامج.</a:t>
            </a:r>
            <a:endParaRPr lang="ar-SA" dirty="0"/>
          </a:p>
          <a:p>
            <a:endParaRPr lang="ar-SA" dirty="0"/>
          </a:p>
        </p:txBody>
      </p:sp>
    </p:spTree>
    <p:extLst>
      <p:ext uri="{BB962C8B-B14F-4D97-AF65-F5344CB8AC3E}">
        <p14:creationId xmlns:p14="http://schemas.microsoft.com/office/powerpoint/2010/main" val="425744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20888"/>
            <a:ext cx="7467600" cy="1143000"/>
          </a:xfrm>
        </p:spPr>
        <p:txBody>
          <a:bodyPr/>
          <a:lstStyle/>
          <a:p>
            <a:pPr algn="ctr"/>
            <a:r>
              <a:rPr lang="ar-SA" dirty="0">
                <a:solidFill>
                  <a:srgbClr val="FF0000"/>
                </a:solidFill>
                <a:cs typeface="Simple Bold Jut Out" panose="02010401010101010101" pitchFamily="2" charset="-78"/>
              </a:rPr>
              <a:t>ثانياً: علي مستوي طرائق </a:t>
            </a:r>
            <a:r>
              <a:rPr lang="ar-SA" dirty="0" smtClean="0">
                <a:solidFill>
                  <a:srgbClr val="FF0000"/>
                </a:solidFill>
                <a:cs typeface="Simple Bold Jut Out" panose="02010401010101010101" pitchFamily="2" charset="-78"/>
              </a:rPr>
              <a:t>التدريس</a:t>
            </a:r>
            <a:endParaRPr lang="ar-SA"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293863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a:bodyPr>
          <a:lstStyle/>
          <a:p>
            <a:pPr algn="r"/>
            <a:r>
              <a:rPr lang="ar-SA" sz="3200" b="1" u="sng" dirty="0">
                <a:solidFill>
                  <a:srgbClr val="FF0000"/>
                </a:solidFill>
              </a:rPr>
              <a:t>أهمية برنامج المنحة المنفذ</a:t>
            </a:r>
            <a:endParaRPr lang="ar-SA" sz="3200" b="1" u="sng" dirty="0">
              <a:solidFill>
                <a:srgbClr val="FF0000"/>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sz="quarter" idx="1"/>
          </p:nvPr>
        </p:nvSpPr>
        <p:spPr>
          <a:xfrm>
            <a:off x="457200" y="1268760"/>
            <a:ext cx="7467600" cy="5205192"/>
          </a:xfrm>
        </p:spPr>
        <p:txBody>
          <a:bodyPr/>
          <a:lstStyle/>
          <a:p>
            <a:pPr algn="just"/>
            <a:r>
              <a:rPr lang="ar-EG" dirty="0" smtClean="0">
                <a:solidFill>
                  <a:srgbClr val="0070C0"/>
                </a:solidFill>
                <a:latin typeface="Times New Roman"/>
                <a:ea typeface="Times New Roman"/>
                <a:cs typeface="Simplified Arabic"/>
              </a:rPr>
              <a:t>إعداد </a:t>
            </a:r>
            <a:r>
              <a:rPr lang="ar-EG" dirty="0">
                <a:solidFill>
                  <a:srgbClr val="0070C0"/>
                </a:solidFill>
                <a:latin typeface="Times New Roman"/>
                <a:ea typeface="Times New Roman"/>
                <a:cs typeface="Simplified Arabic"/>
              </a:rPr>
              <a:t>جيل ليس قادراً على </a:t>
            </a:r>
            <a:r>
              <a:rPr lang="ar-EG" dirty="0" smtClean="0">
                <a:solidFill>
                  <a:srgbClr val="0070C0"/>
                </a:solidFill>
                <a:latin typeface="Times New Roman"/>
                <a:ea typeface="Times New Roman"/>
                <a:cs typeface="Simplified Arabic"/>
              </a:rPr>
              <a:t>استقبال </a:t>
            </a:r>
            <a:r>
              <a:rPr lang="ar-EG" dirty="0">
                <a:solidFill>
                  <a:srgbClr val="0070C0"/>
                </a:solidFill>
                <a:latin typeface="Times New Roman"/>
                <a:ea typeface="Times New Roman"/>
                <a:cs typeface="Simplified Arabic"/>
              </a:rPr>
              <a:t>المعلومات فحسب، بل قادراً على التعامل معها وتجهيزها واستخدامها فيما </a:t>
            </a:r>
            <a:r>
              <a:rPr lang="ar-EG" dirty="0" smtClean="0">
                <a:solidFill>
                  <a:srgbClr val="0070C0"/>
                </a:solidFill>
                <a:latin typeface="Times New Roman"/>
                <a:ea typeface="Times New Roman"/>
                <a:cs typeface="Simplified Arabic"/>
              </a:rPr>
              <a:t>يواجه </a:t>
            </a:r>
            <a:r>
              <a:rPr lang="ar-EG" dirty="0">
                <a:solidFill>
                  <a:srgbClr val="0070C0"/>
                </a:solidFill>
                <a:latin typeface="Times New Roman"/>
                <a:ea typeface="Times New Roman"/>
                <a:cs typeface="Simplified Arabic"/>
              </a:rPr>
              <a:t>من مشكلات. </a:t>
            </a:r>
            <a:endParaRPr lang="ar-SA" dirty="0" smtClean="0">
              <a:solidFill>
                <a:srgbClr val="0070C0"/>
              </a:solidFill>
              <a:latin typeface="Times New Roman"/>
              <a:ea typeface="Times New Roman"/>
              <a:cs typeface="Simplified Arabic"/>
            </a:endParaRPr>
          </a:p>
          <a:p>
            <a:pPr algn="just"/>
            <a:endParaRPr lang="ar-SA" dirty="0">
              <a:solidFill>
                <a:srgbClr val="0070C0"/>
              </a:solidFill>
              <a:latin typeface="Times New Roman"/>
              <a:cs typeface="Simplified Arabic"/>
            </a:endParaRPr>
          </a:p>
          <a:p>
            <a:pPr algn="just"/>
            <a:r>
              <a:rPr lang="ar-SA" dirty="0" smtClean="0">
                <a:solidFill>
                  <a:srgbClr val="990099"/>
                </a:solidFill>
              </a:rPr>
              <a:t>ونتيجة </a:t>
            </a:r>
            <a:r>
              <a:rPr lang="ar-SA" dirty="0">
                <a:solidFill>
                  <a:srgbClr val="990099"/>
                </a:solidFill>
              </a:rPr>
              <a:t>للتغير المستمر والسريع </a:t>
            </a:r>
            <a:r>
              <a:rPr lang="ar-SA" dirty="0" smtClean="0">
                <a:solidFill>
                  <a:srgbClr val="990099"/>
                </a:solidFill>
              </a:rPr>
              <a:t>في </a:t>
            </a:r>
            <a:r>
              <a:rPr lang="ar-SA" dirty="0">
                <a:solidFill>
                  <a:srgbClr val="990099"/>
                </a:solidFill>
              </a:rPr>
              <a:t>المجتمع ظهرت مشكلات كثيرة متعددة الأبعاد يحتاج حلها إلى </a:t>
            </a:r>
            <a:r>
              <a:rPr lang="ar-SA" dirty="0" smtClean="0">
                <a:solidFill>
                  <a:srgbClr val="990099"/>
                </a:solidFill>
              </a:rPr>
              <a:t>مرونة </a:t>
            </a:r>
            <a:r>
              <a:rPr lang="ar-SA" dirty="0">
                <a:solidFill>
                  <a:srgbClr val="990099"/>
                </a:solidFill>
              </a:rPr>
              <a:t>وابتكارية </a:t>
            </a:r>
            <a:r>
              <a:rPr lang="ar-SA" dirty="0" smtClean="0">
                <a:solidFill>
                  <a:srgbClr val="990099"/>
                </a:solidFill>
              </a:rPr>
              <a:t>في </a:t>
            </a:r>
            <a:r>
              <a:rPr lang="ar-SA" dirty="0">
                <a:solidFill>
                  <a:srgbClr val="990099"/>
                </a:solidFill>
              </a:rPr>
              <a:t>التفكير، مما  يتطلب من المعلمة أن تتخلى عن أدوارها التقليدية إلى أدوار جديدة</a:t>
            </a:r>
            <a:r>
              <a:rPr lang="ar-SA" dirty="0" smtClean="0">
                <a:solidFill>
                  <a:srgbClr val="990099"/>
                </a:solidFill>
              </a:rPr>
              <a:t>.</a:t>
            </a:r>
          </a:p>
          <a:p>
            <a:pPr algn="just"/>
            <a:endParaRPr lang="ar-SA" dirty="0">
              <a:solidFill>
                <a:srgbClr val="990099"/>
              </a:solidFill>
            </a:endParaRPr>
          </a:p>
          <a:p>
            <a:pPr algn="just"/>
            <a:r>
              <a:rPr lang="ar-SA" dirty="0"/>
              <a:t>ولتصبح الطالبة/ المعلمة قادرة على تعليم الأطفال كيف يحصلون على المعرفة، يجب أن تنوع من استراتيجيات التدريس المستخدمة، كما أنها تحتاج إلى قدرات </a:t>
            </a:r>
            <a:r>
              <a:rPr lang="ar-SA" dirty="0" smtClean="0"/>
              <a:t>عقلية </a:t>
            </a:r>
            <a:r>
              <a:rPr lang="ar-SA" dirty="0"/>
              <a:t>وديناميكية، وإلى معرفة عامة وخاصة، تنمى لديها تلك القدرات والمهارات والخبرات؛ لكى تستطيع نقلها إلى الأطفال.</a:t>
            </a:r>
          </a:p>
          <a:p>
            <a:endParaRPr lang="ar-SA" dirty="0"/>
          </a:p>
        </p:txBody>
      </p:sp>
    </p:spTree>
    <p:extLst>
      <p:ext uri="{BB962C8B-B14F-4D97-AF65-F5344CB8AC3E}">
        <p14:creationId xmlns:p14="http://schemas.microsoft.com/office/powerpoint/2010/main" val="363463594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cs typeface="Simple Bold Jut Out" panose="02010401010101010101" pitchFamily="2" charset="-78"/>
              </a:rPr>
              <a:t>ثانياً: علي مستوي طرائق التدريس:</a:t>
            </a:r>
          </a:p>
        </p:txBody>
      </p:sp>
      <p:sp>
        <p:nvSpPr>
          <p:cNvPr id="3" name="Content Placeholder 2"/>
          <p:cNvSpPr>
            <a:spLocks noGrp="1"/>
          </p:cNvSpPr>
          <p:nvPr>
            <p:ph sz="quarter" idx="1"/>
          </p:nvPr>
        </p:nvSpPr>
        <p:spPr/>
        <p:txBody>
          <a:bodyPr>
            <a:normAutofit/>
          </a:bodyPr>
          <a:lstStyle/>
          <a:p>
            <a:r>
              <a:rPr lang="ar-SA" dirty="0"/>
              <a:t>1</a:t>
            </a:r>
            <a:r>
              <a:rPr lang="ar-SA" dirty="0" smtClean="0"/>
              <a:t>. الاستفادة </a:t>
            </a:r>
            <a:r>
              <a:rPr lang="ar-SA" dirty="0"/>
              <a:t>من </a:t>
            </a:r>
            <a:r>
              <a:rPr lang="ar-SA" dirty="0" smtClean="0"/>
              <a:t>استراتيجيات </a:t>
            </a:r>
            <a:r>
              <a:rPr lang="ar-SA" dirty="0"/>
              <a:t>التدريس المتنوعة، والتي تعطي رؤية جديدة لأعضاء هيئة التدريس والتي يمكن أن يستخدموها في مقرراتهم الدراسية، </a:t>
            </a:r>
            <a:r>
              <a:rPr lang="ar-SA" dirty="0" smtClean="0"/>
              <a:t>منها:</a:t>
            </a:r>
          </a:p>
          <a:p>
            <a:r>
              <a:rPr lang="ar-SA" dirty="0" smtClean="0"/>
              <a:t> استراتيجية </a:t>
            </a:r>
            <a:r>
              <a:rPr lang="ar-SA" dirty="0"/>
              <a:t>التعليم القائم علي المشكلات </a:t>
            </a:r>
            <a:endParaRPr lang="ar-SA" dirty="0" smtClean="0"/>
          </a:p>
          <a:p>
            <a:r>
              <a:rPr lang="ar-SA" dirty="0" smtClean="0"/>
              <a:t>وأسلوب </a:t>
            </a:r>
            <a:r>
              <a:rPr lang="ar-SA" dirty="0"/>
              <a:t>العصف الذهني </a:t>
            </a:r>
            <a:r>
              <a:rPr lang="ar-SA" dirty="0" smtClean="0"/>
              <a:t>واستراتيجية </a:t>
            </a:r>
            <a:r>
              <a:rPr lang="ar-SA" dirty="0"/>
              <a:t>التآلف بين </a:t>
            </a:r>
            <a:r>
              <a:rPr lang="ar-SA" dirty="0" smtClean="0"/>
              <a:t>الأشتات، </a:t>
            </a:r>
          </a:p>
          <a:p>
            <a:r>
              <a:rPr lang="ar-SA" dirty="0" smtClean="0"/>
              <a:t>وتغيير الخصائص.</a:t>
            </a:r>
          </a:p>
          <a:p>
            <a:r>
              <a:rPr lang="ar-SA" dirty="0" smtClean="0"/>
              <a:t>والبدائل الممكنة.</a:t>
            </a:r>
          </a:p>
          <a:p>
            <a:r>
              <a:rPr lang="ar-SA" dirty="0" smtClean="0"/>
              <a:t>والتحليل </a:t>
            </a:r>
            <a:r>
              <a:rPr lang="ar-SA" dirty="0" err="1" smtClean="0"/>
              <a:t>المورفولوجي</a:t>
            </a:r>
            <a:r>
              <a:rPr lang="ar-SA" dirty="0" smtClean="0"/>
              <a:t>. </a:t>
            </a:r>
          </a:p>
          <a:p>
            <a:r>
              <a:rPr lang="ar-SA" dirty="0" smtClean="0"/>
              <a:t>واختلاف العلاقات.</a:t>
            </a:r>
            <a:endParaRPr lang="ar-SA" dirty="0"/>
          </a:p>
        </p:txBody>
      </p:sp>
    </p:spTree>
    <p:extLst>
      <p:ext uri="{BB962C8B-B14F-4D97-AF65-F5344CB8AC3E}">
        <p14:creationId xmlns:p14="http://schemas.microsoft.com/office/powerpoint/2010/main" val="324004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348880"/>
            <a:ext cx="7467600" cy="1143000"/>
          </a:xfrm>
        </p:spPr>
        <p:txBody>
          <a:bodyPr>
            <a:normAutofit/>
          </a:bodyPr>
          <a:lstStyle/>
          <a:p>
            <a:pPr algn="ctr">
              <a:lnSpc>
                <a:spcPct val="200000"/>
              </a:lnSpc>
            </a:pPr>
            <a:r>
              <a:rPr lang="ar-EG" sz="3200" b="1" dirty="0">
                <a:solidFill>
                  <a:srgbClr val="FF0000"/>
                </a:solidFill>
                <a:latin typeface="Times New Roman"/>
                <a:ea typeface="Times New Roman"/>
                <a:cs typeface="Simple Bold Jut Out" panose="02010401010101010101" pitchFamily="2" charset="-78"/>
              </a:rPr>
              <a:t>ثالثاً: علي المستوي </a:t>
            </a:r>
            <a:r>
              <a:rPr lang="ar-EG" sz="3200" b="1" dirty="0" smtClean="0">
                <a:solidFill>
                  <a:srgbClr val="FF0000"/>
                </a:solidFill>
                <a:latin typeface="Times New Roman"/>
                <a:ea typeface="Times New Roman"/>
                <a:cs typeface="Simple Bold Jut Out" panose="02010401010101010101" pitchFamily="2" charset="-78"/>
              </a:rPr>
              <a:t>المهني</a:t>
            </a:r>
            <a:endParaRPr lang="ar-SA"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121343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Low">
              <a:lnSpc>
                <a:spcPct val="200000"/>
              </a:lnSpc>
            </a:pPr>
            <a:r>
              <a:rPr lang="ar-EG" sz="3200" b="1" u="sng" dirty="0">
                <a:solidFill>
                  <a:srgbClr val="FF0000"/>
                </a:solidFill>
                <a:latin typeface="Times New Roman"/>
                <a:ea typeface="Times New Roman"/>
                <a:cs typeface="Simple Bold Jut Out" panose="02010401010101010101" pitchFamily="2" charset="-78"/>
              </a:rPr>
              <a:t>ثالثاً: علي المستوي المهني</a:t>
            </a:r>
            <a:r>
              <a:rPr lang="ar-EG" sz="3200" b="1" u="sng" dirty="0" smtClean="0">
                <a:solidFill>
                  <a:srgbClr val="FF0000"/>
                </a:solidFill>
                <a:latin typeface="Times New Roman"/>
                <a:ea typeface="Times New Roman"/>
                <a:cs typeface="Simple Bold Jut Out" panose="02010401010101010101" pitchFamily="2" charset="-78"/>
              </a:rPr>
              <a:t>:</a:t>
            </a:r>
            <a:endParaRPr lang="ar-SA" dirty="0">
              <a:solidFill>
                <a:srgbClr val="FF0000"/>
              </a:solidFill>
              <a:cs typeface="Simple Bold Jut Out" panose="02010401010101010101" pitchFamily="2" charset="-78"/>
            </a:endParaRPr>
          </a:p>
        </p:txBody>
      </p:sp>
      <p:sp>
        <p:nvSpPr>
          <p:cNvPr id="3" name="Content Placeholder 2"/>
          <p:cNvSpPr>
            <a:spLocks noGrp="1"/>
          </p:cNvSpPr>
          <p:nvPr>
            <p:ph sz="quarter" idx="1"/>
          </p:nvPr>
        </p:nvSpPr>
        <p:spPr/>
        <p:txBody>
          <a:bodyPr>
            <a:normAutofit fontScale="92500"/>
          </a:bodyPr>
          <a:lstStyle/>
          <a:p>
            <a:pPr marL="342900" lvl="0" indent="-342900">
              <a:lnSpc>
                <a:spcPct val="200000"/>
              </a:lnSpc>
              <a:buFont typeface="+mj-lt"/>
              <a:buAutoNum type="arabicPeriod"/>
            </a:pPr>
            <a:r>
              <a:rPr lang="ar-SA" dirty="0">
                <a:solidFill>
                  <a:srgbClr val="0070C0"/>
                </a:solidFill>
                <a:latin typeface="Times New Roman"/>
                <a:ea typeface="Times New Roman"/>
                <a:cs typeface="Simplified Arabic"/>
              </a:rPr>
              <a:t>لا يتوقف فائدة البرنامج التدريبي المقدم علي طالبات قسم السياسات التربوية فقط، ولكن يمكن أن </a:t>
            </a:r>
            <a:r>
              <a:rPr lang="ar-SA" dirty="0" smtClean="0">
                <a:solidFill>
                  <a:srgbClr val="0070C0"/>
                </a:solidFill>
                <a:latin typeface="Times New Roman"/>
                <a:ea typeface="Times New Roman"/>
                <a:cs typeface="Simplified Arabic"/>
              </a:rPr>
              <a:t>يستخدم </a:t>
            </a:r>
            <a:r>
              <a:rPr lang="ar-SA" dirty="0">
                <a:solidFill>
                  <a:srgbClr val="0070C0"/>
                </a:solidFill>
                <a:latin typeface="Times New Roman"/>
                <a:ea typeface="Times New Roman"/>
                <a:cs typeface="Simplified Arabic"/>
              </a:rPr>
              <a:t>في العديد من المقررات علي مستوي الكلية، بما يخلق جيل مفكر بصورة مختلفة في الحياه، مما ينعكس علي أطفال المستقبل.</a:t>
            </a:r>
            <a:endParaRPr lang="en-US" sz="2000" dirty="0">
              <a:solidFill>
                <a:srgbClr val="0070C0"/>
              </a:solidFill>
              <a:latin typeface="Times New Roman"/>
              <a:ea typeface="Times New Roman"/>
              <a:cs typeface="Simplified Arabic"/>
            </a:endParaRPr>
          </a:p>
          <a:p>
            <a:pPr marL="342900" lvl="0" indent="-342900" algn="just">
              <a:lnSpc>
                <a:spcPct val="200000"/>
              </a:lnSpc>
              <a:buFont typeface="+mj-lt"/>
              <a:buAutoNum type="arabicPeriod"/>
            </a:pPr>
            <a:r>
              <a:rPr lang="ar-SA" dirty="0">
                <a:latin typeface="Times New Roman"/>
                <a:ea typeface="Times New Roman"/>
                <a:cs typeface="Simplified Arabic"/>
              </a:rPr>
              <a:t>يمكن </a:t>
            </a:r>
            <a:r>
              <a:rPr lang="ar-SA" dirty="0" smtClean="0">
                <a:latin typeface="Times New Roman"/>
                <a:ea typeface="Times New Roman"/>
                <a:cs typeface="Simplified Arabic"/>
              </a:rPr>
              <a:t>للباقي استاذات </a:t>
            </a:r>
            <a:r>
              <a:rPr lang="ar-SA" dirty="0">
                <a:latin typeface="Times New Roman"/>
                <a:ea typeface="Times New Roman"/>
                <a:cs typeface="Simplified Arabic"/>
              </a:rPr>
              <a:t>المقررات الدراسية ومعلمة الروضة </a:t>
            </a:r>
            <a:r>
              <a:rPr lang="ar-SA" dirty="0" smtClean="0">
                <a:latin typeface="Times New Roman"/>
                <a:ea typeface="Times New Roman"/>
                <a:cs typeface="Simplified Arabic"/>
              </a:rPr>
              <a:t>الاستفادة </a:t>
            </a:r>
            <a:r>
              <a:rPr lang="ar-SA" dirty="0">
                <a:latin typeface="Times New Roman"/>
                <a:ea typeface="Times New Roman"/>
                <a:cs typeface="Simplified Arabic"/>
              </a:rPr>
              <a:t>من </a:t>
            </a:r>
            <a:r>
              <a:rPr lang="ar-SA" dirty="0" smtClean="0">
                <a:latin typeface="Times New Roman"/>
                <a:ea typeface="Times New Roman"/>
                <a:cs typeface="Simplified Arabic"/>
              </a:rPr>
              <a:t>الاستراتيجيات </a:t>
            </a:r>
            <a:r>
              <a:rPr lang="ar-SA" dirty="0">
                <a:latin typeface="Times New Roman"/>
                <a:ea typeface="Times New Roman"/>
                <a:cs typeface="Simplified Arabic"/>
              </a:rPr>
              <a:t>المستخدمة بالبرنامج، لتطوير طريقتها في تدريس، بما يساعد علي تنمية التفكير الابتكاري </a:t>
            </a:r>
            <a:r>
              <a:rPr lang="ar-SA" dirty="0" smtClean="0">
                <a:latin typeface="Times New Roman"/>
                <a:ea typeface="Times New Roman"/>
                <a:cs typeface="Simplified Arabic"/>
              </a:rPr>
              <a:t>لديهم ولدي طالباتهن واطفالهن.</a:t>
            </a:r>
            <a:endParaRPr lang="en-US" sz="2000" dirty="0">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294634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132856"/>
            <a:ext cx="7467600" cy="1143000"/>
          </a:xfrm>
        </p:spPr>
        <p:txBody>
          <a:bodyPr/>
          <a:lstStyle/>
          <a:p>
            <a:pPr algn="ctr"/>
            <a:r>
              <a:rPr lang="ar-SA" dirty="0" smtClean="0">
                <a:solidFill>
                  <a:srgbClr val="FF0000"/>
                </a:solidFill>
                <a:cs typeface="Simple Bold Jut Out" panose="02010401010101010101" pitchFamily="2" charset="-78"/>
              </a:rPr>
              <a:t>بعض الصعوبات التي </a:t>
            </a:r>
            <a:r>
              <a:rPr lang="ar-SA" dirty="0">
                <a:solidFill>
                  <a:srgbClr val="FF0000"/>
                </a:solidFill>
                <a:cs typeface="Simple Bold Jut Out" panose="02010401010101010101" pitchFamily="2" charset="-78"/>
              </a:rPr>
              <a:t>واجهت أستاذه المقرر أثناء تطبيق </a:t>
            </a:r>
            <a:r>
              <a:rPr lang="ar-SA" dirty="0" smtClean="0">
                <a:solidFill>
                  <a:srgbClr val="FF0000"/>
                </a:solidFill>
                <a:cs typeface="Simple Bold Jut Out" panose="02010401010101010101" pitchFamily="2" charset="-78"/>
              </a:rPr>
              <a:t>المنحة</a:t>
            </a:r>
            <a:endParaRPr lang="ar-SA"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79260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7467600" cy="1143000"/>
          </a:xfrm>
        </p:spPr>
        <p:txBody>
          <a:bodyPr>
            <a:normAutofit/>
          </a:bodyPr>
          <a:lstStyle/>
          <a:p>
            <a:pPr algn="r"/>
            <a:r>
              <a:rPr lang="ar-SA" sz="2800" b="1" dirty="0" smtClean="0">
                <a:solidFill>
                  <a:srgbClr val="FF0000"/>
                </a:solidFill>
                <a:cs typeface="Simple Bold Jut Out" panose="02010401010101010101" pitchFamily="2" charset="-78"/>
              </a:rPr>
              <a:t>بعض الصعوبات التي </a:t>
            </a:r>
            <a:r>
              <a:rPr lang="ar-SA" sz="2800" b="1" dirty="0">
                <a:solidFill>
                  <a:srgbClr val="FF0000"/>
                </a:solidFill>
                <a:cs typeface="Simple Bold Jut Out" panose="02010401010101010101" pitchFamily="2" charset="-78"/>
              </a:rPr>
              <a:t>واجهت أستاذه المقرر أثناء تطبيق المنحة:</a:t>
            </a:r>
          </a:p>
        </p:txBody>
      </p:sp>
      <p:sp>
        <p:nvSpPr>
          <p:cNvPr id="3" name="Content Placeholder 2"/>
          <p:cNvSpPr>
            <a:spLocks noGrp="1"/>
          </p:cNvSpPr>
          <p:nvPr>
            <p:ph sz="quarter" idx="1"/>
          </p:nvPr>
        </p:nvSpPr>
        <p:spPr>
          <a:xfrm>
            <a:off x="467544" y="1957567"/>
            <a:ext cx="7467600" cy="4423761"/>
          </a:xfrm>
        </p:spPr>
        <p:txBody>
          <a:bodyPr/>
          <a:lstStyle/>
          <a:p>
            <a:r>
              <a:rPr lang="ar-SA" dirty="0" smtClean="0"/>
              <a:t>وجود </a:t>
            </a:r>
            <a:r>
              <a:rPr lang="ar-SA" dirty="0"/>
              <a:t>بعض من الطالبات ليس لديهن استعداد للتفكير </a:t>
            </a:r>
            <a:r>
              <a:rPr lang="ar-SA" dirty="0" smtClean="0"/>
              <a:t>في أي شيء </a:t>
            </a:r>
            <a:r>
              <a:rPr lang="ar-SA" dirty="0"/>
              <a:t>جديد أو محاولة حل </a:t>
            </a:r>
            <a:r>
              <a:rPr lang="ar-SA" dirty="0" smtClean="0"/>
              <a:t>أي </a:t>
            </a:r>
            <a:r>
              <a:rPr lang="ar-SA" dirty="0"/>
              <a:t>موقف سلبى، وأصبح تفكيرهن سلبياً </a:t>
            </a:r>
            <a:r>
              <a:rPr lang="ar-SA" dirty="0" smtClean="0"/>
              <a:t>في </a:t>
            </a:r>
            <a:r>
              <a:rPr lang="ar-SA" dirty="0"/>
              <a:t>كل </a:t>
            </a:r>
            <a:r>
              <a:rPr lang="ar-SA" dirty="0" smtClean="0"/>
              <a:t>شيء.</a:t>
            </a:r>
          </a:p>
          <a:p>
            <a:endParaRPr lang="ar-SA" dirty="0"/>
          </a:p>
          <a:p>
            <a:r>
              <a:rPr lang="ar-SA" dirty="0" smtClean="0"/>
              <a:t>وهناك </a:t>
            </a:r>
            <a:r>
              <a:rPr lang="ar-SA" dirty="0"/>
              <a:t>مجموعة أخرى من الطالبات كن يرغبن </a:t>
            </a:r>
            <a:r>
              <a:rPr lang="ar-SA" dirty="0" smtClean="0"/>
              <a:t>في </a:t>
            </a:r>
            <a:r>
              <a:rPr lang="ar-SA" dirty="0"/>
              <a:t>تعلم طرق جديدة، ولكن يعتقدن أنه سيصعب تطبيقها في الواقع</a:t>
            </a:r>
            <a:r>
              <a:rPr lang="ar-SA" dirty="0" smtClean="0"/>
              <a:t>.</a:t>
            </a:r>
          </a:p>
          <a:p>
            <a:endParaRPr lang="ar-SA" dirty="0"/>
          </a:p>
          <a:p>
            <a:r>
              <a:rPr lang="ar-SA" dirty="0" smtClean="0"/>
              <a:t>وجد </a:t>
            </a:r>
            <a:r>
              <a:rPr lang="ar-SA" dirty="0"/>
              <a:t>بعضهن أن هناك تدريبات يحتاج حلها إلى الكتابة بصورة </a:t>
            </a:r>
            <a:r>
              <a:rPr lang="ar-SA" dirty="0" smtClean="0"/>
              <a:t>مقاليه، </a:t>
            </a:r>
            <a:r>
              <a:rPr lang="ar-SA" dirty="0"/>
              <a:t>وهناك تدريبات أخرى تحتاج إلى تفكير عميق، لأنهن يردن الأسئلة </a:t>
            </a:r>
            <a:r>
              <a:rPr lang="ar-SA" dirty="0" smtClean="0"/>
              <a:t>التي </a:t>
            </a:r>
            <a:r>
              <a:rPr lang="ar-SA" dirty="0"/>
              <a:t>تحمل صيغة الصواب والخطأ فقط، حتى لا يتعبن أنفسهن </a:t>
            </a:r>
            <a:r>
              <a:rPr lang="ar-SA" dirty="0" smtClean="0"/>
              <a:t>في </a:t>
            </a:r>
            <a:r>
              <a:rPr lang="ar-SA" dirty="0"/>
              <a:t>التفكير!!</a:t>
            </a:r>
          </a:p>
          <a:p>
            <a:endParaRPr lang="ar-SA" dirty="0"/>
          </a:p>
        </p:txBody>
      </p:sp>
    </p:spTree>
    <p:extLst>
      <p:ext uri="{BB962C8B-B14F-4D97-AF65-F5344CB8AC3E}">
        <p14:creationId xmlns:p14="http://schemas.microsoft.com/office/powerpoint/2010/main" val="358192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692696"/>
            <a:ext cx="7467600" cy="5377808"/>
          </a:xfrm>
        </p:spPr>
        <p:txBody>
          <a:bodyPr>
            <a:normAutofit/>
          </a:bodyPr>
          <a:lstStyle/>
          <a:p>
            <a:pPr algn="just"/>
            <a:r>
              <a:rPr lang="ar-SA" dirty="0" smtClean="0"/>
              <a:t>من </a:t>
            </a:r>
            <a:r>
              <a:rPr lang="ar-SA" dirty="0"/>
              <a:t>بين الصعوبات أيضاً، </a:t>
            </a:r>
            <a:r>
              <a:rPr lang="ar-SA" b="1" dirty="0"/>
              <a:t>ضيق المدة الزمنية، </a:t>
            </a:r>
            <a:endParaRPr lang="ar-SA" b="1" dirty="0" smtClean="0"/>
          </a:p>
          <a:p>
            <a:pPr algn="just"/>
            <a:r>
              <a:rPr lang="ar-SA" dirty="0" smtClean="0"/>
              <a:t>( </a:t>
            </a:r>
            <a:r>
              <a:rPr lang="ar-SA" dirty="0"/>
              <a:t>مما سبب ضغط رهيب علي أستاذة المقرر) خاصة أنني لم ألتقي بالطالبات غير مرة واحدة أسبوعياً ( كل أحد) وكان يتم تقسيم المحاضرة إلي </a:t>
            </a:r>
            <a:r>
              <a:rPr lang="ar-SA" dirty="0" smtClean="0"/>
              <a:t>جزئيين </a:t>
            </a:r>
            <a:r>
              <a:rPr lang="ar-SA" dirty="0"/>
              <a:t>الجزء الخاص بالمقرر، والجزء الآخر للبرنامج التدريبي، حيث كان من المقرر في البداية أن تكون جلسات البرنامج (18) جلسة، ولكن تم تقليلها إلي (12) جلسات فقط، نظراً أن كان هناك ثلاث مرات تصادفت إنها إجازة يوم الأحد، </a:t>
            </a:r>
            <a:endParaRPr lang="ar-SA" dirty="0" smtClean="0"/>
          </a:p>
          <a:p>
            <a:pPr algn="just"/>
            <a:endParaRPr lang="ar-SA" dirty="0"/>
          </a:p>
          <a:p>
            <a:pPr algn="just"/>
            <a:r>
              <a:rPr lang="ar-SA" dirty="0" smtClean="0"/>
              <a:t>ولكن </a:t>
            </a:r>
            <a:r>
              <a:rPr lang="ar-SA" b="1" i="1" dirty="0">
                <a:solidFill>
                  <a:srgbClr val="0070C0"/>
                </a:solidFill>
              </a:rPr>
              <a:t>تم التغلب علي هذه الصعوبة من خلال: إنني كنت أعطي للطالبات بعض التدريبات لتحلها بالمنزل، علي أن يتم مناقشة الحلول قبل بدأ الجلسة الجديدة</a:t>
            </a:r>
            <a:r>
              <a:rPr lang="ar-SA" b="1" i="1" dirty="0" smtClean="0">
                <a:solidFill>
                  <a:srgbClr val="0070C0"/>
                </a:solidFill>
              </a:rPr>
              <a:t>.</a:t>
            </a:r>
          </a:p>
          <a:p>
            <a:endParaRPr lang="ar-SA" dirty="0"/>
          </a:p>
          <a:p>
            <a:endParaRPr lang="ar-SA" dirty="0"/>
          </a:p>
        </p:txBody>
      </p:sp>
    </p:spTree>
    <p:extLst>
      <p:ext uri="{BB962C8B-B14F-4D97-AF65-F5344CB8AC3E}">
        <p14:creationId xmlns:p14="http://schemas.microsoft.com/office/powerpoint/2010/main" val="284292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467600" cy="5493224"/>
          </a:xfrm>
        </p:spPr>
        <p:txBody>
          <a:bodyPr/>
          <a:lstStyle/>
          <a:p>
            <a:endParaRPr lang="ar-SA" dirty="0"/>
          </a:p>
          <a:p>
            <a:pPr algn="just"/>
            <a:r>
              <a:rPr lang="ar-SA" sz="2800" dirty="0" smtClean="0"/>
              <a:t>الاستراتيجيات التي </a:t>
            </a:r>
            <a:r>
              <a:rPr lang="ar-SA" sz="2800" dirty="0"/>
              <a:t>استخدمتها أستاذة المقرر كانت تستغرق جزء كبير من وقت المحاضرة، لتوضيحها للطالبة حتي تتمكن من </a:t>
            </a:r>
            <a:r>
              <a:rPr lang="ar-SA" sz="2800" dirty="0" smtClean="0"/>
              <a:t>استيعابها، </a:t>
            </a:r>
            <a:r>
              <a:rPr lang="ar-SA" sz="2800" dirty="0"/>
              <a:t>مما جعل هناك مزيد من الجهد المبذول. </a:t>
            </a:r>
            <a:r>
              <a:rPr lang="ar-SA" sz="2800" i="1" dirty="0">
                <a:solidFill>
                  <a:srgbClr val="0070C0"/>
                </a:solidFill>
              </a:rPr>
              <a:t>ولكن تم التغلب علي هذه الصعوبة من خلال: إعطاء ملخص </a:t>
            </a:r>
            <a:r>
              <a:rPr lang="ar-SA" sz="2800" i="1" dirty="0" smtClean="0">
                <a:solidFill>
                  <a:srgbClr val="0070C0"/>
                </a:solidFill>
              </a:rPr>
              <a:t>للاستراتيجية </a:t>
            </a:r>
            <a:r>
              <a:rPr lang="ar-SA" sz="2800" i="1" dirty="0">
                <a:solidFill>
                  <a:srgbClr val="0070C0"/>
                </a:solidFill>
              </a:rPr>
              <a:t>التي سيتم </a:t>
            </a:r>
            <a:r>
              <a:rPr lang="ar-SA" sz="2800" i="1" dirty="0" smtClean="0">
                <a:solidFill>
                  <a:srgbClr val="0070C0"/>
                </a:solidFill>
              </a:rPr>
              <a:t>استخدامها </a:t>
            </a:r>
            <a:r>
              <a:rPr lang="ar-SA" sz="2800" i="1" dirty="0">
                <a:solidFill>
                  <a:srgbClr val="0070C0"/>
                </a:solidFill>
              </a:rPr>
              <a:t>في المحاضرة القادمة، </a:t>
            </a:r>
            <a:r>
              <a:rPr lang="ar-SA" sz="2800" i="1" dirty="0" smtClean="0">
                <a:solidFill>
                  <a:srgbClr val="0070C0"/>
                </a:solidFill>
              </a:rPr>
              <a:t>لتتعرف </a:t>
            </a:r>
            <a:r>
              <a:rPr lang="ar-SA" sz="2800" i="1" dirty="0">
                <a:solidFill>
                  <a:srgbClr val="0070C0"/>
                </a:solidFill>
              </a:rPr>
              <a:t>عليها الطالبة، وبالتالي يكون شرحها وتوضيحها أسهل ولا يأخذ وقت طويل. </a:t>
            </a:r>
          </a:p>
          <a:p>
            <a:endParaRPr lang="ar-SA" dirty="0"/>
          </a:p>
          <a:p>
            <a:endParaRPr lang="ar-SA" dirty="0"/>
          </a:p>
        </p:txBody>
      </p:sp>
    </p:spTree>
    <p:extLst>
      <p:ext uri="{BB962C8B-B14F-4D97-AF65-F5344CB8AC3E}">
        <p14:creationId xmlns:p14="http://schemas.microsoft.com/office/powerpoint/2010/main" val="190039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20888"/>
            <a:ext cx="7467600" cy="1143000"/>
          </a:xfrm>
        </p:spPr>
        <p:txBody>
          <a:bodyPr>
            <a:normAutofit/>
          </a:bodyPr>
          <a:lstStyle/>
          <a:p>
            <a:pPr algn="ctr"/>
            <a:r>
              <a:rPr lang="ar-SA" sz="2800" dirty="0">
                <a:solidFill>
                  <a:srgbClr val="FF0000"/>
                </a:solidFill>
                <a:ea typeface="Times New Roman"/>
                <a:cs typeface="Simple Bold Jut Out" panose="02010401010101010101" pitchFamily="2" charset="-78"/>
              </a:rPr>
              <a:t>أهم التوصيات والمقترحات التي انتهت إليها </a:t>
            </a:r>
            <a:endParaRPr lang="ar-SA" sz="2800" dirty="0">
              <a:solidFill>
                <a:srgbClr val="FF0000"/>
              </a:solidFill>
              <a:cs typeface="Simple Bold Jut Out" panose="02010401010101010101" pitchFamily="2" charset="-78"/>
            </a:endParaRPr>
          </a:p>
        </p:txBody>
      </p:sp>
    </p:spTree>
    <p:extLst>
      <p:ext uri="{BB962C8B-B14F-4D97-AF65-F5344CB8AC3E}">
        <p14:creationId xmlns:p14="http://schemas.microsoft.com/office/powerpoint/2010/main" val="19189976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indent="473710" algn="r">
              <a:lnSpc>
                <a:spcPct val="200000"/>
              </a:lnSpc>
            </a:pPr>
            <a:r>
              <a:rPr lang="ar-EG" sz="3200" b="1" dirty="0" smtClean="0">
                <a:solidFill>
                  <a:srgbClr val="FF0000"/>
                </a:solidFill>
                <a:latin typeface="Times New Roman"/>
                <a:ea typeface="Times New Roman"/>
                <a:cs typeface="Simplified Arabic"/>
              </a:rPr>
              <a:t>في </a:t>
            </a:r>
            <a:r>
              <a:rPr lang="ar-EG" sz="3200" b="1" dirty="0">
                <a:solidFill>
                  <a:srgbClr val="FF0000"/>
                </a:solidFill>
                <a:latin typeface="Times New Roman"/>
                <a:ea typeface="Times New Roman"/>
                <a:cs typeface="Simplified Arabic"/>
              </a:rPr>
              <a:t>ضوء نتائج تطبيق </a:t>
            </a:r>
            <a:r>
              <a:rPr lang="ar-EG" sz="3200" b="1" dirty="0" smtClean="0">
                <a:solidFill>
                  <a:srgbClr val="FF0000"/>
                </a:solidFill>
                <a:latin typeface="Times New Roman"/>
                <a:ea typeface="Times New Roman"/>
                <a:cs typeface="Simplified Arabic"/>
              </a:rPr>
              <a:t>المنحة</a:t>
            </a:r>
            <a:r>
              <a:rPr lang="ar-SA" sz="3200" b="1" dirty="0" smtClean="0">
                <a:solidFill>
                  <a:srgbClr val="FF0000"/>
                </a:solidFill>
                <a:latin typeface="Times New Roman"/>
                <a:ea typeface="Times New Roman"/>
                <a:cs typeface="Simplified Arabic"/>
              </a:rPr>
              <a:t>، توصي استاذة المقرر:</a:t>
            </a:r>
            <a:endParaRPr lang="ar-SA" dirty="0">
              <a:solidFill>
                <a:srgbClr val="FF0000"/>
              </a:solidFill>
            </a:endParaRPr>
          </a:p>
        </p:txBody>
      </p:sp>
      <p:sp>
        <p:nvSpPr>
          <p:cNvPr id="3" name="Content Placeholder 2"/>
          <p:cNvSpPr>
            <a:spLocks noGrp="1"/>
          </p:cNvSpPr>
          <p:nvPr>
            <p:ph sz="quarter" idx="1"/>
          </p:nvPr>
        </p:nvSpPr>
        <p:spPr/>
        <p:txBody>
          <a:bodyPr>
            <a:normAutofit fontScale="77500" lnSpcReduction="20000"/>
          </a:bodyPr>
          <a:lstStyle/>
          <a:p>
            <a:pPr marL="342900" lvl="0" indent="-342900">
              <a:lnSpc>
                <a:spcPct val="200000"/>
              </a:lnSpc>
              <a:spcAft>
                <a:spcPts val="1000"/>
              </a:spcAft>
              <a:tabLst>
                <a:tab pos="457200" algn="l"/>
                <a:tab pos="473710" algn="l"/>
              </a:tabLst>
            </a:pPr>
            <a:r>
              <a:rPr lang="ar-EG" dirty="0">
                <a:latin typeface="Times New Roman"/>
                <a:ea typeface="Times New Roman"/>
                <a:cs typeface="Simplified Arabic"/>
              </a:rPr>
              <a:t>عقد دورات تدريبية لإكساب الطالبات مهارات التفكير </a:t>
            </a:r>
            <a:r>
              <a:rPr lang="ar-EG" dirty="0" smtClean="0">
                <a:latin typeface="Times New Roman"/>
                <a:ea typeface="Times New Roman"/>
                <a:cs typeface="Simplified Arabic"/>
              </a:rPr>
              <a:t>الابتكاري، </a:t>
            </a:r>
            <a:r>
              <a:rPr lang="ar-EG" dirty="0">
                <a:latin typeface="Times New Roman"/>
                <a:ea typeface="Times New Roman"/>
                <a:cs typeface="Simplified Arabic"/>
              </a:rPr>
              <a:t>علي أن تعقد الدورات قبل أن تدرس الطالبة المقررات المقترح أن يستخدم فيها </a:t>
            </a:r>
            <a:r>
              <a:rPr lang="ar-EG" dirty="0" smtClean="0">
                <a:latin typeface="Times New Roman"/>
                <a:ea typeface="Times New Roman"/>
                <a:cs typeface="Simplified Arabic"/>
              </a:rPr>
              <a:t>استراتيجيات </a:t>
            </a:r>
            <a:r>
              <a:rPr lang="ar-EG" dirty="0">
                <a:latin typeface="Times New Roman"/>
                <a:ea typeface="Times New Roman"/>
                <a:cs typeface="Simplified Arabic"/>
              </a:rPr>
              <a:t>التدريس المستخدمة في البرنامج المطبق.</a:t>
            </a:r>
            <a:endParaRPr lang="en-US" sz="2000" dirty="0">
              <a:latin typeface="Times New Roman"/>
              <a:ea typeface="Times New Roman"/>
              <a:cs typeface="Simplified Arabic"/>
            </a:endParaRPr>
          </a:p>
          <a:p>
            <a:pPr marL="342900" lvl="0" indent="-342900" algn="just">
              <a:lnSpc>
                <a:spcPct val="200000"/>
              </a:lnSpc>
              <a:spcAft>
                <a:spcPts val="1000"/>
              </a:spcAft>
              <a:tabLst>
                <a:tab pos="457200" algn="l"/>
                <a:tab pos="473710" algn="l"/>
              </a:tabLst>
            </a:pPr>
            <a:r>
              <a:rPr lang="ar-EG" dirty="0">
                <a:latin typeface="Times New Roman"/>
                <a:ea typeface="Times New Roman"/>
                <a:cs typeface="Simplified Arabic"/>
              </a:rPr>
              <a:t>عقد دورة تدريبة أو ورشة عمل لمعلمات الأطفال لإكسابهم مهارات الحل </a:t>
            </a:r>
            <a:r>
              <a:rPr lang="ar-EG" dirty="0" smtClean="0">
                <a:latin typeface="Times New Roman"/>
                <a:ea typeface="Times New Roman"/>
                <a:cs typeface="Simplified Arabic"/>
              </a:rPr>
              <a:t>الابتكاري </a:t>
            </a:r>
            <a:r>
              <a:rPr lang="ar-EG" dirty="0">
                <a:latin typeface="Times New Roman"/>
                <a:ea typeface="Times New Roman"/>
                <a:cs typeface="Simplified Arabic"/>
              </a:rPr>
              <a:t>للمشكلات، وتعرف طرائق تدريسية جديدة تساعدها في التغلب علي مشكلات الأطفال وطرق التعامل </a:t>
            </a:r>
            <a:r>
              <a:rPr lang="ar-EG" dirty="0" smtClean="0">
                <a:latin typeface="Times New Roman"/>
                <a:ea typeface="Times New Roman"/>
                <a:cs typeface="Simplified Arabic"/>
              </a:rPr>
              <a:t>معها</a:t>
            </a:r>
            <a:r>
              <a:rPr lang="ar-SA" dirty="0" smtClean="0">
                <a:latin typeface="Times New Roman"/>
                <a:ea typeface="Times New Roman"/>
                <a:cs typeface="Simplified Arabic"/>
              </a:rPr>
              <a:t>.</a:t>
            </a:r>
            <a:endParaRPr lang="en-US" sz="2000" dirty="0">
              <a:latin typeface="Times New Roman"/>
              <a:ea typeface="Times New Roman"/>
              <a:cs typeface="Simplified Arabic"/>
            </a:endParaRPr>
          </a:p>
          <a:p>
            <a:pPr marL="342900" lvl="0" indent="-342900">
              <a:lnSpc>
                <a:spcPct val="200000"/>
              </a:lnSpc>
              <a:spcAft>
                <a:spcPts val="1000"/>
              </a:spcAft>
              <a:tabLst>
                <a:tab pos="457200" algn="l"/>
              </a:tabLst>
            </a:pPr>
            <a:r>
              <a:rPr lang="ar-EG" dirty="0">
                <a:latin typeface="Times New Roman"/>
                <a:ea typeface="Times New Roman"/>
                <a:cs typeface="Simplified Arabic"/>
              </a:rPr>
              <a:t>الاستفادة من البرنامج </a:t>
            </a:r>
            <a:r>
              <a:rPr lang="ar-EG" dirty="0" smtClean="0">
                <a:latin typeface="Times New Roman"/>
                <a:ea typeface="Times New Roman"/>
                <a:cs typeface="Simplified Arabic"/>
              </a:rPr>
              <a:t>الحالي في </a:t>
            </a:r>
            <a:r>
              <a:rPr lang="ar-EG" dirty="0">
                <a:latin typeface="Times New Roman"/>
                <a:ea typeface="Times New Roman"/>
                <a:cs typeface="Simplified Arabic"/>
              </a:rPr>
              <a:t>تدريب الطالبات/ والمعلمات على </a:t>
            </a:r>
            <a:r>
              <a:rPr lang="ar-EG" dirty="0" smtClean="0">
                <a:latin typeface="Times New Roman"/>
                <a:ea typeface="Times New Roman"/>
                <a:cs typeface="Simplified Arabic"/>
              </a:rPr>
              <a:t>اكتساب </a:t>
            </a:r>
            <a:r>
              <a:rPr lang="ar-EG" dirty="0">
                <a:latin typeface="Times New Roman"/>
                <a:ea typeface="Times New Roman"/>
                <a:cs typeface="Simplified Arabic"/>
              </a:rPr>
              <a:t>مهارات الحل </a:t>
            </a:r>
            <a:r>
              <a:rPr lang="ar-EG" dirty="0" smtClean="0">
                <a:latin typeface="Times New Roman"/>
                <a:ea typeface="Times New Roman"/>
                <a:cs typeface="Simplified Arabic"/>
              </a:rPr>
              <a:t>الابتكاري </a:t>
            </a:r>
            <a:r>
              <a:rPr lang="ar-EG" dirty="0">
                <a:latin typeface="Times New Roman"/>
                <a:ea typeface="Times New Roman"/>
                <a:cs typeface="Simplified Arabic"/>
              </a:rPr>
              <a:t>للمشكلة.</a:t>
            </a:r>
            <a:endParaRPr lang="en-US" sz="2000" dirty="0">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361265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342900" lvl="0" indent="-342900">
              <a:lnSpc>
                <a:spcPct val="200000"/>
              </a:lnSpc>
              <a:spcAft>
                <a:spcPts val="1000"/>
              </a:spcAft>
              <a:tabLst>
                <a:tab pos="457200" algn="l"/>
              </a:tabLst>
            </a:pPr>
            <a:r>
              <a:rPr lang="ar-EG" dirty="0">
                <a:solidFill>
                  <a:schemeClr val="accent1">
                    <a:lumMod val="75000"/>
                  </a:schemeClr>
                </a:solidFill>
                <a:latin typeface="Times New Roman"/>
                <a:ea typeface="Times New Roman"/>
                <a:cs typeface="Simplified Arabic"/>
              </a:rPr>
              <a:t>يمكن تطبيق نفس التجربة في العديد من المقررات بالقسم، مثل: مقرر المشكلات التربوية، مقرر إرشاد الطفل وتوجيه، مقرر علم نفس اللعب، مقرر دراسة مستقلة، مقرري تنمية المفاهيم العلمية والرياضية .....إلخ.</a:t>
            </a:r>
            <a:endParaRPr lang="en-US" sz="2000" dirty="0">
              <a:solidFill>
                <a:schemeClr val="accent1">
                  <a:lumMod val="75000"/>
                </a:schemeClr>
              </a:solidFill>
              <a:latin typeface="Times New Roman"/>
              <a:ea typeface="Times New Roman"/>
              <a:cs typeface="Simplified Arabic"/>
            </a:endParaRPr>
          </a:p>
          <a:p>
            <a:pPr marL="342900" lvl="0" indent="-342900">
              <a:lnSpc>
                <a:spcPct val="200000"/>
              </a:lnSpc>
              <a:spcAft>
                <a:spcPts val="1000"/>
              </a:spcAft>
              <a:tabLst>
                <a:tab pos="457200" algn="l"/>
                <a:tab pos="473710" algn="l"/>
              </a:tabLst>
            </a:pPr>
            <a:r>
              <a:rPr lang="ar-EG" dirty="0">
                <a:latin typeface="Times New Roman"/>
                <a:ea typeface="Times New Roman"/>
                <a:cs typeface="Simplified Arabic"/>
              </a:rPr>
              <a:t>تطوير منهج الأنشطة بالروضة على أساس اتباع استراتيجيات التعليم القائم على المشكلات لمواكبة العصر </a:t>
            </a:r>
            <a:r>
              <a:rPr lang="ar-EG" dirty="0" smtClean="0">
                <a:latin typeface="Times New Roman"/>
                <a:ea typeface="Times New Roman"/>
                <a:cs typeface="Simplified Arabic"/>
              </a:rPr>
              <a:t>الحالي.</a:t>
            </a:r>
            <a:endParaRPr lang="en-US" sz="2000" dirty="0">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181184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6712"/>
            <a:ext cx="7467600" cy="5637240"/>
          </a:xfrm>
        </p:spPr>
        <p:txBody>
          <a:bodyPr/>
          <a:lstStyle/>
          <a:p>
            <a:pPr algn="just"/>
            <a:r>
              <a:rPr lang="ar-SA" b="1" dirty="0">
                <a:solidFill>
                  <a:srgbClr val="990099"/>
                </a:solidFill>
              </a:rPr>
              <a:t>ولذلك فالطالبة/ المعلمة </a:t>
            </a:r>
            <a:r>
              <a:rPr lang="ar-SA" b="1" dirty="0" smtClean="0">
                <a:solidFill>
                  <a:srgbClr val="990099"/>
                </a:solidFill>
              </a:rPr>
              <a:t>في </a:t>
            </a:r>
            <a:r>
              <a:rPr lang="ar-SA" b="1" dirty="0">
                <a:solidFill>
                  <a:srgbClr val="990099"/>
                </a:solidFill>
              </a:rPr>
              <a:t>حاجة إلى برامج تدريبية مطورة من الحين إلى الآخر، وذلك بهدف:</a:t>
            </a:r>
          </a:p>
          <a:p>
            <a:pPr algn="just"/>
            <a:r>
              <a:rPr lang="ar-SA" dirty="0">
                <a:solidFill>
                  <a:schemeClr val="accent1">
                    <a:lumMod val="75000"/>
                  </a:schemeClr>
                </a:solidFill>
              </a:rPr>
              <a:t>أ- مسايرة الاتجاهات الحديثة </a:t>
            </a:r>
            <a:r>
              <a:rPr lang="ar-SA" dirty="0" smtClean="0">
                <a:solidFill>
                  <a:schemeClr val="accent1">
                    <a:lumMod val="75000"/>
                  </a:schemeClr>
                </a:solidFill>
              </a:rPr>
              <a:t>في </a:t>
            </a:r>
            <a:r>
              <a:rPr lang="ar-SA" dirty="0">
                <a:solidFill>
                  <a:schemeClr val="accent1">
                    <a:lumMod val="75000"/>
                  </a:schemeClr>
                </a:solidFill>
              </a:rPr>
              <a:t>برامج إعداد المعلمين، وتأهيلهم لمواجهة مشكلات الحياه المعاصرة.</a:t>
            </a:r>
          </a:p>
          <a:p>
            <a:pPr algn="just"/>
            <a:r>
              <a:rPr lang="ar-SA" dirty="0">
                <a:solidFill>
                  <a:schemeClr val="accent2">
                    <a:lumMod val="75000"/>
                  </a:schemeClr>
                </a:solidFill>
              </a:rPr>
              <a:t>ب- مواكبة التغير السريع للعالم </a:t>
            </a:r>
            <a:r>
              <a:rPr lang="ar-SA" dirty="0" smtClean="0">
                <a:solidFill>
                  <a:schemeClr val="accent2">
                    <a:lumMod val="75000"/>
                  </a:schemeClr>
                </a:solidFill>
              </a:rPr>
              <a:t>في </a:t>
            </a:r>
            <a:r>
              <a:rPr lang="ar-SA" dirty="0">
                <a:solidFill>
                  <a:schemeClr val="accent2">
                    <a:lumMod val="75000"/>
                  </a:schemeClr>
                </a:solidFill>
              </a:rPr>
              <a:t>مختلف جوانب الحياة.</a:t>
            </a:r>
          </a:p>
          <a:p>
            <a:pPr algn="just"/>
            <a:r>
              <a:rPr lang="ar-SA" dirty="0">
                <a:solidFill>
                  <a:schemeClr val="accent3">
                    <a:lumMod val="60000"/>
                    <a:lumOff val="40000"/>
                  </a:schemeClr>
                </a:solidFill>
              </a:rPr>
              <a:t>ج- أن نجاح العملية التربوية لا يحقق ثماره إلا من خلال معلم كفء معداً إعداداً جيداً </a:t>
            </a:r>
            <a:r>
              <a:rPr lang="ar-SA" dirty="0" smtClean="0">
                <a:solidFill>
                  <a:schemeClr val="accent3">
                    <a:lumMod val="60000"/>
                    <a:lumOff val="40000"/>
                  </a:schemeClr>
                </a:solidFill>
              </a:rPr>
              <a:t>في </a:t>
            </a:r>
            <a:r>
              <a:rPr lang="ar-SA" dirty="0">
                <a:solidFill>
                  <a:schemeClr val="accent3">
                    <a:lumMod val="60000"/>
                    <a:lumOff val="40000"/>
                  </a:schemeClr>
                </a:solidFill>
              </a:rPr>
              <a:t>كافة </a:t>
            </a:r>
            <a:r>
              <a:rPr lang="ar-SA" dirty="0" smtClean="0">
                <a:solidFill>
                  <a:schemeClr val="accent3">
                    <a:lumMod val="60000"/>
                    <a:lumOff val="40000"/>
                  </a:schemeClr>
                </a:solidFill>
              </a:rPr>
              <a:t>المجالات</a:t>
            </a:r>
          </a:p>
          <a:p>
            <a:pPr algn="just"/>
            <a:endParaRPr lang="ar-SA" dirty="0"/>
          </a:p>
          <a:p>
            <a:pPr algn="just"/>
            <a:r>
              <a:rPr lang="ar-SA" dirty="0" smtClean="0">
                <a:solidFill>
                  <a:srgbClr val="CC00CC"/>
                </a:solidFill>
              </a:rPr>
              <a:t>وبالتالي </a:t>
            </a:r>
            <a:r>
              <a:rPr lang="ar-SA" dirty="0">
                <a:solidFill>
                  <a:srgbClr val="CC00CC"/>
                </a:solidFill>
              </a:rPr>
              <a:t>فعملية إحداث تغير </a:t>
            </a:r>
            <a:r>
              <a:rPr lang="ar-SA" dirty="0" smtClean="0">
                <a:solidFill>
                  <a:srgbClr val="CC00CC"/>
                </a:solidFill>
              </a:rPr>
              <a:t>في </a:t>
            </a:r>
            <a:r>
              <a:rPr lang="ar-SA" dirty="0">
                <a:solidFill>
                  <a:srgbClr val="CC00CC"/>
                </a:solidFill>
              </a:rPr>
              <a:t>سلوك الأطفال يرجع إلى المعلمة، </a:t>
            </a:r>
            <a:r>
              <a:rPr lang="ar-SA" dirty="0" smtClean="0">
                <a:solidFill>
                  <a:srgbClr val="CC00CC"/>
                </a:solidFill>
              </a:rPr>
              <a:t>وأكدت الدراسات أن </a:t>
            </a:r>
            <a:r>
              <a:rPr lang="ar-SA" dirty="0">
                <a:solidFill>
                  <a:srgbClr val="CC00CC"/>
                </a:solidFill>
              </a:rPr>
              <a:t>الأسباب الرئيسية لعدم تركيز المعلمة على تنمية مهارات التفكير وحل المشكلات يرجع إلى عدم إعدادها وتدريبها على القيام بتلك </a:t>
            </a:r>
            <a:r>
              <a:rPr lang="ar-SA" dirty="0" smtClean="0">
                <a:solidFill>
                  <a:srgbClr val="CC00CC"/>
                </a:solidFill>
              </a:rPr>
              <a:t>المهام.</a:t>
            </a:r>
            <a:endParaRPr lang="ar-SA" dirty="0">
              <a:solidFill>
                <a:srgbClr val="CC00CC"/>
              </a:solidFill>
            </a:endParaRPr>
          </a:p>
        </p:txBody>
      </p:sp>
    </p:spTree>
    <p:extLst>
      <p:ext uri="{BB962C8B-B14F-4D97-AF65-F5344CB8AC3E}">
        <p14:creationId xmlns:p14="http://schemas.microsoft.com/office/powerpoint/2010/main" val="334883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just">
              <a:buNone/>
            </a:pPr>
            <a:r>
              <a:rPr lang="ar-SA" dirty="0"/>
              <a:t>6</a:t>
            </a:r>
            <a:r>
              <a:rPr lang="ar-SA" dirty="0" smtClean="0"/>
              <a:t>. احترام </a:t>
            </a:r>
            <a:r>
              <a:rPr lang="ar-SA" dirty="0"/>
              <a:t>الأطفال الذين يظهرون أفكاراً ابتكارية أثناء عملية التدريس، وعدم رفض أفكارهم أو نقدها</a:t>
            </a:r>
            <a:r>
              <a:rPr lang="ar-SA" dirty="0" smtClean="0"/>
              <a:t>.</a:t>
            </a:r>
          </a:p>
          <a:p>
            <a:pPr marL="0" indent="0" algn="just">
              <a:buNone/>
            </a:pPr>
            <a:endParaRPr lang="ar-SA" dirty="0"/>
          </a:p>
          <a:p>
            <a:pPr marL="0" indent="0" algn="just">
              <a:buNone/>
            </a:pPr>
            <a:r>
              <a:rPr lang="ar-SA" dirty="0"/>
              <a:t>7</a:t>
            </a:r>
            <a:r>
              <a:rPr lang="ar-SA" dirty="0" smtClean="0"/>
              <a:t>. ضرورة </a:t>
            </a:r>
            <a:r>
              <a:rPr lang="ar-SA" dirty="0"/>
              <a:t>تحفيز المعلمات على أفكارهم الابتكارية بتقديم الجوائز </a:t>
            </a:r>
            <a:r>
              <a:rPr lang="ar-SA" dirty="0" smtClean="0"/>
              <a:t>والمكافأة</a:t>
            </a:r>
          </a:p>
          <a:p>
            <a:pPr marL="0" indent="0" algn="just">
              <a:buNone/>
            </a:pPr>
            <a:endParaRPr lang="ar-SA" dirty="0" smtClean="0"/>
          </a:p>
          <a:p>
            <a:pPr marL="0" indent="0" algn="just">
              <a:buNone/>
            </a:pPr>
            <a:r>
              <a:rPr lang="ar-SA" dirty="0" smtClean="0"/>
              <a:t>8. </a:t>
            </a:r>
            <a:r>
              <a:rPr lang="ar-SA" dirty="0"/>
              <a:t>عقد دورات إرشادية للموجهين </a:t>
            </a:r>
            <a:r>
              <a:rPr lang="ar-SA" dirty="0" smtClean="0"/>
              <a:t>والإداريين </a:t>
            </a:r>
            <a:r>
              <a:rPr lang="ar-SA" dirty="0"/>
              <a:t>بالروضات لتعريفهم بأهمية تقبل الأفكار الابتكارية وطرق تنميتها، </a:t>
            </a:r>
            <a:r>
              <a:rPr lang="ar-SA" dirty="0" smtClean="0"/>
              <a:t>في </a:t>
            </a:r>
            <a:r>
              <a:rPr lang="ar-SA" dirty="0"/>
              <a:t>حل المشكلات بطرائق جديدة، وأهمية ذلك لمواكبة تحديات العصر الذى نعيش فيه.</a:t>
            </a:r>
          </a:p>
          <a:p>
            <a:endParaRPr lang="ar-SA" dirty="0"/>
          </a:p>
        </p:txBody>
      </p:sp>
    </p:spTree>
    <p:extLst>
      <p:ext uri="{BB962C8B-B14F-4D97-AF65-F5344CB8AC3E}">
        <p14:creationId xmlns:p14="http://schemas.microsoft.com/office/powerpoint/2010/main" val="319184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24744"/>
            <a:ext cx="7467600" cy="5349208"/>
          </a:xfrm>
        </p:spPr>
        <p:txBody>
          <a:bodyPr>
            <a:normAutofit fontScale="85000" lnSpcReduction="10000"/>
          </a:bodyPr>
          <a:lstStyle/>
          <a:p>
            <a:pPr marL="0" lvl="0" indent="0">
              <a:lnSpc>
                <a:spcPct val="200000"/>
              </a:lnSpc>
              <a:spcAft>
                <a:spcPts val="1000"/>
              </a:spcAft>
              <a:buNone/>
              <a:tabLst>
                <a:tab pos="457200" algn="l"/>
                <a:tab pos="473710" algn="l"/>
              </a:tabLst>
            </a:pPr>
            <a:r>
              <a:rPr lang="ar-SA" dirty="0" smtClean="0">
                <a:latin typeface="Times New Roman"/>
                <a:ea typeface="Times New Roman"/>
                <a:cs typeface="Simplified Arabic"/>
              </a:rPr>
              <a:t>9- ا</a:t>
            </a:r>
            <a:r>
              <a:rPr lang="ar-EG" dirty="0" smtClean="0">
                <a:latin typeface="Times New Roman"/>
                <a:ea typeface="Times New Roman"/>
                <a:cs typeface="Simplified Arabic"/>
              </a:rPr>
              <a:t>لاهتمام </a:t>
            </a:r>
            <a:r>
              <a:rPr lang="ar-EG" dirty="0">
                <a:latin typeface="Times New Roman"/>
                <a:ea typeface="Times New Roman"/>
                <a:cs typeface="Simplified Arabic"/>
              </a:rPr>
              <a:t>بوضع مقررات جيدة بكليات التربية، من أجل تنمية التفكير </a:t>
            </a:r>
            <a:r>
              <a:rPr lang="ar-EG" dirty="0" smtClean="0">
                <a:latin typeface="Times New Roman"/>
                <a:ea typeface="Times New Roman"/>
                <a:cs typeface="Simplified Arabic"/>
              </a:rPr>
              <a:t>الابتكاري </a:t>
            </a:r>
            <a:r>
              <a:rPr lang="ar-EG" dirty="0">
                <a:latin typeface="Times New Roman"/>
                <a:ea typeface="Times New Roman"/>
                <a:cs typeface="Simplified Arabic"/>
              </a:rPr>
              <a:t>وحل المشكلات.</a:t>
            </a:r>
            <a:endParaRPr lang="en-US" sz="2000" dirty="0">
              <a:latin typeface="Times New Roman"/>
              <a:ea typeface="Times New Roman"/>
              <a:cs typeface="Simplified Arabic"/>
            </a:endParaRPr>
          </a:p>
          <a:p>
            <a:pPr marL="0" lvl="0" indent="0">
              <a:lnSpc>
                <a:spcPct val="200000"/>
              </a:lnSpc>
              <a:spcAft>
                <a:spcPts val="1000"/>
              </a:spcAft>
              <a:buNone/>
              <a:tabLst>
                <a:tab pos="457200" algn="l"/>
                <a:tab pos="473710" algn="l"/>
              </a:tabLst>
            </a:pPr>
            <a:r>
              <a:rPr lang="ar-SA" dirty="0" smtClean="0">
                <a:latin typeface="Times New Roman"/>
                <a:ea typeface="Times New Roman"/>
                <a:cs typeface="Simplified Arabic"/>
              </a:rPr>
              <a:t>10- </a:t>
            </a:r>
            <a:r>
              <a:rPr lang="ar-EG" dirty="0" smtClean="0">
                <a:latin typeface="Times New Roman"/>
                <a:ea typeface="Times New Roman"/>
                <a:cs typeface="Simplified Arabic"/>
              </a:rPr>
              <a:t>عقد </a:t>
            </a:r>
            <a:r>
              <a:rPr lang="ar-EG" dirty="0">
                <a:latin typeface="Times New Roman"/>
                <a:ea typeface="Times New Roman"/>
                <a:cs typeface="Simplified Arabic"/>
              </a:rPr>
              <a:t>دورات إرشادية </a:t>
            </a:r>
            <a:r>
              <a:rPr lang="ar-SA" dirty="0" err="1" smtClean="0">
                <a:latin typeface="Times New Roman"/>
                <a:ea typeface="Times New Roman"/>
                <a:cs typeface="Simplified Arabic"/>
              </a:rPr>
              <a:t>للآ</a:t>
            </a:r>
            <a:r>
              <a:rPr lang="ar-EG" dirty="0" smtClean="0">
                <a:latin typeface="Times New Roman"/>
                <a:ea typeface="Times New Roman"/>
                <a:cs typeface="Simplified Arabic"/>
              </a:rPr>
              <a:t>ب</a:t>
            </a:r>
            <a:r>
              <a:rPr lang="ar-SA" dirty="0" err="1" smtClean="0">
                <a:latin typeface="Times New Roman"/>
                <a:ea typeface="Times New Roman"/>
                <a:cs typeface="Simplified Arabic"/>
              </a:rPr>
              <a:t>اء</a:t>
            </a:r>
            <a:r>
              <a:rPr lang="ar-EG" dirty="0" smtClean="0">
                <a:latin typeface="Times New Roman"/>
                <a:ea typeface="Times New Roman"/>
                <a:cs typeface="Simplified Arabic"/>
              </a:rPr>
              <a:t> </a:t>
            </a:r>
            <a:r>
              <a:rPr lang="ar-EG" dirty="0">
                <a:latin typeface="Times New Roman"/>
                <a:ea typeface="Times New Roman"/>
                <a:cs typeface="Simplified Arabic"/>
              </a:rPr>
              <a:t>لتعريفهم بأهمية وكيفية تشجيع أطفالهم على </a:t>
            </a:r>
            <a:r>
              <a:rPr lang="ar-EG" dirty="0" smtClean="0">
                <a:latin typeface="Times New Roman"/>
                <a:ea typeface="Times New Roman"/>
                <a:cs typeface="Simplified Arabic"/>
              </a:rPr>
              <a:t>الابتكار والإبداع.</a:t>
            </a:r>
            <a:endParaRPr lang="en-US" sz="2000" dirty="0">
              <a:latin typeface="Times New Roman"/>
              <a:ea typeface="Times New Roman"/>
              <a:cs typeface="Simplified Arabic"/>
            </a:endParaRPr>
          </a:p>
          <a:p>
            <a:pPr marL="0" lvl="0" indent="0">
              <a:lnSpc>
                <a:spcPct val="200000"/>
              </a:lnSpc>
              <a:spcAft>
                <a:spcPts val="1000"/>
              </a:spcAft>
              <a:buNone/>
              <a:tabLst>
                <a:tab pos="457200" algn="l"/>
                <a:tab pos="473710" algn="l"/>
              </a:tabLst>
            </a:pPr>
            <a:r>
              <a:rPr lang="ar-SA" dirty="0" smtClean="0">
                <a:latin typeface="Times New Roman"/>
                <a:ea typeface="Times New Roman"/>
                <a:cs typeface="Simplified Arabic"/>
              </a:rPr>
              <a:t>11- </a:t>
            </a:r>
            <a:r>
              <a:rPr lang="ar-EG" dirty="0" smtClean="0">
                <a:latin typeface="Times New Roman"/>
                <a:ea typeface="Times New Roman"/>
                <a:cs typeface="Simplified Arabic"/>
              </a:rPr>
              <a:t>منح </a:t>
            </a:r>
            <a:r>
              <a:rPr lang="ar-EG" dirty="0">
                <a:latin typeface="Times New Roman"/>
                <a:ea typeface="Times New Roman"/>
                <a:cs typeface="Simplified Arabic"/>
              </a:rPr>
              <a:t>المعلمة الفرصة للمشاركة </a:t>
            </a:r>
            <a:r>
              <a:rPr lang="ar-EG" dirty="0" smtClean="0">
                <a:latin typeface="Times New Roman"/>
                <a:ea typeface="Times New Roman"/>
                <a:cs typeface="Simplified Arabic"/>
              </a:rPr>
              <a:t>في </a:t>
            </a:r>
            <a:r>
              <a:rPr lang="ar-EG" dirty="0">
                <a:latin typeface="Times New Roman"/>
                <a:ea typeface="Times New Roman"/>
                <a:cs typeface="Simplified Arabic"/>
              </a:rPr>
              <a:t>تطوير منهج النشاط، بناء على احتكاكها بالواقع الذى </a:t>
            </a:r>
            <a:r>
              <a:rPr lang="ar-EG" dirty="0" smtClean="0">
                <a:latin typeface="Times New Roman"/>
                <a:ea typeface="Times New Roman"/>
                <a:cs typeface="Simplified Arabic"/>
              </a:rPr>
              <a:t>يعيشه </a:t>
            </a:r>
            <a:r>
              <a:rPr lang="ar-EG" dirty="0">
                <a:latin typeface="Times New Roman"/>
                <a:ea typeface="Times New Roman"/>
                <a:cs typeface="Simplified Arabic"/>
              </a:rPr>
              <a:t>الطفل، واحتياجاته.</a:t>
            </a:r>
            <a:endParaRPr lang="en-US" sz="2000" dirty="0">
              <a:latin typeface="Times New Roman"/>
              <a:ea typeface="Times New Roman"/>
              <a:cs typeface="Simplified Arabic"/>
            </a:endParaRPr>
          </a:p>
          <a:p>
            <a:pPr marL="0" lvl="0" indent="0">
              <a:lnSpc>
                <a:spcPct val="200000"/>
              </a:lnSpc>
              <a:buNone/>
              <a:tabLst>
                <a:tab pos="457200" algn="l"/>
                <a:tab pos="473710" algn="l"/>
              </a:tabLst>
            </a:pPr>
            <a:r>
              <a:rPr lang="ar-SA" dirty="0" smtClean="0">
                <a:latin typeface="Times New Roman"/>
                <a:ea typeface="Times New Roman"/>
                <a:cs typeface="Simplified Arabic"/>
              </a:rPr>
              <a:t>12- </a:t>
            </a:r>
            <a:r>
              <a:rPr lang="ar-EG" dirty="0" smtClean="0">
                <a:latin typeface="Times New Roman"/>
                <a:ea typeface="Times New Roman"/>
                <a:cs typeface="Simplified Arabic"/>
              </a:rPr>
              <a:t> </a:t>
            </a:r>
            <a:r>
              <a:rPr lang="ar-EG" dirty="0">
                <a:latin typeface="Times New Roman"/>
                <a:ea typeface="Times New Roman"/>
                <a:cs typeface="Simplified Arabic"/>
              </a:rPr>
              <a:t>تنسيق الجهود بين الجهات المسئولة لتوحيد مصدر عمليات التدريب لمعلمة الروضة أثناء الخدمة.</a:t>
            </a:r>
            <a:endParaRPr lang="en-US" sz="2000" dirty="0">
              <a:latin typeface="Times New Roman"/>
              <a:ea typeface="Times New Roman"/>
              <a:cs typeface="Simplified Arabic"/>
            </a:endParaRPr>
          </a:p>
          <a:p>
            <a:endParaRPr lang="ar-SA" dirty="0"/>
          </a:p>
        </p:txBody>
      </p:sp>
    </p:spTree>
    <p:extLst>
      <p:ext uri="{BB962C8B-B14F-4D97-AF65-F5344CB8AC3E}">
        <p14:creationId xmlns:p14="http://schemas.microsoft.com/office/powerpoint/2010/main" val="51322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342900" lvl="0" indent="-342900">
              <a:lnSpc>
                <a:spcPct val="200000"/>
              </a:lnSpc>
              <a:buFont typeface="Symbol"/>
              <a:buChar char=""/>
            </a:pPr>
            <a:r>
              <a:rPr lang="ar-SA" b="1" dirty="0">
                <a:solidFill>
                  <a:srgbClr val="002060"/>
                </a:solidFill>
                <a:latin typeface="Times New Roman"/>
                <a:ea typeface="Times New Roman"/>
                <a:cs typeface="Simplified Arabic"/>
              </a:rPr>
              <a:t>فكرة المشروع أوحت لأستاذه المقرر أن تعد كتاب خاص بالمشكلات السلوكية والنفسية للأطفال، وتم بالفعل عرض فكرة لمحتوي الكتاب وعرضها علي مجلس القسم، وتمت الموافقة عليه </a:t>
            </a:r>
            <a:r>
              <a:rPr lang="ar-SA" b="1" dirty="0" smtClean="0">
                <a:solidFill>
                  <a:srgbClr val="002060"/>
                </a:solidFill>
                <a:latin typeface="Times New Roman"/>
                <a:ea typeface="Times New Roman"/>
                <a:cs typeface="Simplified Arabic"/>
              </a:rPr>
              <a:t>بالإجماع، </a:t>
            </a:r>
            <a:r>
              <a:rPr lang="ar-SA" b="1" dirty="0">
                <a:solidFill>
                  <a:srgbClr val="002060"/>
                </a:solidFill>
                <a:latin typeface="Times New Roman"/>
                <a:ea typeface="Times New Roman"/>
                <a:cs typeface="Simplified Arabic"/>
              </a:rPr>
              <a:t>والكتاب الأن في مرحلة الإعداد الطباعة.</a:t>
            </a:r>
            <a:endParaRPr lang="en-US" sz="2000" dirty="0">
              <a:solidFill>
                <a:srgbClr val="002060"/>
              </a:solidFill>
              <a:latin typeface="Times New Roman"/>
              <a:ea typeface="Times New Roman"/>
              <a:cs typeface="Simplified Arabic"/>
            </a:endParaRPr>
          </a:p>
          <a:p>
            <a:r>
              <a:rPr lang="ar-SA" b="1" dirty="0">
                <a:solidFill>
                  <a:srgbClr val="002060"/>
                </a:solidFill>
                <a:ea typeface="Times New Roman"/>
                <a:cs typeface="Simplified Arabic"/>
              </a:rPr>
              <a:t>كما تم إعطاء فكرة عن مشكلات الأطفال السلوكية وطرق حلها بصورة مبتكرة، وتقديمها بروضة "راية الفرقان" في يوم الطفل العالمي.</a:t>
            </a:r>
            <a:endParaRPr lang="ar-SA" dirty="0">
              <a:solidFill>
                <a:srgbClr val="002060"/>
              </a:solidFill>
            </a:endParaRPr>
          </a:p>
        </p:txBody>
      </p:sp>
    </p:spTree>
    <p:extLst>
      <p:ext uri="{BB962C8B-B14F-4D97-AF65-F5344CB8AC3E}">
        <p14:creationId xmlns:p14="http://schemas.microsoft.com/office/powerpoint/2010/main" val="156775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92896"/>
            <a:ext cx="7467600" cy="1143000"/>
          </a:xfrm>
        </p:spPr>
        <p:txBody>
          <a:bodyPr>
            <a:normAutofit/>
          </a:bodyPr>
          <a:lstStyle/>
          <a:p>
            <a:pPr algn="ctr"/>
            <a:r>
              <a:rPr lang="ar-SA" sz="4000" b="1" dirty="0" smtClean="0">
                <a:solidFill>
                  <a:srgbClr val="FF0000"/>
                </a:solidFill>
              </a:rPr>
              <a:t>شكر خاص</a:t>
            </a:r>
            <a:endParaRPr lang="ar-SA" sz="4000" b="1" dirty="0">
              <a:solidFill>
                <a:srgbClr val="FF0000"/>
              </a:solidFill>
            </a:endParaRPr>
          </a:p>
        </p:txBody>
      </p:sp>
    </p:spTree>
    <p:extLst>
      <p:ext uri="{BB962C8B-B14F-4D97-AF65-F5344CB8AC3E}">
        <p14:creationId xmlns:p14="http://schemas.microsoft.com/office/powerpoint/2010/main" val="135932728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90128" y="260648"/>
            <a:ext cx="7467600" cy="6336704"/>
          </a:xfrm>
        </p:spPr>
        <p:txBody>
          <a:bodyPr>
            <a:normAutofit fontScale="77500" lnSpcReduction="20000"/>
          </a:bodyPr>
          <a:lstStyle/>
          <a:p>
            <a:pPr marL="0" indent="0" algn="ctr">
              <a:buNone/>
            </a:pPr>
            <a:r>
              <a:rPr lang="ar-SA" sz="3200" b="1" dirty="0" smtClean="0">
                <a:solidFill>
                  <a:srgbClr val="0070C0"/>
                </a:solidFill>
              </a:rPr>
              <a:t>تتقدم الدكتورة/ جيهان محمود جودة</a:t>
            </a:r>
          </a:p>
          <a:p>
            <a:pPr marL="0" indent="0" algn="ctr">
              <a:buNone/>
            </a:pPr>
            <a:r>
              <a:rPr lang="ar-SA" sz="3200" b="1" dirty="0" smtClean="0">
                <a:solidFill>
                  <a:srgbClr val="0070C0"/>
                </a:solidFill>
              </a:rPr>
              <a:t>استاذ مساعد بقسم السياسات التربوية</a:t>
            </a:r>
          </a:p>
          <a:p>
            <a:pPr marL="0" indent="0" algn="ctr">
              <a:buNone/>
            </a:pPr>
            <a:r>
              <a:rPr lang="ar-SA" sz="3200" b="1" dirty="0" smtClean="0">
                <a:solidFill>
                  <a:srgbClr val="FF0000"/>
                </a:solidFill>
              </a:rPr>
              <a:t>بوافر الشكر لمركز </a:t>
            </a:r>
            <a:r>
              <a:rPr lang="ar-SA" sz="3200" b="1" dirty="0" smtClean="0">
                <a:solidFill>
                  <a:srgbClr val="FF0000"/>
                </a:solidFill>
              </a:rPr>
              <a:t>التميز في التعلم والتعليم</a:t>
            </a:r>
          </a:p>
          <a:p>
            <a:pPr marL="0" indent="0" algn="ctr">
              <a:buNone/>
            </a:pPr>
            <a:endParaRPr lang="ar-SA" sz="3200" b="1" dirty="0" smtClean="0">
              <a:solidFill>
                <a:srgbClr val="FF0000"/>
              </a:solidFill>
            </a:endParaRPr>
          </a:p>
          <a:p>
            <a:pPr marL="0" indent="0" algn="ctr">
              <a:buNone/>
            </a:pPr>
            <a:endParaRPr lang="ar-SA" sz="3200" b="1" dirty="0">
              <a:solidFill>
                <a:srgbClr val="FF0000"/>
              </a:solidFill>
            </a:endParaRPr>
          </a:p>
          <a:p>
            <a:pPr marL="0" indent="0" algn="ctr">
              <a:buNone/>
            </a:pPr>
            <a:endParaRPr lang="ar-SA" sz="3200" b="1" dirty="0" smtClean="0">
              <a:solidFill>
                <a:srgbClr val="FF0000"/>
              </a:solidFill>
            </a:endParaRPr>
          </a:p>
          <a:p>
            <a:pPr marL="0" indent="0" algn="ctr">
              <a:buNone/>
            </a:pPr>
            <a:r>
              <a:rPr lang="ar-SA" sz="3200" b="1" dirty="0" smtClean="0">
                <a:solidFill>
                  <a:srgbClr val="FF0000"/>
                </a:solidFill>
              </a:rPr>
              <a:t> </a:t>
            </a:r>
          </a:p>
          <a:p>
            <a:pPr marL="0" indent="0" algn="ctr">
              <a:buNone/>
            </a:pPr>
            <a:endParaRPr lang="ar-SA" sz="3200" b="1" dirty="0" smtClean="0">
              <a:solidFill>
                <a:srgbClr val="FF0000"/>
              </a:solidFill>
            </a:endParaRPr>
          </a:p>
          <a:p>
            <a:pPr marL="0" indent="0" algn="ctr">
              <a:buNone/>
            </a:pPr>
            <a:r>
              <a:rPr lang="ar-SA" sz="3200" b="1" dirty="0" smtClean="0">
                <a:solidFill>
                  <a:srgbClr val="FF0000"/>
                </a:solidFill>
              </a:rPr>
              <a:t>بجامعة </a:t>
            </a:r>
            <a:r>
              <a:rPr lang="ar-SA" sz="3200" b="1" dirty="0" smtClean="0">
                <a:solidFill>
                  <a:srgbClr val="FF0000"/>
                </a:solidFill>
              </a:rPr>
              <a:t>الملك </a:t>
            </a:r>
            <a:r>
              <a:rPr lang="ar-SA" sz="3200" b="1" dirty="0" smtClean="0">
                <a:solidFill>
                  <a:srgbClr val="FF0000"/>
                </a:solidFill>
              </a:rPr>
              <a:t>سعود</a:t>
            </a:r>
          </a:p>
          <a:p>
            <a:pPr marL="0" indent="0" algn="ctr">
              <a:buNone/>
            </a:pPr>
            <a:r>
              <a:rPr lang="ar-SA" sz="3200" b="1" dirty="0" smtClean="0">
                <a:solidFill>
                  <a:srgbClr val="FF0000"/>
                </a:solidFill>
              </a:rPr>
              <a:t> </a:t>
            </a:r>
            <a:endParaRPr lang="ar-SA" sz="3200" b="1" dirty="0" smtClean="0">
              <a:solidFill>
                <a:srgbClr val="FF0000"/>
              </a:solidFill>
            </a:endParaRPr>
          </a:p>
          <a:p>
            <a:pPr marL="514350" indent="-514350" algn="ctr">
              <a:buAutoNum type="arabicPeriod"/>
            </a:pPr>
            <a:r>
              <a:rPr lang="ar-SA" sz="3200" b="1" dirty="0" smtClean="0"/>
              <a:t>على </a:t>
            </a:r>
            <a:r>
              <a:rPr lang="ar-SA" sz="3200" b="1" dirty="0" smtClean="0"/>
              <a:t>اتاحة الفرصة لأعضاء هيئة التدريس علي تقديم الافكار الجديدة المتطورة من أجل تحسين عملية التعليم.</a:t>
            </a:r>
          </a:p>
          <a:p>
            <a:pPr marL="514350" indent="-514350" algn="ctr">
              <a:buAutoNum type="arabicPeriod"/>
            </a:pPr>
            <a:endParaRPr lang="ar-SA" sz="3200" b="1" dirty="0" smtClean="0"/>
          </a:p>
          <a:p>
            <a:pPr marL="0" indent="0" algn="ctr">
              <a:buNone/>
            </a:pPr>
            <a:r>
              <a:rPr lang="ar-SA" sz="3200" b="1" dirty="0" smtClean="0"/>
              <a:t>2. وعلي الجهد المبذول في  تذليل العقبات وتقديم يد العون والدعم للحاصلين </a:t>
            </a:r>
            <a:r>
              <a:rPr lang="ar-SA" sz="3200" b="1" dirty="0" smtClean="0"/>
              <a:t>على </a:t>
            </a:r>
            <a:r>
              <a:rPr lang="ar-SA" sz="3200" b="1" dirty="0" smtClean="0"/>
              <a:t>منحه </a:t>
            </a:r>
            <a:r>
              <a:rPr lang="ar-SA" sz="3200" b="1" dirty="0" smtClean="0"/>
              <a:t>التميز </a:t>
            </a:r>
            <a:r>
              <a:rPr lang="ar-SA" sz="3200" b="1" dirty="0" smtClean="0"/>
              <a:t>للعام الدراسي </a:t>
            </a:r>
          </a:p>
          <a:p>
            <a:pPr marL="0" indent="0" algn="ctr">
              <a:buNone/>
            </a:pPr>
            <a:r>
              <a:rPr lang="ar-SA" sz="3200" b="1" dirty="0" smtClean="0"/>
              <a:t>1434 </a:t>
            </a:r>
            <a:r>
              <a:rPr lang="ar-SA" sz="3200" b="1" dirty="0" smtClean="0"/>
              <a:t>– 1435</a:t>
            </a:r>
          </a:p>
          <a:p>
            <a:endParaRPr lang="ar-SA" dirty="0"/>
          </a:p>
        </p:txBody>
      </p:sp>
      <p:pic>
        <p:nvPicPr>
          <p:cNvPr id="4" name="Picture 3"/>
          <p:cNvPicPr>
            <a:picLocks noChangeAspect="1" noChangeArrowheads="1"/>
          </p:cNvPicPr>
          <p:nvPr/>
        </p:nvPicPr>
        <p:blipFill>
          <a:blip r:embed="rId2" cstate="print"/>
          <a:srcRect/>
          <a:stretch>
            <a:fillRect/>
          </a:stretch>
        </p:blipFill>
        <p:spPr bwMode="auto">
          <a:xfrm>
            <a:off x="3563888" y="1628800"/>
            <a:ext cx="1320081" cy="13923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6356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5" dur="50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fade">
                                      <p:cBhvr>
                                        <p:cTn id="38" dur="500"/>
                                        <p:tgtEl>
                                          <p:spTgt spid="3">
                                            <p:txEl>
                                              <p:pRg st="12" end="1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Effect transition="in" filter="fade">
                                      <p:cBhvr>
                                        <p:cTn id="4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988840"/>
            <a:ext cx="7467600" cy="1872208"/>
          </a:xfrm>
        </p:spPr>
        <p:txBody>
          <a:bodyPr>
            <a:noAutofit/>
          </a:bodyPr>
          <a:lstStyle/>
          <a:p>
            <a:pPr algn="ctr"/>
            <a:r>
              <a:rPr lang="ar-SA" sz="3600" b="1" dirty="0">
                <a:solidFill>
                  <a:srgbClr val="FF0000"/>
                </a:solidFill>
                <a:latin typeface="Aharoni" panose="02010803020104030203" pitchFamily="2" charset="-79"/>
                <a:ea typeface="Times New Roman"/>
              </a:rPr>
              <a:t>الأهداف التي تحققت من المشروع ومدى توافقها مع مبررات المنحة </a:t>
            </a:r>
            <a:r>
              <a:rPr lang="ar-SA" sz="3600" b="1" dirty="0" smtClean="0">
                <a:solidFill>
                  <a:srgbClr val="FF0000"/>
                </a:solidFill>
                <a:latin typeface="Aharoni" panose="02010803020104030203" pitchFamily="2" charset="-79"/>
                <a:ea typeface="Times New Roman"/>
              </a:rPr>
              <a:t>ومدتها</a:t>
            </a:r>
            <a:endParaRPr lang="ar-SA" sz="3600" dirty="0">
              <a:solidFill>
                <a:srgbClr val="FF0000"/>
              </a:solidFill>
              <a:latin typeface="Aharoni" panose="02010803020104030203" pitchFamily="2" charset="-79"/>
            </a:endParaRPr>
          </a:p>
        </p:txBody>
      </p:sp>
    </p:spTree>
    <p:extLst>
      <p:ext uri="{BB962C8B-B14F-4D97-AF65-F5344CB8AC3E}">
        <p14:creationId xmlns:p14="http://schemas.microsoft.com/office/powerpoint/2010/main" val="17662196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pPr algn="r"/>
            <a:r>
              <a:rPr lang="ar-SA" sz="3200" b="1" u="sng" dirty="0">
                <a:solidFill>
                  <a:srgbClr val="FF0000"/>
                </a:solidFill>
                <a:ea typeface="Times New Roman"/>
              </a:rPr>
              <a:t>الأهداف التي تحققت من </a:t>
            </a:r>
            <a:r>
              <a:rPr lang="ar-SA" sz="3200" b="1" u="sng" dirty="0" smtClean="0">
                <a:solidFill>
                  <a:srgbClr val="FF0000"/>
                </a:solidFill>
                <a:ea typeface="Times New Roman"/>
              </a:rPr>
              <a:t>المشروع:</a:t>
            </a:r>
            <a:endParaRPr lang="ar-SA" u="sng" dirty="0">
              <a:solidFill>
                <a:srgbClr val="FF0000"/>
              </a:solidFill>
            </a:endParaRPr>
          </a:p>
        </p:txBody>
      </p:sp>
      <p:sp>
        <p:nvSpPr>
          <p:cNvPr id="3" name="Content Placeholder 2"/>
          <p:cNvSpPr>
            <a:spLocks noGrp="1"/>
          </p:cNvSpPr>
          <p:nvPr>
            <p:ph sz="quarter" idx="1"/>
          </p:nvPr>
        </p:nvSpPr>
        <p:spPr/>
        <p:txBody>
          <a:bodyPr/>
          <a:lstStyle/>
          <a:p>
            <a:pPr algn="just"/>
            <a:r>
              <a:rPr lang="ar-SA" dirty="0" smtClean="0"/>
              <a:t>1.</a:t>
            </a:r>
            <a:r>
              <a:rPr lang="ar-SA" b="1" dirty="0" smtClean="0">
                <a:latin typeface="Simplified Arabic" panose="02020603050405020304" pitchFamily="18" charset="-78"/>
                <a:cs typeface="Simplified Arabic" panose="02020603050405020304" pitchFamily="18" charset="-78"/>
              </a:rPr>
              <a:t>اكتساب </a:t>
            </a:r>
            <a:r>
              <a:rPr lang="ar-SA" b="1" dirty="0">
                <a:latin typeface="Simplified Arabic" panose="02020603050405020304" pitchFamily="18" charset="-78"/>
                <a:cs typeface="Simplified Arabic" panose="02020603050405020304" pitchFamily="18" charset="-78"/>
              </a:rPr>
              <a:t>الطالبات لمهارات الحل الابتكاري للمشكلات </a:t>
            </a:r>
            <a:r>
              <a:rPr lang="en-US" b="1" dirty="0">
                <a:latin typeface="Simplified Arabic" panose="02020603050405020304" pitchFamily="18" charset="-78"/>
                <a:cs typeface="Simplified Arabic" panose="02020603050405020304" pitchFamily="18" charset="-78"/>
              </a:rPr>
              <a:t>Creative Problem Solving </a:t>
            </a:r>
            <a:r>
              <a:rPr lang="ar-SA" b="1" dirty="0" smtClean="0">
                <a:latin typeface="Simplified Arabic" panose="02020603050405020304" pitchFamily="18" charset="-78"/>
                <a:cs typeface="Simplified Arabic" panose="02020603050405020304" pitchFamily="18" charset="-78"/>
              </a:rPr>
              <a:t> مما </a:t>
            </a:r>
            <a:r>
              <a:rPr lang="ar-SA" b="1" dirty="0">
                <a:latin typeface="Simplified Arabic" panose="02020603050405020304" pitchFamily="18" charset="-78"/>
                <a:cs typeface="Simplified Arabic" panose="02020603050405020304" pitchFamily="18" charset="-78"/>
              </a:rPr>
              <a:t>سيعود بالفائدة علي الأطفال بعد ذلك</a:t>
            </a:r>
            <a:r>
              <a:rPr lang="ar-SA" b="1" dirty="0" smtClean="0">
                <a:latin typeface="Simplified Arabic" panose="02020603050405020304" pitchFamily="18" charset="-78"/>
                <a:cs typeface="Simplified Arabic" panose="02020603050405020304" pitchFamily="18" charset="-78"/>
              </a:rPr>
              <a:t>.</a:t>
            </a:r>
          </a:p>
          <a:p>
            <a:pPr algn="just"/>
            <a:endParaRPr lang="ar-SA" b="1" dirty="0" smtClean="0">
              <a:latin typeface="Simplified Arabic" panose="02020603050405020304" pitchFamily="18" charset="-78"/>
              <a:cs typeface="Simplified Arabic" panose="02020603050405020304" pitchFamily="18" charset="-78"/>
            </a:endParaRPr>
          </a:p>
          <a:p>
            <a:pPr algn="just"/>
            <a:r>
              <a:rPr lang="ar-SA" b="1" dirty="0" smtClean="0">
                <a:solidFill>
                  <a:srgbClr val="0070C0"/>
                </a:solidFill>
                <a:latin typeface="Simplified Arabic" panose="02020603050405020304" pitchFamily="18" charset="-78"/>
                <a:cs typeface="Simplified Arabic" panose="02020603050405020304" pitchFamily="18" charset="-78"/>
              </a:rPr>
              <a:t>2. اكتساب </a:t>
            </a:r>
            <a:r>
              <a:rPr lang="ar-SA" b="1" dirty="0">
                <a:solidFill>
                  <a:srgbClr val="0070C0"/>
                </a:solidFill>
                <a:latin typeface="Simplified Arabic" panose="02020603050405020304" pitchFamily="18" charset="-78"/>
                <a:cs typeface="Simplified Arabic" panose="02020603050405020304" pitchFamily="18" charset="-78"/>
              </a:rPr>
              <a:t>العديد من مهارات التفكير العليا المساعدة علي التوصل لحلول </a:t>
            </a:r>
            <a:r>
              <a:rPr lang="ar-SA" b="1" dirty="0" smtClean="0">
                <a:solidFill>
                  <a:srgbClr val="0070C0"/>
                </a:solidFill>
                <a:latin typeface="Simplified Arabic" panose="02020603050405020304" pitchFamily="18" charset="-78"/>
                <a:cs typeface="Simplified Arabic" panose="02020603050405020304" pitchFamily="18" charset="-78"/>
              </a:rPr>
              <a:t>ابتكارية للمشكلات </a:t>
            </a:r>
            <a:r>
              <a:rPr lang="ar-SA" b="1" dirty="0">
                <a:solidFill>
                  <a:srgbClr val="0070C0"/>
                </a:solidFill>
                <a:latin typeface="Simplified Arabic" panose="02020603050405020304" pitchFamily="18" charset="-78"/>
                <a:cs typeface="Simplified Arabic" panose="02020603050405020304" pitchFamily="18" charset="-78"/>
              </a:rPr>
              <a:t>مثل (التفكير الابتكاري- مهارات ما وراء المعرفة- القدرة علي </a:t>
            </a:r>
            <a:r>
              <a:rPr lang="ar-SA" b="1" dirty="0" smtClean="0">
                <a:solidFill>
                  <a:srgbClr val="0070C0"/>
                </a:solidFill>
                <a:latin typeface="Simplified Arabic" panose="02020603050405020304" pitchFamily="18" charset="-78"/>
                <a:cs typeface="Simplified Arabic" panose="02020603050405020304" pitchFamily="18" charset="-78"/>
              </a:rPr>
              <a:t>اتخاذ </a:t>
            </a:r>
            <a:r>
              <a:rPr lang="ar-SA" b="1" dirty="0">
                <a:solidFill>
                  <a:srgbClr val="0070C0"/>
                </a:solidFill>
                <a:latin typeface="Simplified Arabic" panose="02020603050405020304" pitchFamily="18" charset="-78"/>
                <a:cs typeface="Simplified Arabic" panose="02020603050405020304" pitchFamily="18" charset="-78"/>
              </a:rPr>
              <a:t>القرار- التفكير </a:t>
            </a:r>
            <a:r>
              <a:rPr lang="ar-SA" b="1" dirty="0" smtClean="0">
                <a:solidFill>
                  <a:srgbClr val="0070C0"/>
                </a:solidFill>
                <a:latin typeface="Simplified Arabic" panose="02020603050405020304" pitchFamily="18" charset="-78"/>
                <a:cs typeface="Simplified Arabic" panose="02020603050405020304" pitchFamily="18" charset="-78"/>
              </a:rPr>
              <a:t>الناقد ومهارات التفكير الاساسية) التي ساعدتها علي تغيير نمط تفكيرها.</a:t>
            </a:r>
          </a:p>
          <a:p>
            <a:pPr algn="just"/>
            <a:endParaRPr lang="ar-SA" b="1" dirty="0">
              <a:latin typeface="Simplified Arabic" panose="02020603050405020304" pitchFamily="18" charset="-78"/>
              <a:cs typeface="Simplified Arabic" panose="02020603050405020304" pitchFamily="18" charset="-78"/>
            </a:endParaRPr>
          </a:p>
          <a:p>
            <a:pPr algn="just"/>
            <a:r>
              <a:rPr lang="ar-SA" b="1" dirty="0" smtClean="0">
                <a:latin typeface="Simplified Arabic" panose="02020603050405020304" pitchFamily="18" charset="-78"/>
                <a:cs typeface="Simplified Arabic" panose="02020603050405020304" pitchFamily="18" charset="-78"/>
              </a:rPr>
              <a:t>3. </a:t>
            </a:r>
            <a:r>
              <a:rPr lang="ar-SA" b="1" dirty="0" smtClean="0">
                <a:solidFill>
                  <a:srgbClr val="7030A0"/>
                </a:solidFill>
                <a:latin typeface="Simplified Arabic" panose="02020603050405020304" pitchFamily="18" charset="-78"/>
                <a:cs typeface="Simplified Arabic" panose="02020603050405020304" pitchFamily="18" charset="-78"/>
              </a:rPr>
              <a:t>تصميم </a:t>
            </a:r>
            <a:r>
              <a:rPr lang="ar-SA" b="1" dirty="0">
                <a:solidFill>
                  <a:srgbClr val="7030A0"/>
                </a:solidFill>
                <a:latin typeface="Simplified Arabic" panose="02020603050405020304" pitchFamily="18" charset="-78"/>
                <a:cs typeface="Simplified Arabic" panose="02020603050405020304" pitchFamily="18" charset="-78"/>
              </a:rPr>
              <a:t>وإعداد برنامج تدريبي لإكساب الطالبات مهارات الحل الابتكاري للمشكلات، </a:t>
            </a:r>
            <a:r>
              <a:rPr lang="ar-SA" b="1" dirty="0" smtClean="0">
                <a:solidFill>
                  <a:srgbClr val="7030A0"/>
                </a:solidFill>
                <a:latin typeface="Simplified Arabic" panose="02020603050405020304" pitchFamily="18" charset="-78"/>
                <a:cs typeface="Simplified Arabic" panose="02020603050405020304" pitchFamily="18" charset="-78"/>
              </a:rPr>
              <a:t>للاستفادة في مجال العمل بصفة خاصة، والحياه العامة، بهدف </a:t>
            </a:r>
            <a:r>
              <a:rPr lang="ar-SA" b="1" dirty="0">
                <a:solidFill>
                  <a:srgbClr val="7030A0"/>
                </a:solidFill>
                <a:latin typeface="Simplified Arabic" panose="02020603050405020304" pitchFamily="18" charset="-78"/>
                <a:cs typeface="Simplified Arabic" panose="02020603050405020304" pitchFamily="18" charset="-78"/>
              </a:rPr>
              <a:t>تحسين </a:t>
            </a:r>
            <a:r>
              <a:rPr lang="ar-SA" b="1" dirty="0" smtClean="0">
                <a:solidFill>
                  <a:srgbClr val="7030A0"/>
                </a:solidFill>
                <a:latin typeface="Simplified Arabic" panose="02020603050405020304" pitchFamily="18" charset="-78"/>
                <a:cs typeface="Simplified Arabic" panose="02020603050405020304" pitchFamily="18" charset="-78"/>
              </a:rPr>
              <a:t>طريقة تفكير الطالبات.</a:t>
            </a:r>
            <a:endParaRPr lang="ar-SA" dirty="0">
              <a:solidFill>
                <a:srgbClr val="7030A0"/>
              </a:solidFill>
            </a:endParaRPr>
          </a:p>
        </p:txBody>
      </p:sp>
    </p:spTree>
    <p:extLst>
      <p:ext uri="{BB962C8B-B14F-4D97-AF65-F5344CB8AC3E}">
        <p14:creationId xmlns:p14="http://schemas.microsoft.com/office/powerpoint/2010/main" val="17148456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pPr algn="r"/>
            <a:r>
              <a:rPr lang="ar-SA" sz="3200" b="1" u="sng" dirty="0" smtClean="0">
                <a:solidFill>
                  <a:srgbClr val="FF0000"/>
                </a:solidFill>
                <a:ea typeface="Times New Roman"/>
              </a:rPr>
              <a:t>تابع: الأهداف </a:t>
            </a:r>
            <a:r>
              <a:rPr lang="ar-SA" sz="3200" b="1" u="sng" dirty="0">
                <a:solidFill>
                  <a:srgbClr val="FF0000"/>
                </a:solidFill>
                <a:ea typeface="Times New Roman"/>
              </a:rPr>
              <a:t>التي تحققت من المشروع:</a:t>
            </a:r>
            <a:endParaRPr lang="ar-SA" dirty="0"/>
          </a:p>
        </p:txBody>
      </p:sp>
      <p:sp>
        <p:nvSpPr>
          <p:cNvPr id="3" name="Content Placeholder 2"/>
          <p:cNvSpPr>
            <a:spLocks noGrp="1"/>
          </p:cNvSpPr>
          <p:nvPr>
            <p:ph sz="quarter" idx="1"/>
          </p:nvPr>
        </p:nvSpPr>
        <p:spPr>
          <a:xfrm>
            <a:off x="457200" y="1196752"/>
            <a:ext cx="7467600" cy="5277200"/>
          </a:xfrm>
        </p:spPr>
        <p:txBody>
          <a:bodyPr>
            <a:normAutofit/>
          </a:bodyPr>
          <a:lstStyle/>
          <a:p>
            <a:pPr algn="just"/>
            <a:r>
              <a:rPr lang="ar-SA" b="1" i="1" u="sng" dirty="0">
                <a:solidFill>
                  <a:srgbClr val="7030A0"/>
                </a:solidFill>
                <a:latin typeface="Simplified Arabic" panose="02020603050405020304" pitchFamily="18" charset="-78"/>
                <a:cs typeface="Simplified Arabic" panose="02020603050405020304" pitchFamily="18" charset="-78"/>
              </a:rPr>
              <a:t>4</a:t>
            </a:r>
            <a:r>
              <a:rPr lang="ar-SA" b="1" i="1" u="sng" dirty="0" smtClean="0">
                <a:solidFill>
                  <a:srgbClr val="7030A0"/>
                </a:solidFill>
                <a:latin typeface="Simplified Arabic" panose="02020603050405020304" pitchFamily="18" charset="-78"/>
                <a:cs typeface="Simplified Arabic" panose="02020603050405020304" pitchFamily="18" charset="-78"/>
              </a:rPr>
              <a:t>. التدريب </a:t>
            </a:r>
            <a:r>
              <a:rPr lang="ar-SA" b="1" i="1" u="sng" dirty="0">
                <a:solidFill>
                  <a:srgbClr val="7030A0"/>
                </a:solidFill>
                <a:latin typeface="Simplified Arabic" panose="02020603050405020304" pitchFamily="18" charset="-78"/>
                <a:cs typeface="Simplified Arabic" panose="02020603050405020304" pitchFamily="18" charset="-78"/>
              </a:rPr>
              <a:t>علي العديد من </a:t>
            </a:r>
            <a:r>
              <a:rPr lang="ar-SA" b="1" i="1" u="sng" dirty="0" smtClean="0">
                <a:solidFill>
                  <a:srgbClr val="7030A0"/>
                </a:solidFill>
                <a:latin typeface="Simplified Arabic" panose="02020603050405020304" pitchFamily="18" charset="-78"/>
                <a:cs typeface="Simplified Arabic" panose="02020603050405020304" pitchFamily="18" charset="-78"/>
              </a:rPr>
              <a:t>الاستراتيجيات </a:t>
            </a:r>
            <a:r>
              <a:rPr lang="ar-SA" b="1" i="1" u="sng" dirty="0">
                <a:solidFill>
                  <a:srgbClr val="7030A0"/>
                </a:solidFill>
                <a:latin typeface="Simplified Arabic" panose="02020603050405020304" pitchFamily="18" charset="-78"/>
                <a:cs typeface="Simplified Arabic" panose="02020603050405020304" pitchFamily="18" charset="-78"/>
              </a:rPr>
              <a:t>التدريسية ، مثل</a:t>
            </a:r>
            <a:r>
              <a:rPr lang="ar-SA" b="1" i="1" u="sng" dirty="0" smtClean="0">
                <a:solidFill>
                  <a:srgbClr val="7030A0"/>
                </a:solidFill>
                <a:latin typeface="Simplified Arabic" panose="02020603050405020304" pitchFamily="18" charset="-78"/>
                <a:cs typeface="Simplified Arabic" panose="02020603050405020304" pitchFamily="18" charset="-78"/>
              </a:rPr>
              <a:t>:</a:t>
            </a:r>
          </a:p>
          <a:p>
            <a:pPr algn="just"/>
            <a:r>
              <a:rPr lang="ar-SA" b="1" dirty="0" smtClean="0">
                <a:solidFill>
                  <a:srgbClr val="C00000"/>
                </a:solidFill>
                <a:latin typeface="Simplified Arabic" panose="02020603050405020304" pitchFamily="18" charset="-78"/>
                <a:cs typeface="Simplified Arabic" panose="02020603050405020304" pitchFamily="18" charset="-78"/>
              </a:rPr>
              <a:t> استراتيجية </a:t>
            </a:r>
            <a:r>
              <a:rPr lang="ar-SA" b="1" dirty="0">
                <a:solidFill>
                  <a:srgbClr val="C00000"/>
                </a:solidFill>
                <a:latin typeface="Simplified Arabic" panose="02020603050405020304" pitchFamily="18" charset="-78"/>
                <a:cs typeface="Simplified Arabic" panose="02020603050405020304" pitchFamily="18" charset="-78"/>
              </a:rPr>
              <a:t>التعليم القائم علي المشكلات </a:t>
            </a:r>
            <a:r>
              <a:rPr lang="en-US" sz="1800" b="1" dirty="0">
                <a:solidFill>
                  <a:srgbClr val="FF0000"/>
                </a:solidFill>
                <a:latin typeface="Simplified Arabic" panose="02020603050405020304" pitchFamily="18" charset="-78"/>
                <a:cs typeface="Simplified Arabic" panose="02020603050405020304" pitchFamily="18" charset="-78"/>
              </a:rPr>
              <a:t>Problem Based </a:t>
            </a:r>
            <a:r>
              <a:rPr lang="en-US" sz="1800" b="1" dirty="0" smtClean="0">
                <a:solidFill>
                  <a:srgbClr val="FF0000"/>
                </a:solidFill>
                <a:latin typeface="Simplified Arabic" panose="02020603050405020304" pitchFamily="18" charset="-78"/>
                <a:cs typeface="Simplified Arabic" panose="02020603050405020304" pitchFamily="18" charset="-78"/>
              </a:rPr>
              <a:t>Learning</a:t>
            </a:r>
            <a:endParaRPr lang="ar-SA" sz="1800" b="1" dirty="0" smtClean="0">
              <a:solidFill>
                <a:srgbClr val="FF0000"/>
              </a:solidFill>
              <a:latin typeface="Simplified Arabic" panose="02020603050405020304" pitchFamily="18" charset="-78"/>
              <a:cs typeface="Simplified Arabic" panose="02020603050405020304" pitchFamily="18" charset="-78"/>
            </a:endParaRPr>
          </a:p>
          <a:p>
            <a:pPr algn="just"/>
            <a:r>
              <a:rPr lang="ar-SA" b="1" dirty="0" smtClean="0">
                <a:solidFill>
                  <a:srgbClr val="0070C0"/>
                </a:solidFill>
                <a:latin typeface="Simplified Arabic" panose="02020603050405020304" pitchFamily="18" charset="-78"/>
                <a:cs typeface="Simplified Arabic" panose="02020603050405020304" pitchFamily="18" charset="-78"/>
              </a:rPr>
              <a:t>أسلوب العصف الذهني </a:t>
            </a:r>
            <a:r>
              <a:rPr lang="en-US" dirty="0">
                <a:latin typeface="Simplified Arabic"/>
                <a:ea typeface="Times New Roman"/>
              </a:rPr>
              <a:t>Brain- Storming</a:t>
            </a:r>
            <a:endParaRPr lang="ar-SA" b="1" dirty="0" smtClean="0">
              <a:solidFill>
                <a:srgbClr val="0070C0"/>
              </a:solidFill>
              <a:latin typeface="Simplified Arabic" panose="02020603050405020304" pitchFamily="18" charset="-78"/>
              <a:cs typeface="Simplified Arabic" panose="02020603050405020304" pitchFamily="18" charset="-78"/>
            </a:endParaRPr>
          </a:p>
          <a:p>
            <a:pPr algn="just"/>
            <a:r>
              <a:rPr lang="ar-SA" b="1" dirty="0" smtClean="0">
                <a:solidFill>
                  <a:schemeClr val="accent3">
                    <a:lumMod val="60000"/>
                    <a:lumOff val="40000"/>
                  </a:schemeClr>
                </a:solidFill>
                <a:latin typeface="Simplified Arabic" panose="02020603050405020304" pitchFamily="18" charset="-78"/>
                <a:cs typeface="Simplified Arabic" panose="02020603050405020304" pitchFamily="18" charset="-78"/>
              </a:rPr>
              <a:t>اسلوب البحث الاجرائي </a:t>
            </a:r>
            <a:r>
              <a:rPr lang="en-US" b="1" dirty="0" smtClean="0">
                <a:solidFill>
                  <a:schemeClr val="accent3">
                    <a:lumMod val="60000"/>
                    <a:lumOff val="40000"/>
                  </a:schemeClr>
                </a:solidFill>
                <a:latin typeface="Simplified Arabic" panose="02020603050405020304" pitchFamily="18" charset="-78"/>
                <a:cs typeface="Simplified Arabic" panose="02020603050405020304" pitchFamily="18" charset="-78"/>
              </a:rPr>
              <a:t>ART</a:t>
            </a:r>
          </a:p>
          <a:p>
            <a:pPr algn="just"/>
            <a:r>
              <a:rPr lang="en-US" b="1" dirty="0" smtClean="0">
                <a:latin typeface="Simplified Arabic" panose="02020603050405020304" pitchFamily="18" charset="-78"/>
                <a:cs typeface="Simplified Arabic" panose="02020603050405020304" pitchFamily="18" charset="-78"/>
              </a:rPr>
              <a:t> </a:t>
            </a:r>
            <a:r>
              <a:rPr lang="ar-SA" b="1" dirty="0" smtClean="0">
                <a:solidFill>
                  <a:srgbClr val="7030A0"/>
                </a:solidFill>
                <a:latin typeface="Simplified Arabic" panose="02020603050405020304" pitchFamily="18" charset="-78"/>
                <a:cs typeface="Simplified Arabic" panose="02020603050405020304" pitchFamily="18" charset="-78"/>
              </a:rPr>
              <a:t>استراتيجية التآلف بين الأشتات. </a:t>
            </a:r>
          </a:p>
          <a:p>
            <a:pPr algn="just"/>
            <a:r>
              <a:rPr lang="ar-SA" b="1" dirty="0" smtClean="0">
                <a:solidFill>
                  <a:srgbClr val="00B050"/>
                </a:solidFill>
                <a:latin typeface="Simplified Arabic" panose="02020603050405020304" pitchFamily="18" charset="-78"/>
                <a:cs typeface="Simplified Arabic" panose="02020603050405020304" pitchFamily="18" charset="-78"/>
              </a:rPr>
              <a:t>تغيير الخصائص. </a:t>
            </a:r>
            <a:r>
              <a:rPr lang="en-US" dirty="0">
                <a:latin typeface="Simplified Arabic"/>
                <a:ea typeface="Times New Roman"/>
              </a:rPr>
              <a:t>Attribute Listing </a:t>
            </a:r>
            <a:endParaRPr lang="ar-SA" b="1" dirty="0" smtClean="0">
              <a:solidFill>
                <a:srgbClr val="00B050"/>
              </a:solidFill>
              <a:latin typeface="Simplified Arabic" panose="02020603050405020304" pitchFamily="18" charset="-78"/>
              <a:cs typeface="Simplified Arabic" panose="02020603050405020304" pitchFamily="18" charset="-78"/>
            </a:endParaRPr>
          </a:p>
          <a:p>
            <a:pPr algn="just"/>
            <a:r>
              <a:rPr lang="ar-SA" b="1" dirty="0" smtClean="0">
                <a:solidFill>
                  <a:schemeClr val="accent1">
                    <a:lumMod val="75000"/>
                  </a:schemeClr>
                </a:solidFill>
                <a:latin typeface="Simplified Arabic" panose="02020603050405020304" pitchFamily="18" charset="-78"/>
                <a:cs typeface="Simplified Arabic" panose="02020603050405020304" pitchFamily="18" charset="-78"/>
              </a:rPr>
              <a:t>البدائل الممكنة</a:t>
            </a:r>
            <a:r>
              <a:rPr lang="ar-SA" b="1" dirty="0" smtClean="0">
                <a:latin typeface="Simplified Arabic" panose="02020603050405020304" pitchFamily="18" charset="-78"/>
                <a:cs typeface="Simplified Arabic" panose="02020603050405020304" pitchFamily="18" charset="-78"/>
              </a:rPr>
              <a:t>. </a:t>
            </a:r>
            <a:r>
              <a:rPr lang="en-US" dirty="0">
                <a:latin typeface="Simplified Arabic"/>
                <a:ea typeface="Times New Roman"/>
              </a:rPr>
              <a:t>Check – Listing</a:t>
            </a:r>
            <a:endParaRPr lang="ar-SA" b="1" dirty="0" smtClean="0">
              <a:latin typeface="Simplified Arabic" panose="02020603050405020304" pitchFamily="18" charset="-78"/>
              <a:cs typeface="Simplified Arabic" panose="02020603050405020304" pitchFamily="18" charset="-78"/>
            </a:endParaRPr>
          </a:p>
          <a:p>
            <a:pPr algn="just"/>
            <a:r>
              <a:rPr lang="ar-SA" b="1" dirty="0" smtClean="0">
                <a:solidFill>
                  <a:schemeClr val="accent4">
                    <a:lumMod val="75000"/>
                  </a:schemeClr>
                </a:solidFill>
                <a:latin typeface="Simplified Arabic" panose="02020603050405020304" pitchFamily="18" charset="-78"/>
                <a:cs typeface="Simplified Arabic" panose="02020603050405020304" pitchFamily="18" charset="-78"/>
              </a:rPr>
              <a:t>التحليل المور فلوجي. </a:t>
            </a:r>
            <a:r>
              <a:rPr lang="en-US" dirty="0">
                <a:latin typeface="Simplified Arabic"/>
                <a:ea typeface="Times New Roman"/>
              </a:rPr>
              <a:t>Morphological Analysis </a:t>
            </a:r>
            <a:endParaRPr lang="ar-SA" b="1" dirty="0" smtClean="0">
              <a:solidFill>
                <a:schemeClr val="accent4">
                  <a:lumMod val="75000"/>
                </a:schemeClr>
              </a:solidFill>
              <a:latin typeface="Simplified Arabic" panose="02020603050405020304" pitchFamily="18" charset="-78"/>
              <a:cs typeface="Simplified Arabic" panose="02020603050405020304" pitchFamily="18" charset="-78"/>
            </a:endParaRPr>
          </a:p>
          <a:p>
            <a:pPr algn="just"/>
            <a:r>
              <a:rPr lang="ar-SA" b="1" dirty="0" smtClean="0">
                <a:solidFill>
                  <a:schemeClr val="bg2">
                    <a:lumMod val="25000"/>
                  </a:schemeClr>
                </a:solidFill>
                <a:latin typeface="Simplified Arabic" panose="02020603050405020304" pitchFamily="18" charset="-78"/>
                <a:cs typeface="Simplified Arabic" panose="02020603050405020304" pitchFamily="18" charset="-78"/>
              </a:rPr>
              <a:t>اختلاف العلاقات. </a:t>
            </a:r>
            <a:r>
              <a:rPr lang="en-US" dirty="0">
                <a:latin typeface="Simplified Arabic"/>
                <a:ea typeface="Times New Roman"/>
              </a:rPr>
              <a:t>Forced Relationship </a:t>
            </a:r>
            <a:endParaRPr lang="ar-SA" b="1" dirty="0" smtClean="0">
              <a:solidFill>
                <a:schemeClr val="bg2">
                  <a:lumMod val="25000"/>
                </a:schemeClr>
              </a:solidFill>
              <a:latin typeface="Simplified Arabic" panose="02020603050405020304" pitchFamily="18" charset="-78"/>
              <a:cs typeface="Simplified Arabic" panose="02020603050405020304" pitchFamily="18" charset="-78"/>
            </a:endParaRPr>
          </a:p>
          <a:p>
            <a:pPr algn="just"/>
            <a:endParaRPr lang="ar-SA" b="1" dirty="0" smtClean="0">
              <a:latin typeface="Simplified Arabic" panose="02020603050405020304" pitchFamily="18" charset="-78"/>
              <a:cs typeface="Simplified Arabic" panose="02020603050405020304" pitchFamily="18" charset="-78"/>
            </a:endParaRPr>
          </a:p>
          <a:p>
            <a:pPr algn="just"/>
            <a:r>
              <a:rPr lang="ar-SA" b="1" dirty="0" smtClean="0">
                <a:latin typeface="Simplified Arabic" panose="02020603050405020304" pitchFamily="18" charset="-78"/>
                <a:cs typeface="Simplified Arabic" panose="02020603050405020304" pitchFamily="18" charset="-78"/>
              </a:rPr>
              <a:t>مما </a:t>
            </a:r>
            <a:r>
              <a:rPr lang="ar-SA" b="1" dirty="0">
                <a:latin typeface="Simplified Arabic" panose="02020603050405020304" pitchFamily="18" charset="-78"/>
                <a:cs typeface="Simplified Arabic" panose="02020603050405020304" pitchFamily="18" charset="-78"/>
              </a:rPr>
              <a:t>كان له أثر فعال علي </a:t>
            </a:r>
            <a:r>
              <a:rPr lang="ar-SA" b="1" dirty="0" smtClean="0">
                <a:latin typeface="Simplified Arabic" panose="02020603050405020304" pitchFamily="18" charset="-78"/>
                <a:cs typeface="Simplified Arabic" panose="02020603050405020304" pitchFamily="18" charset="-78"/>
              </a:rPr>
              <a:t>اكتساب استراتيجيات </a:t>
            </a:r>
            <a:r>
              <a:rPr lang="ar-SA" b="1" dirty="0">
                <a:latin typeface="Simplified Arabic" panose="02020603050405020304" pitchFamily="18" charset="-78"/>
                <a:cs typeface="Simplified Arabic" panose="02020603050405020304" pitchFamily="18" charset="-78"/>
              </a:rPr>
              <a:t>تدريسية حديثة، تساعد </a:t>
            </a:r>
            <a:r>
              <a:rPr lang="ar-SA" b="1" dirty="0" smtClean="0">
                <a:latin typeface="Simplified Arabic" panose="02020603050405020304" pitchFamily="18" charset="-78"/>
                <a:cs typeface="Simplified Arabic" panose="02020603050405020304" pitchFamily="18" charset="-78"/>
              </a:rPr>
              <a:t>تحسين اداء الطالبة في مجال التدريس وحل المشكلات.</a:t>
            </a:r>
          </a:p>
          <a:p>
            <a:pPr algn="just"/>
            <a:endParaRPr lang="ar-SA" b="1" dirty="0">
              <a:latin typeface="Simplified Arabic" panose="02020603050405020304" pitchFamily="18" charset="-78"/>
              <a:cs typeface="Simplified Arabic" panose="02020603050405020304" pitchFamily="18" charset="-78"/>
            </a:endParaRPr>
          </a:p>
          <a:p>
            <a:pPr algn="just"/>
            <a:endParaRPr lang="ar-SA" dirty="0"/>
          </a:p>
        </p:txBody>
      </p:sp>
    </p:spTree>
    <p:extLst>
      <p:ext uri="{BB962C8B-B14F-4D97-AF65-F5344CB8AC3E}">
        <p14:creationId xmlns:p14="http://schemas.microsoft.com/office/powerpoint/2010/main" val="30783705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pPr algn="r"/>
            <a:r>
              <a:rPr lang="ar-SA" sz="3200" b="1" u="sng" dirty="0">
                <a:solidFill>
                  <a:srgbClr val="FF0000"/>
                </a:solidFill>
                <a:ea typeface="Times New Roman"/>
              </a:rPr>
              <a:t>تابع: الأهداف التي تحققت من المشروع:</a:t>
            </a:r>
            <a:endParaRPr lang="ar-SA" dirty="0"/>
          </a:p>
        </p:txBody>
      </p:sp>
      <p:sp>
        <p:nvSpPr>
          <p:cNvPr id="3" name="Content Placeholder 2"/>
          <p:cNvSpPr>
            <a:spLocks noGrp="1"/>
          </p:cNvSpPr>
          <p:nvPr>
            <p:ph sz="quarter" idx="1"/>
          </p:nvPr>
        </p:nvSpPr>
        <p:spPr/>
        <p:txBody>
          <a:bodyPr/>
          <a:lstStyle/>
          <a:p>
            <a:pPr marL="0" lvl="0" indent="0" algn="just">
              <a:buClr>
                <a:srgbClr val="FE8637"/>
              </a:buClr>
              <a:buNone/>
            </a:pPr>
            <a:r>
              <a:rPr lang="ar-SA" b="1" dirty="0" smtClean="0">
                <a:solidFill>
                  <a:prstClr val="black"/>
                </a:solidFill>
                <a:latin typeface="Simplified Arabic" panose="02020603050405020304" pitchFamily="18" charset="-78"/>
                <a:cs typeface="Simplified Arabic" panose="02020603050405020304" pitchFamily="18" charset="-78"/>
              </a:rPr>
              <a:t>5- </a:t>
            </a:r>
            <a:r>
              <a:rPr lang="ar-SA" b="1" dirty="0" smtClean="0">
                <a:solidFill>
                  <a:srgbClr val="0070C0"/>
                </a:solidFill>
                <a:latin typeface="Simplified Arabic" panose="02020603050405020304" pitchFamily="18" charset="-78"/>
                <a:cs typeface="Simplified Arabic" panose="02020603050405020304" pitchFamily="18" charset="-78"/>
              </a:rPr>
              <a:t>تصميم </a:t>
            </a:r>
            <a:r>
              <a:rPr lang="ar-SA" b="1" dirty="0">
                <a:solidFill>
                  <a:srgbClr val="0070C0"/>
                </a:solidFill>
                <a:latin typeface="Simplified Arabic" panose="02020603050405020304" pitchFamily="18" charset="-78"/>
                <a:cs typeface="Simplified Arabic" panose="02020603050405020304" pitchFamily="18" charset="-78"/>
              </a:rPr>
              <a:t>دليل إرشادي ( في صورة كتيب) يحتوي علي العديد من المشكلات السلوكية الاكثر شيوعاً، يمكن أن يستفيد منه كل المهتمين بمجال الطفولة، والآباء والمعلمات</a:t>
            </a:r>
            <a:r>
              <a:rPr lang="ar-SA" b="1" dirty="0" smtClean="0">
                <a:solidFill>
                  <a:srgbClr val="0070C0"/>
                </a:solidFill>
                <a:latin typeface="Simplified Arabic" panose="02020603050405020304" pitchFamily="18" charset="-78"/>
                <a:cs typeface="Simplified Arabic" panose="02020603050405020304" pitchFamily="18" charset="-78"/>
              </a:rPr>
              <a:t>.</a:t>
            </a:r>
          </a:p>
          <a:p>
            <a:pPr marL="0" lvl="0" indent="0" algn="just">
              <a:buClr>
                <a:srgbClr val="FE8637"/>
              </a:buClr>
              <a:buNone/>
            </a:pPr>
            <a:endParaRPr lang="ar-SA" b="1" dirty="0">
              <a:solidFill>
                <a:srgbClr val="0070C0"/>
              </a:solidFill>
              <a:latin typeface="Simplified Arabic" panose="02020603050405020304" pitchFamily="18" charset="-78"/>
              <a:cs typeface="Simplified Arabic" panose="02020603050405020304" pitchFamily="18" charset="-78"/>
            </a:endParaRPr>
          </a:p>
          <a:p>
            <a:pPr marL="0" lvl="0" indent="0" algn="just">
              <a:buClr>
                <a:srgbClr val="FE8637"/>
              </a:buClr>
              <a:buNone/>
            </a:pPr>
            <a:endParaRPr lang="ar-SA" b="1" dirty="0">
              <a:solidFill>
                <a:srgbClr val="0070C0"/>
              </a:solidFill>
              <a:latin typeface="Simplified Arabic" panose="02020603050405020304" pitchFamily="18" charset="-78"/>
              <a:cs typeface="Simplified Arabic" panose="02020603050405020304" pitchFamily="18" charset="-78"/>
            </a:endParaRPr>
          </a:p>
          <a:p>
            <a:pPr marL="0" lvl="0" indent="0" algn="just">
              <a:buClr>
                <a:srgbClr val="FE8637"/>
              </a:buClr>
              <a:buNone/>
            </a:pPr>
            <a:r>
              <a:rPr lang="ar-SA" b="1" dirty="0" smtClean="0">
                <a:solidFill>
                  <a:prstClr val="black"/>
                </a:solidFill>
                <a:latin typeface="Simplified Arabic" panose="02020603050405020304" pitchFamily="18" charset="-78"/>
                <a:cs typeface="Simplified Arabic" panose="02020603050405020304" pitchFamily="18" charset="-78"/>
              </a:rPr>
              <a:t>6- </a:t>
            </a:r>
            <a:r>
              <a:rPr lang="ar-SA" b="1" dirty="0" smtClean="0">
                <a:solidFill>
                  <a:srgbClr val="002060"/>
                </a:solidFill>
                <a:latin typeface="Simplified Arabic" panose="02020603050405020304" pitchFamily="18" charset="-78"/>
                <a:cs typeface="Simplified Arabic" panose="02020603050405020304" pitchFamily="18" charset="-78"/>
              </a:rPr>
              <a:t>تصميم </a:t>
            </a:r>
            <a:r>
              <a:rPr lang="ar-SA" b="1" dirty="0">
                <a:solidFill>
                  <a:srgbClr val="002060"/>
                </a:solidFill>
                <a:latin typeface="Simplified Arabic" panose="02020603050405020304" pitchFamily="18" charset="-78"/>
                <a:cs typeface="Simplified Arabic" panose="02020603050405020304" pitchFamily="18" charset="-78"/>
              </a:rPr>
              <a:t>المجلد الإلكتروني والذي يحتوي علي مجموعة من المشكلات السلوكية الأكثر شيوعاً لدي طفل الروضة، وبعض مقاطع الفيديو المحملة من موقع </a:t>
            </a:r>
            <a:r>
              <a:rPr lang="en-US" b="1" dirty="0" err="1">
                <a:solidFill>
                  <a:srgbClr val="002060"/>
                </a:solidFill>
                <a:latin typeface="Simplified Arabic" panose="02020603050405020304" pitchFamily="18" charset="-78"/>
                <a:cs typeface="Simplified Arabic" panose="02020603050405020304" pitchFamily="18" charset="-78"/>
              </a:rPr>
              <a:t>YouType</a:t>
            </a:r>
            <a:r>
              <a:rPr lang="en-US" b="1" dirty="0">
                <a:solidFill>
                  <a:srgbClr val="002060"/>
                </a:solidFill>
                <a:latin typeface="Simplified Arabic" panose="02020603050405020304" pitchFamily="18" charset="-78"/>
                <a:cs typeface="Simplified Arabic" panose="02020603050405020304" pitchFamily="18" charset="-78"/>
              </a:rPr>
              <a:t> </a:t>
            </a:r>
            <a:r>
              <a:rPr lang="ar-SA" b="1" dirty="0" smtClean="0">
                <a:solidFill>
                  <a:srgbClr val="002060"/>
                </a:solidFill>
                <a:latin typeface="Simplified Arabic" panose="02020603050405020304" pitchFamily="18" charset="-78"/>
                <a:cs typeface="Simplified Arabic" panose="02020603050405020304" pitchFamily="18" charset="-78"/>
              </a:rPr>
              <a:t> به </a:t>
            </a:r>
            <a:r>
              <a:rPr lang="ar-SA" b="1" dirty="0">
                <a:solidFill>
                  <a:srgbClr val="002060"/>
                </a:solidFill>
                <a:latin typeface="Simplified Arabic" panose="02020603050405020304" pitchFamily="18" charset="-78"/>
                <a:cs typeface="Simplified Arabic" panose="02020603050405020304" pitchFamily="18" charset="-78"/>
              </a:rPr>
              <a:t>المشكلات السلوكية كما تظهر عند الأطفال، وبعض البرامج التي تستضيف </a:t>
            </a:r>
            <a:r>
              <a:rPr lang="ar-SA" b="1" dirty="0" smtClean="0">
                <a:solidFill>
                  <a:srgbClr val="002060"/>
                </a:solidFill>
                <a:latin typeface="Simplified Arabic" panose="02020603050405020304" pitchFamily="18" charset="-78"/>
                <a:cs typeface="Simplified Arabic" panose="02020603050405020304" pitchFamily="18" charset="-78"/>
              </a:rPr>
              <a:t>المختصين </a:t>
            </a:r>
            <a:r>
              <a:rPr lang="ar-SA" b="1" dirty="0">
                <a:solidFill>
                  <a:srgbClr val="002060"/>
                </a:solidFill>
                <a:latin typeface="Simplified Arabic" panose="02020603050405020304" pitchFamily="18" charset="-78"/>
                <a:cs typeface="Simplified Arabic" panose="02020603050405020304" pitchFamily="18" charset="-78"/>
              </a:rPr>
              <a:t>ليقدموا خبراتهم في كيفيه حل المشكلات.</a:t>
            </a:r>
          </a:p>
          <a:p>
            <a:endParaRPr lang="ar-SA" dirty="0"/>
          </a:p>
        </p:txBody>
      </p:sp>
    </p:spTree>
    <p:extLst>
      <p:ext uri="{BB962C8B-B14F-4D97-AF65-F5344CB8AC3E}">
        <p14:creationId xmlns:p14="http://schemas.microsoft.com/office/powerpoint/2010/main" val="340387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3659</TotalTime>
  <Words>2244</Words>
  <Application>Microsoft Office PowerPoint</Application>
  <PresentationFormat>On-screen Show (4:3)</PresentationFormat>
  <Paragraphs>185</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Oriel</vt:lpstr>
      <vt:lpstr>PowerPoint Presentation</vt:lpstr>
      <vt:lpstr> برنامج تدريبي لتطوير مقرر" مشكلات الطفولة"   لتحسين الأداء الوظيفي لمعلمة الروضة في مواجهة مشكلات الاطفال السلوكية والنفسية بطريقة مبتكرة"</vt:lpstr>
      <vt:lpstr>أهمية برنامج المنحة المنفذ</vt:lpstr>
      <vt:lpstr>أهمية برنامج المنحة المنفذ</vt:lpstr>
      <vt:lpstr>PowerPoint Presentation</vt:lpstr>
      <vt:lpstr>الأهداف التي تحققت من المشروع ومدى توافقها مع مبررات المنحة ومدتها</vt:lpstr>
      <vt:lpstr>الأهداف التي تحققت من المشروع:</vt:lpstr>
      <vt:lpstr>تابع: الأهداف التي تحققت من المشروع:</vt:lpstr>
      <vt:lpstr>تابع: الأهداف التي تحققت من المشروع:</vt:lpstr>
      <vt:lpstr>عرض الإجراءات والمهام التي تم تنفيذها</vt:lpstr>
      <vt:lpstr>عرض الإجراءات والمهام التي تم تنفيذها.</vt:lpstr>
      <vt:lpstr>تابع : عرض الإجراءات والمهام التي تم تنفيذها.</vt:lpstr>
      <vt:lpstr>ويوضح الشكل رقم (1) المواقف التي يتعرض لها الفرد أثناء محاولة حل المشكلة: </vt:lpstr>
      <vt:lpstr>ويوضح الشكل رقم (2) التصميم التعاوني لحل المشكلة:</vt:lpstr>
      <vt:lpstr>خطوات الحل الابتكاري للمشكلة:</vt:lpstr>
      <vt:lpstr>الاطار العام للبرنامج التدريبي</vt:lpstr>
      <vt:lpstr>جدول (1) منظومة محتوى البرنامج التدريبي المقترح</vt:lpstr>
      <vt:lpstr>تنظيم محتوي البرنامج</vt:lpstr>
      <vt:lpstr>وقد راعت أستاذه المقرر عند تنظيم محتوى البرنامج التدريبي المقترح مجموعة من الأمور منها:</vt:lpstr>
      <vt:lpstr>PowerPoint Presentation</vt:lpstr>
      <vt:lpstr>خطوات تنفيذ البرنامج</vt:lpstr>
      <vt:lpstr>PowerPoint Presentation</vt:lpstr>
      <vt:lpstr>بعض الملاحظات عند تطبيق البرنامج</vt:lpstr>
      <vt:lpstr>بعض الملاحظات عند تطبيق البرنامج:</vt:lpstr>
      <vt:lpstr>نتائج تطبيق البرنامج وكيفية قياس فاعلية تطبيقها</vt:lpstr>
      <vt:lpstr>النسب المئوية لإجابات الطالبات داخل الخطوات الست للحل في مهارات التفكير الأساسي</vt:lpstr>
      <vt:lpstr>النسب المئوية لإجابات الطالبات داخل الخطوات الست للحل في مهارات التفكير الناقد</vt:lpstr>
      <vt:lpstr>النسب المئوية لإجابات داخل الخطوات الست للحل في مهارات التفكير التباعدي (الابتكاري)</vt:lpstr>
      <vt:lpstr>النسب المئوية لإجابات الطالبات داخل الخطوات الست للحل في مهارات ما وراء المعرفة</vt:lpstr>
      <vt:lpstr>النسب المئوية لإجابات الطالبات داخل الخطوات الست للحل في مهارات اتخاذ القرار</vt:lpstr>
      <vt:lpstr>الأثر الفعال للمنحة علي اكتساب الطالبات مهارات الحل الابتكاري للمشكلات</vt:lpstr>
      <vt:lpstr>الأثر الفعال للمنحة:</vt:lpstr>
      <vt:lpstr>PowerPoint Presentation</vt:lpstr>
      <vt:lpstr>PowerPoint Presentation</vt:lpstr>
      <vt:lpstr>إمكانية استمرار تأثير المنحة على المدى الطويل والاستفادة منها ومن تطبيقاتها كنموذج في تحسين التعلم والتعليم وجودة الأداء بشكل مستدام</vt:lpstr>
      <vt:lpstr>PowerPoint Presentation</vt:lpstr>
      <vt:lpstr>أولاً: علي المستوي الأكاديمي:</vt:lpstr>
      <vt:lpstr>PowerPoint Presentation</vt:lpstr>
      <vt:lpstr>ثانياً: علي مستوي طرائق التدريس</vt:lpstr>
      <vt:lpstr>ثانياً: علي مستوي طرائق التدريس:</vt:lpstr>
      <vt:lpstr>ثالثاً: علي المستوي المهني</vt:lpstr>
      <vt:lpstr>ثالثاً: علي المستوي المهني:</vt:lpstr>
      <vt:lpstr>بعض الصعوبات التي واجهت أستاذه المقرر أثناء تطبيق المنحة</vt:lpstr>
      <vt:lpstr>بعض الصعوبات التي واجهت أستاذه المقرر أثناء تطبيق المنحة:</vt:lpstr>
      <vt:lpstr>PowerPoint Presentation</vt:lpstr>
      <vt:lpstr>PowerPoint Presentation</vt:lpstr>
      <vt:lpstr>أهم التوصيات والمقترحات التي انتهت إليها </vt:lpstr>
      <vt:lpstr>في ضوء نتائج تطبيق المنحة، توصي استاذة المقرر:</vt:lpstr>
      <vt:lpstr>PowerPoint Presentation</vt:lpstr>
      <vt:lpstr>PowerPoint Presentation</vt:lpstr>
      <vt:lpstr>PowerPoint Presentation</vt:lpstr>
      <vt:lpstr>PowerPoint Presentation</vt:lpstr>
      <vt:lpstr>شكر خاص</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تدريبي لتطوير مقرر" مشكلات الطفولة" لتحسين الأداء الوظيفي لمعلمة الروضة في مواجهة مشكلات الاطفال السلوكية والنفسية بطريقة مبتكرة".</dc:title>
  <dc:creator>USER</dc:creator>
  <cp:lastModifiedBy>User</cp:lastModifiedBy>
  <cp:revision>59</cp:revision>
  <dcterms:created xsi:type="dcterms:W3CDTF">2014-04-12T14:16:26Z</dcterms:created>
  <dcterms:modified xsi:type="dcterms:W3CDTF">2014-05-15T06:01:40Z</dcterms:modified>
</cp:coreProperties>
</file>