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  <p:sldMasterId id="2147483672" r:id="rId2"/>
    <p:sldMasterId id="2147483696" r:id="rId3"/>
  </p:sldMasterIdLst>
  <p:notesMasterIdLst>
    <p:notesMasterId r:id="rId18"/>
  </p:notesMasterIdLst>
  <p:sldIdLst>
    <p:sldId id="257" r:id="rId4"/>
    <p:sldId id="258" r:id="rId5"/>
    <p:sldId id="259" r:id="rId6"/>
    <p:sldId id="266" r:id="rId7"/>
    <p:sldId id="276" r:id="rId8"/>
    <p:sldId id="267" r:id="rId9"/>
    <p:sldId id="275" r:id="rId10"/>
    <p:sldId id="270" r:id="rId11"/>
    <p:sldId id="268" r:id="rId12"/>
    <p:sldId id="271" r:id="rId13"/>
    <p:sldId id="279" r:id="rId14"/>
    <p:sldId id="281" r:id="rId15"/>
    <p:sldId id="273" r:id="rId16"/>
    <p:sldId id="274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466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ar-S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true sometimes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57.142857142857139</c:v>
                </c:pt>
                <c:pt idx="1">
                  <c:v>25.714285714285733</c:v>
                </c:pt>
                <c:pt idx="2">
                  <c:v>14.285714285714286</c:v>
                </c:pt>
                <c:pt idx="3">
                  <c:v>2.8571428571428572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8338144"/>
        <c:axId val="1718340864"/>
      </c:barChart>
      <c:catAx>
        <c:axId val="171833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ar-SA"/>
          </a:p>
        </c:txPr>
        <c:crossAx val="1718340864"/>
        <c:crosses val="autoZero"/>
        <c:auto val="1"/>
        <c:lblAlgn val="ctr"/>
        <c:lblOffset val="100"/>
        <c:noMultiLvlLbl val="0"/>
      </c:catAx>
      <c:valAx>
        <c:axId val="171834086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%</a:t>
                </a:r>
                <a:endParaRPr lang="en-US" sz="2000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5290519877675841E-2"/>
              <c:y val="1.9571304374354705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71833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BC9D94-DDE6-401B-AB96-369C9CE0D04B}" type="datetimeFigureOut">
              <a:rPr lang="ar-SA" smtClean="0"/>
              <a:t>06/06/42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D49E3A3-F58F-4420-8C7A-C2A7B39FEC9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99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4E3F-7892-4AC6-BEE9-E18B2211A905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A629-F955-4865-A219-2C399AA484C6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D8E7-8360-4615-8BFE-7631CBF0F16F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8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7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4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1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9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68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4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4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4F01-9CFD-40E9-A8BD-03C87A6E6CDE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82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61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11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57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81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00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991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33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8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422A-C9E3-4AFE-AE4E-6D55DF164B15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34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32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59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0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869-B4F9-4479-942F-6413B2ACECD4}" type="datetime1">
              <a:rPr lang="ar-SA" smtClean="0"/>
              <a:t>06/06/42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DAA-3423-4B4E-8011-6A7B15583F19}" type="datetime1">
              <a:rPr lang="ar-SA" smtClean="0"/>
              <a:t>06/06/42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BF0D-6ADF-4871-8D20-81EFFB624BF9}" type="datetime1">
              <a:rPr lang="ar-SA" smtClean="0"/>
              <a:t>06/06/42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7F4F-5F3E-4A77-911A-ACFCFC063F6A}" type="datetime1">
              <a:rPr lang="ar-SA" smtClean="0"/>
              <a:t>06/06/42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D363-B6E2-440B-BC67-B6D47C776688}" type="datetime1">
              <a:rPr lang="ar-SA" smtClean="0"/>
              <a:t>06/06/42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6613-5AE9-4C2B-8CE0-0C2401A63332}" type="datetime1">
              <a:rPr lang="ar-SA" smtClean="0"/>
              <a:t>06/06/42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FE98-3765-4022-8BA9-9B879F04D3C1}" type="datetime1">
              <a:rPr lang="ar-SA" smtClean="0"/>
              <a:t>06/06/42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تطوير تدريس المهارات الإكلينيكية في الطب النفسي - أد محمد الصغير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04/07/35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Basic  Psychiatry      Prof. Mohammed A  Al-Sughayir</a:t>
            </a: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06/06/42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7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admin\Desktop\&#1582;&#1604;&#1575;&#1589;&#1577;%20&#1605;&#1588;&#1585;&#1608;&#1593;%20&#1575;&#1604;&#1605;&#1606;&#1581;&#1577;\Slides%20-%20PPT\17%20-%20Signs-%205%20-%20Delusion%20-%20Al-Sughayir%20-%20&#1571;&#1583;%20&#1605;&#1581;&#1605;&#1583;%20&#1575;&#1604;&#1589;&#1594;&#1610;&#1585;.pptx" TargetMode="External"/><Relationship Id="rId13" Type="http://schemas.openxmlformats.org/officeDocument/2006/relationships/hyperlink" Target="file:///C:\Users\admin\Desktop\&#1582;&#1604;&#1575;&#1589;&#1577;%20&#1605;&#1588;&#1585;&#1608;&#1593;%20&#1575;&#1604;&#1605;&#1606;&#1581;&#1577;\Slides%20-%20PPT\18%20-%20Signs%20-%206%20-%20Obsessions%20-%20Al-Sughayir%20-%20&#1571;&#1583;%20&#1605;&#1581;&#1605;&#1583;%20&#1575;&#1604;&#1589;&#1594;&#1610;&#1585;.pptx" TargetMode="External"/><Relationship Id="rId18" Type="http://schemas.openxmlformats.org/officeDocument/2006/relationships/hyperlink" Target="file:///C:\Users\admin\Desktop\&#1582;&#1604;&#1575;&#1589;&#1577;%20&#1605;&#1588;&#1585;&#1608;&#1593;%20&#1575;&#1604;&#1605;&#1606;&#1581;&#1577;\Slides%20-%20PPT\19-%20Signs-%207%20-%20Overvalued%20%20Ideas%20-%20Al-Sughayir-%20&#1571;&#1583;%20&#1605;&#1581;&#1605;&#1583;%20&#1575;&#1604;&#1589;&#1594;&#1610;&#1585;.pptx" TargetMode="External"/><Relationship Id="rId26" Type="http://schemas.openxmlformats.org/officeDocument/2006/relationships/image" Target="../media/image1.png"/><Relationship Id="rId3" Type="http://schemas.openxmlformats.org/officeDocument/2006/relationships/hyperlink" Target="file:///C:\Users\admin\Desktop\&#1582;&#1604;&#1575;&#1589;&#1577;%20&#1605;&#1588;&#1585;&#1608;&#1593;%20&#1575;&#1604;&#1605;&#1606;&#1581;&#1577;\Slides%20-%20PPT\16-%20Signs-%204%20-%20Parkinsonism%20-%20Al-Sughayir%20&#1571;&#1583;%20&#1605;&#1581;&#1605;&#1583;%20&#1575;&#1604;&#1589;&#1594;&#1610;&#1585;.pptx" TargetMode="External"/><Relationship Id="rId21" Type="http://schemas.openxmlformats.org/officeDocument/2006/relationships/hyperlink" Target="file:///C:\Users\admin\Desktop\&#1582;&#1604;&#1575;&#1589;&#1577;%20&#1605;&#1588;&#1585;&#1608;&#1593;%20&#1575;&#1604;&#1605;&#1606;&#1581;&#1577;\Slides%20-%20PPT\4-%20Etiology%20in%20Psychiatry%20-%20Al-Sughayir%20&#1571;&#1583;%20&#1605;&#1581;&#1605;&#1583;%20&#1575;&#1604;&#1589;&#1594;&#1610;&#1585;.pptx" TargetMode="External"/><Relationship Id="rId7" Type="http://schemas.openxmlformats.org/officeDocument/2006/relationships/hyperlink" Target="file:///C:\Users\admin\Desktop\&#1582;&#1604;&#1575;&#1589;&#1577;%20&#1605;&#1588;&#1585;&#1608;&#1593;%20&#1575;&#1604;&#1605;&#1606;&#1581;&#1577;\Slides%20-%20PPT\22%20-%20Signs%20-%2010%20-%20Thought%20%20block%20-%20Al-Sughayir%20-%20&#1571;&#1583;%20&#1605;&#1581;&#1605;&#1583;%20&#1575;&#1604;&#1589;&#1594;&#1610;&#1585;.pptx" TargetMode="External"/><Relationship Id="rId12" Type="http://schemas.openxmlformats.org/officeDocument/2006/relationships/hyperlink" Target="file:///C:\Users\admin\Desktop\&#1582;&#1604;&#1575;&#1589;&#1577;%20&#1605;&#1588;&#1585;&#1608;&#1593;%20&#1575;&#1604;&#1605;&#1606;&#1581;&#1577;\Slides%20-%20PPT\23%20-%20Signs%20-%2011-a%20-%20Concrete%20thinking%20-%20Al-Sughayir-%20&#1571;&#1583;%20&#1605;&#1581;&#1605;&#1583;%20&#1575;&#1604;&#1589;&#1594;&#1610;&#1585;.pptx" TargetMode="External"/><Relationship Id="rId17" Type="http://schemas.openxmlformats.org/officeDocument/2006/relationships/hyperlink" Target="file:///C:\Users\admin\Desktop\&#1582;&#1604;&#1575;&#1589;&#1577;%20&#1605;&#1588;&#1585;&#1608;&#1593;%20&#1575;&#1604;&#1605;&#1606;&#1581;&#1577;\Slides%20-%20PPT\24-%20Signs%20-%2011-%20b%20-%20Abstract%20Thinking%20-%20Al-Sughayir%20&#1571;&#1583;%20&#1605;&#1581;&#1605;&#1583;%20&#1575;&#1604;&#1589;&#1594;&#1610;&#1585;.pptx" TargetMode="External"/><Relationship Id="rId25" Type="http://schemas.openxmlformats.org/officeDocument/2006/relationships/hyperlink" Target="file:///C:\Users\admin\Desktop\&#1582;&#1604;&#1575;&#1589;&#1577;%20&#1605;&#1588;&#1585;&#1608;&#1593;%20&#1575;&#1604;&#1605;&#1606;&#1581;&#1577;\Slides%20-%20PPT\5-%20Supernatural%20causal%20attributions%20-%20Magic%20-%20Evil%20Eye%20-%20Possession%20-%20Al-Sughayir%20-%20&#1571;%20&#1583;%20&#1605;&#1581;&#1605;&#1583;%20&#1575;&#1604;&#1589;&#1594;&#1610;&#1585;.pptx" TargetMode="External"/><Relationship Id="rId2" Type="http://schemas.openxmlformats.org/officeDocument/2006/relationships/hyperlink" Target="file:///C:\Users\admin\Desktop\&#1582;&#1604;&#1575;&#1589;&#1577;%20&#1605;&#1588;&#1585;&#1608;&#1593;%20&#1575;&#1604;&#1605;&#1606;&#1581;&#1577;\Slides%20-%20PPT\21%20-%20Signs%20-%209%20-%20Flight%20of%20ideas%20-%20Al-Sughayir-%20&#1571;&#1583;%20&#1605;&#1581;&#1605;&#1583;%20&#1575;&#1604;&#1589;&#1594;&#1610;&#1585;.pptx" TargetMode="External"/><Relationship Id="rId16" Type="http://schemas.openxmlformats.org/officeDocument/2006/relationships/hyperlink" Target="file:///C:\Users\admin\Desktop\&#1582;&#1604;&#1575;&#1589;&#1577;%20&#1605;&#1588;&#1585;&#1608;&#1593;%20&#1575;&#1604;&#1605;&#1606;&#1581;&#1577;\Slides%20-%20PPT\3-%20Clinical%20Interview%20in%20Psychiatry%20-%20Al-Sughayir-%20&#1571;&#1583;%20&#1605;&#1581;&#1605;&#1583;%20&#1575;&#1604;&#1589;&#1594;&#1610;&#1585;.pptx" TargetMode="External"/><Relationship Id="rId20" Type="http://schemas.openxmlformats.org/officeDocument/2006/relationships/hyperlink" Target="file:///C:\Users\admin\Desktop\&#1582;&#1604;&#1575;&#1589;&#1577;%20&#1605;&#1588;&#1585;&#1608;&#1593;%20&#1575;&#1604;&#1605;&#1606;&#1581;&#1577;\Slides%20-%20PPT\9-%20Skills%20-%204%20-%20How%20to%20assess%20delusions%20-%20Al-Sughayir%20&#1571;&#1583;%20&#1605;&#1581;&#1605;&#1583;%20&#1575;&#1604;&#1589;&#1594;&#1610;&#1585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admin\Desktop\&#1582;&#1604;&#1575;&#1589;&#1577;%20&#1605;&#1588;&#1585;&#1608;&#1593;%20&#1575;&#1604;&#1605;&#1606;&#1581;&#1577;\Slides%20-%20PPT\1-%20Psychiatry%20-%20Course%20objectives%20-%20Al-Sughayir%20&#1571;%20&#1583;%20&#1605;&#1581;&#1605;&#1583;%20&#1575;&#1604;&#1589;&#1594;&#1610;&#1585;.pptx" TargetMode="External"/><Relationship Id="rId11" Type="http://schemas.openxmlformats.org/officeDocument/2006/relationships/hyperlink" Target="file:///C:\Users\admin\Desktop\&#1582;&#1604;&#1575;&#1589;&#1577;%20&#1605;&#1588;&#1585;&#1608;&#1593;%20&#1575;&#1604;&#1605;&#1606;&#1581;&#1577;\Slides%20-%20PPT\2-%20Diagnosis%20-%20Classification%20in%20Psychiatry%20-%20Al-Sughayir%20&#1571;&#1583;%20&#1605;&#1581;&#1605;&#1583;%20&#1575;&#1604;&#1589;&#1594;&#1610;&#1585;.pptx" TargetMode="External"/><Relationship Id="rId24" Type="http://schemas.openxmlformats.org/officeDocument/2006/relationships/hyperlink" Target="file:///C:\Users\admin\Desktop\&#1582;&#1604;&#1575;&#1589;&#1577;%20&#1605;&#1588;&#1585;&#1608;&#1593;%20&#1575;&#1604;&#1605;&#1606;&#1581;&#1577;\Slides%20-%20PPT\10-%20Skills%20-%205%20-%20How%20to%20assess%20hallucinations%20-%20Al-Sughayir%20&#1571;&#1583;%20&#1605;&#1581;&#1605;&#1583;%20&#1575;&#1604;&#1589;&#1594;&#1610;&#1585;.pptx" TargetMode="External"/><Relationship Id="rId5" Type="http://schemas.openxmlformats.org/officeDocument/2006/relationships/hyperlink" Target="file:///C:\Users\admin\Desktop\&#1582;&#1604;&#1575;&#1589;&#1577;%20&#1605;&#1588;&#1585;&#1608;&#1593;%20&#1575;&#1604;&#1605;&#1606;&#1581;&#1577;\Slides%20-%20PPT\6-%20Skills%20-%201%20-%20How%20to%20start%20taking%20history%20in%20psychiatry%20-%20Al-Sughayir%20&#1571;&#1583;%20&#1605;&#1581;&#1605;&#1583;%20&#1575;&#1604;&#1589;&#1594;&#1610;&#1585;.pptx" TargetMode="External"/><Relationship Id="rId15" Type="http://schemas.openxmlformats.org/officeDocument/2006/relationships/hyperlink" Target="file:///C:\Users\admin\Desktop\&#1582;&#1604;&#1575;&#1589;&#1577;%20&#1605;&#1588;&#1585;&#1608;&#1593;%20&#1575;&#1604;&#1605;&#1606;&#1581;&#1577;\Slides%20-%20PPT\8-%20Skills-%203%20-%20How%20to%20assess%20obsessions%20-%20Al-Sughayir%20&#1571;&#1583;%20&#1605;&#1581;&#1605;&#1583;%20&#1575;&#1604;&#1589;&#1594;&#1610;&#1585;.pptx" TargetMode="External"/><Relationship Id="rId23" Type="http://schemas.openxmlformats.org/officeDocument/2006/relationships/hyperlink" Target="file:///C:\Users\admin\Desktop\&#1582;&#1604;&#1575;&#1589;&#1577;%20&#1605;&#1588;&#1585;&#1608;&#1593;%20&#1575;&#1604;&#1605;&#1606;&#1581;&#1577;\Slides%20-%20PPT\20%20-Signs%20-%208%20-%20Loose%20association%20-%20Al-Sughayir-%20&#1571;&#1583;%20&#1605;&#1581;&#1605;&#1583;%20&#1575;&#1604;&#1589;&#1594;&#1610;&#1585;.pptx" TargetMode="External"/><Relationship Id="rId10" Type="http://schemas.openxmlformats.org/officeDocument/2006/relationships/hyperlink" Target="file:///C:\Users\admin\Desktop\&#1582;&#1604;&#1575;&#1589;&#1577;%20&#1605;&#1588;&#1585;&#1608;&#1593;%20&#1575;&#1604;&#1605;&#1606;&#1581;&#1577;\Slides%20-%20PPT\7-%20Skills-%202%20-%20How%20to%20assess%20personality%20traits%20-%20Al-Sughayir-%20&#1571;&#1583;%20&#1605;&#1581;&#1605;&#1583;%20&#1575;&#1604;&#1589;&#1594;&#1610;&#1585;.pptx" TargetMode="External"/><Relationship Id="rId19" Type="http://schemas.openxmlformats.org/officeDocument/2006/relationships/hyperlink" Target="file:///C:\Users\admin\Desktop\&#1582;&#1604;&#1575;&#1589;&#1577;%20&#1605;&#1588;&#1585;&#1608;&#1593;%20&#1575;&#1604;&#1605;&#1606;&#1581;&#1577;\Slides%20-%20PPT\15-%20Signs%20-%203-%20Waxy%20flexibility%20-%20Al-Sughayir&#1571;&#1583;%20&#1605;&#1581;&#1605;&#1583;%20&#1575;&#1604;&#1589;&#1594;&#1610;&#1585;.pptx" TargetMode="External"/><Relationship Id="rId4" Type="http://schemas.openxmlformats.org/officeDocument/2006/relationships/hyperlink" Target="file:///C:\Users\admin\Desktop\&#1582;&#1604;&#1575;&#1589;&#1577;%20&#1605;&#1588;&#1585;&#1608;&#1593;%20&#1575;&#1604;&#1605;&#1606;&#1581;&#1577;\Slides%20-%20PPT\11-%20Skills-%206%20-%20How%20to%20assess%20cognitive%20functions%20-%20Al-Sughayir%20&#1571;&#1583;%20&#1605;&#1581;&#1605;&#1583;%20&#1575;&#1604;&#1589;&#1594;&#1610;&#1585;.pptx" TargetMode="External"/><Relationship Id="rId9" Type="http://schemas.openxmlformats.org/officeDocument/2006/relationships/hyperlink" Target="file:///C:\Users\admin\Desktop\&#1582;&#1604;&#1575;&#1589;&#1577;%20&#1605;&#1588;&#1585;&#1608;&#1593;%20&#1575;&#1604;&#1605;&#1606;&#1581;&#1577;\Slides%20-%20PPT\12-%20Skills-%207-%20%20How%20to%20assess%20insight%20-%20Al-Sughayir-%20&#1571;&#1583;%20&#1605;&#1581;&#1605;&#1583;%20&#1575;&#1604;&#1589;&#1594;&#1610;&#1585;.pptx" TargetMode="External"/><Relationship Id="rId14" Type="http://schemas.openxmlformats.org/officeDocument/2006/relationships/hyperlink" Target="file:///C:\Users\admin\Desktop\&#1582;&#1604;&#1575;&#1589;&#1577;%20&#1605;&#1588;&#1585;&#1608;&#1593;%20&#1575;&#1604;&#1605;&#1606;&#1581;&#1577;\Slides%20-%20PPT\13-%20Signs%20-%201%20-%20Acute%20dystonia%20-%20Al-Sughayir%20%20&#1571;&#1583;%20&#1605;&#1581;&#1605;&#1583;%20&#1575;&#1604;&#1589;&#1594;&#1610;&#1585;.pptx" TargetMode="External"/><Relationship Id="rId22" Type="http://schemas.openxmlformats.org/officeDocument/2006/relationships/hyperlink" Target="file:///C:\Users\admin\Desktop\&#1582;&#1604;&#1575;&#1589;&#1577;%20&#1605;&#1588;&#1585;&#1608;&#1593;%20&#1575;&#1604;&#1605;&#1606;&#1581;&#1577;\Slides%20-%20PPT\25%20-%20Signs%20-12%20-%20Hallucinations%20-%20Al-Sughayir-%20&#1571;&#1583;%20&#1605;&#1581;&#1605;&#1583;%20&#1575;&#1604;&#1589;&#1594;&#1610;&#1585;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FFC000"/>
                </a:solidFill>
                <a:latin typeface="Traditional Arabic"/>
                <a:ea typeface="SimSun"/>
                <a:cs typeface="+mn-cs"/>
              </a:rPr>
              <a:t> </a:t>
            </a:r>
            <a:r>
              <a:rPr lang="ar-SA" sz="3600" b="1" dirty="0">
                <a:solidFill>
                  <a:srgbClr val="FFC000"/>
                </a:solidFill>
                <a:latin typeface="Traditional Arabic"/>
                <a:ea typeface="SimSun"/>
                <a:cs typeface="Arial"/>
              </a:rPr>
              <a:t>تطوير تدريس المهارات الإكلينيكية في الطب النفسي</a:t>
            </a:r>
            <a:r>
              <a:rPr lang="ar-SA" sz="3200" b="1" dirty="0">
                <a:solidFill>
                  <a:srgbClr val="FFC000"/>
                </a:solidFill>
                <a:latin typeface="Traditional Arabic"/>
                <a:ea typeface="SimSun"/>
                <a:cs typeface="Arial"/>
              </a:rPr>
              <a:t/>
            </a:r>
            <a:br>
              <a:rPr lang="ar-SA" sz="3200" b="1" dirty="0">
                <a:solidFill>
                  <a:srgbClr val="FFC000"/>
                </a:solidFill>
                <a:latin typeface="Traditional Arabic"/>
                <a:ea typeface="SimSun"/>
                <a:cs typeface="Arial"/>
              </a:rPr>
            </a:br>
            <a:r>
              <a:rPr lang="ar-SA" sz="3200" b="1" dirty="0">
                <a:solidFill>
                  <a:prstClr val="white"/>
                </a:solidFill>
                <a:latin typeface="Traditional Arabic"/>
                <a:ea typeface="SimSun"/>
                <a:cs typeface="Arial"/>
              </a:rPr>
              <a:t> </a:t>
            </a:r>
            <a:r>
              <a:rPr lang="ar-SA" sz="2400" b="1" dirty="0">
                <a:solidFill>
                  <a:prstClr val="white"/>
                </a:solidFill>
                <a:latin typeface="Traditional Arabic"/>
                <a:ea typeface="SimSun"/>
                <a:cs typeface="Arial"/>
              </a:rPr>
              <a:t>باستخدام الوسائل الإلكترونية الرقمية البصرية - السمعية</a:t>
            </a:r>
            <a:endParaRPr lang="ar-SA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  <a:solidFill>
            <a:schemeClr val="accent1">
              <a:lumMod val="5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ar-SA" b="1" dirty="0" smtClean="0">
              <a:latin typeface="Traditional Arabic"/>
              <a:ea typeface="SimSun"/>
            </a:endParaRPr>
          </a:p>
          <a:p>
            <a:pPr marL="0" indent="0" algn="ctr">
              <a:buNone/>
            </a:pPr>
            <a:r>
              <a:rPr lang="ar-SA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/>
                <a:ea typeface="SimSun"/>
              </a:rPr>
              <a:t> </a:t>
            </a:r>
            <a:r>
              <a:rPr lang="ar-S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/>
                <a:ea typeface="SimSun"/>
              </a:rPr>
              <a:t> أ د محمد بن عبدالله الصغـيّر</a:t>
            </a:r>
          </a:p>
          <a:p>
            <a:pPr marL="0" indent="0" algn="ctr">
              <a:buNone/>
            </a:pPr>
            <a:r>
              <a:rPr lang="ar-SA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/>
                <a:ea typeface="SimSun"/>
              </a:rPr>
              <a:t> </a:t>
            </a:r>
            <a:r>
              <a:rPr lang="ar-S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aditional Arabic"/>
                <a:ea typeface="SimSun"/>
              </a:rPr>
              <a:t> كلية الطب قسم الطب النفسي</a:t>
            </a:r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Traditional Arabic"/>
              <a:ea typeface="SimSun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38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</a:rPr>
              <a:t>نماذج من المشروع (مرفقة) 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032448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1- Acute dystonia (assessment – treatment).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2- How to assess obsessions.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3- How to assess cognitive functions.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( see attached videos)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95736" y="6093296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Self-assessment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4925686"/>
          </a:xfrm>
          <a:solidFill>
            <a:schemeClr val="tx2">
              <a:lumMod val="75000"/>
            </a:schemeClr>
          </a:solidFill>
        </p:spPr>
        <p:txBody>
          <a:bodyPr lIns="180000" tIns="180000" rIns="180000" bIns="180000">
            <a:normAutofit/>
          </a:bodyPr>
          <a:lstStyle/>
          <a:p>
            <a:pPr lvl="0" algn="just" rtl="0">
              <a:lnSpc>
                <a:spcPct val="115000"/>
              </a:lnSpc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Calibri"/>
              </a:rPr>
              <a:t>N. S. is a 26-year-old schizophrenic patient on medications. He was seen </a:t>
            </a:r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Calibri"/>
              </a:rPr>
              <a:t>at the emergency department because of painful neck spasm and tongue protrusion for 4 hours.  What is this psychopathology? 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ea typeface="Times New Roman"/>
              <a:cs typeface="Traditional Arabic"/>
            </a:endParaRPr>
          </a:p>
          <a:p>
            <a:pPr lvl="1" algn="just" rtl="0">
              <a:lnSpc>
                <a:spcPct val="115000"/>
              </a:lnSpc>
              <a:buFont typeface="+mj-lt"/>
              <a:buAutoNum type="alphaLcPeriod"/>
              <a:tabLst>
                <a:tab pos="450215" algn="l"/>
                <a:tab pos="540385" algn="r"/>
                <a:tab pos="914400" algn="l"/>
              </a:tabLst>
            </a:pP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Stupor.</a:t>
            </a:r>
            <a:endParaRPr lang="en-US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lvl="1" algn="just" rtl="0">
              <a:lnSpc>
                <a:spcPct val="115000"/>
              </a:lnSpc>
              <a:buFont typeface="+mj-lt"/>
              <a:buAutoNum type="alphaLcPeriod"/>
              <a:tabLst>
                <a:tab pos="450215" algn="l"/>
                <a:tab pos="540385" algn="r"/>
                <a:tab pos="914400" algn="l"/>
              </a:tabLst>
            </a:pP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Dyskinesia.</a:t>
            </a:r>
            <a:endParaRPr lang="en-US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lvl="1" algn="just" rtl="0">
              <a:lnSpc>
                <a:spcPct val="115000"/>
              </a:lnSpc>
              <a:buFont typeface="+mj-lt"/>
              <a:buAutoNum type="alphaLcPeriod"/>
              <a:tabLst>
                <a:tab pos="450215" algn="l"/>
                <a:tab pos="540385" algn="r"/>
                <a:tab pos="914400" algn="l"/>
              </a:tabLst>
            </a:pP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Acute dystonia.</a:t>
            </a:r>
            <a:endParaRPr lang="en-US" sz="2000" dirty="0">
              <a:solidFill>
                <a:schemeClr val="bg1"/>
              </a:solidFill>
              <a:ea typeface="Calibri"/>
              <a:cs typeface="Calibri"/>
            </a:endParaRPr>
          </a:p>
          <a:p>
            <a:pPr lvl="1" algn="just" rtl="0">
              <a:lnSpc>
                <a:spcPct val="115000"/>
              </a:lnSpc>
              <a:buFont typeface="+mj-lt"/>
              <a:buAutoNum type="alphaLcPeriod"/>
              <a:tabLst>
                <a:tab pos="450215" algn="l"/>
                <a:tab pos="540385" algn="r"/>
                <a:tab pos="914400" algn="l"/>
              </a:tabLst>
            </a:pPr>
            <a:r>
              <a:rPr lang="en-US" dirty="0">
                <a:solidFill>
                  <a:schemeClr val="bg1"/>
                </a:solidFill>
                <a:ea typeface="Calibri"/>
                <a:cs typeface="Calibri"/>
              </a:rPr>
              <a:t>Parkinsonism</a:t>
            </a:r>
            <a:r>
              <a:rPr lang="en-US" dirty="0" smtClean="0">
                <a:solidFill>
                  <a:schemeClr val="bg1"/>
                </a:solidFill>
                <a:ea typeface="Calibri"/>
                <a:cs typeface="Calibri"/>
              </a:rPr>
              <a:t>.       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نجمة ذات 8 نقاط 4"/>
          <p:cNvSpPr/>
          <p:nvPr/>
        </p:nvSpPr>
        <p:spPr>
          <a:xfrm>
            <a:off x="323528" y="5762398"/>
            <a:ext cx="3744416" cy="914400"/>
          </a:xfrm>
          <a:prstGeom prst="star8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Answer  &gt;&gt;&gt;  C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107504" y="188640"/>
            <a:ext cx="8928992" cy="5620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dirty="0" smtClean="0">
                <a:solidFill>
                  <a:prstClr val="white"/>
                </a:solidFill>
              </a:rPr>
              <a:t>Example of self-assessment - 1 </a:t>
            </a:r>
            <a:endParaRPr lang="ar-SA" sz="3200" dirty="0">
              <a:solidFill>
                <a:prstClr val="white"/>
              </a:solidFill>
            </a:endParaRPr>
          </a:p>
        </p:txBody>
      </p:sp>
      <p:sp>
        <p:nvSpPr>
          <p:cNvPr id="7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4427984" y="5854473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6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3408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3200" dirty="0" smtClean="0">
                <a:solidFill>
                  <a:schemeClr val="bg1"/>
                </a:solidFill>
              </a:rPr>
              <a:t>Example of self-assessment- 2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  <a:solidFill>
            <a:schemeClr val="tx2">
              <a:lumMod val="75000"/>
            </a:schemeClr>
          </a:solidFill>
        </p:spPr>
        <p:txBody>
          <a:bodyPr lIns="216000">
            <a:normAutofit/>
          </a:bodyPr>
          <a:lstStyle/>
          <a:p>
            <a:pPr marL="0" lvl="0" indent="0" algn="l" rtl="0">
              <a:lnSpc>
                <a:spcPct val="115000"/>
              </a:lnSpc>
              <a:buNone/>
              <a:tabLst>
                <a:tab pos="90170" algn="l"/>
              </a:tabLst>
            </a:pP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H. M. is a </a:t>
            </a:r>
            <a:r>
              <a:rPr lang="en-US" sz="2600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23-year-old newly married woman has </a:t>
            </a: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recurrent </a:t>
            </a:r>
            <a:r>
              <a:rPr lang="en-US" sz="2600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persistent images in her mind about harming her husband </a:t>
            </a: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with </a:t>
            </a:r>
            <a:r>
              <a:rPr lang="en-US" sz="2600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a knife. She knows that these images are senseless, </a:t>
            </a: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silly, </a:t>
            </a:r>
            <a:r>
              <a:rPr lang="en-US" sz="2600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and should be resisted, but she cannot make them go away. </a:t>
            </a: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Arial"/>
              </a:rPr>
              <a:t>What is this psychopathology?</a:t>
            </a:r>
            <a:endParaRPr lang="en-US" sz="2600" dirty="0">
              <a:solidFill>
                <a:schemeClr val="accent2">
                  <a:lumMod val="40000"/>
                  <a:lumOff val="60000"/>
                </a:schemeClr>
              </a:solidFill>
              <a:ea typeface="Calibri"/>
              <a:cs typeface="Arial"/>
            </a:endParaRPr>
          </a:p>
          <a:p>
            <a:pPr lvl="1" algn="l" rtl="0">
              <a:lnSpc>
                <a:spcPct val="110000"/>
              </a:lnSpc>
              <a:buFont typeface="+mj-lt"/>
              <a:buAutoNum type="alphaLcPeriod"/>
              <a:tabLst>
                <a:tab pos="90170" algn="l"/>
                <a:tab pos="630555" algn="l"/>
              </a:tabLst>
            </a:pPr>
            <a:r>
              <a:rPr lang="en-US" sz="2400" dirty="0">
                <a:solidFill>
                  <a:schemeClr val="bg1"/>
                </a:solidFill>
                <a:ea typeface="Calibri"/>
                <a:cs typeface="Arial"/>
              </a:rPr>
              <a:t>Compulsions.</a:t>
            </a:r>
          </a:p>
          <a:p>
            <a:pPr lvl="1" algn="l" rtl="0">
              <a:lnSpc>
                <a:spcPct val="110000"/>
              </a:lnSpc>
              <a:buFont typeface="+mj-lt"/>
              <a:buAutoNum type="alphaLcPeriod"/>
              <a:tabLst>
                <a:tab pos="90170" algn="l"/>
                <a:tab pos="630555" algn="l"/>
              </a:tabLst>
            </a:pPr>
            <a:r>
              <a:rPr lang="en-US" sz="2400" dirty="0">
                <a:solidFill>
                  <a:schemeClr val="bg1"/>
                </a:solidFill>
                <a:ea typeface="Calibri"/>
                <a:cs typeface="Arial"/>
              </a:rPr>
              <a:t>Hallucinations.</a:t>
            </a:r>
          </a:p>
          <a:p>
            <a:pPr lvl="1" algn="l" rtl="0">
              <a:lnSpc>
                <a:spcPct val="110000"/>
              </a:lnSpc>
              <a:buFont typeface="+mj-lt"/>
              <a:buAutoNum type="alphaLcPeriod"/>
              <a:tabLst>
                <a:tab pos="90170" algn="l"/>
                <a:tab pos="630555" algn="l"/>
              </a:tabLst>
            </a:pPr>
            <a:r>
              <a:rPr lang="en-US" sz="2400" dirty="0">
                <a:solidFill>
                  <a:schemeClr val="bg1"/>
                </a:solidFill>
                <a:ea typeface="Calibri"/>
                <a:cs typeface="Arial"/>
              </a:rPr>
              <a:t>Obsessions.</a:t>
            </a:r>
          </a:p>
          <a:p>
            <a:pPr lvl="1" algn="l" rtl="0">
              <a:lnSpc>
                <a:spcPct val="110000"/>
              </a:lnSpc>
              <a:buFont typeface="+mj-lt"/>
              <a:buAutoNum type="alphaLcPeriod"/>
              <a:tabLst>
                <a:tab pos="90170" algn="l"/>
                <a:tab pos="630555" algn="l"/>
              </a:tabLst>
            </a:pPr>
            <a:r>
              <a:rPr lang="en-US" sz="2400" dirty="0">
                <a:solidFill>
                  <a:schemeClr val="bg1"/>
                </a:solidFill>
                <a:ea typeface="Calibri"/>
                <a:cs typeface="Arial"/>
              </a:rPr>
              <a:t>Delusions.</a:t>
            </a:r>
          </a:p>
          <a:p>
            <a:pPr marL="0" indent="0" algn="l" rtl="0">
              <a:buNone/>
            </a:pP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نجمة ذات 8 نقاط 3"/>
          <p:cNvSpPr/>
          <p:nvPr/>
        </p:nvSpPr>
        <p:spPr>
          <a:xfrm>
            <a:off x="493890" y="5733256"/>
            <a:ext cx="3744416" cy="914400"/>
          </a:xfrm>
          <a:prstGeom prst="star8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Answer  &gt;&gt;&gt;  C</a:t>
            </a:r>
            <a:endParaRPr lang="ar-SA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4427984" y="6190456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C000"/>
                </a:solidFill>
                <a:ea typeface="Times New Roman"/>
              </a:rPr>
              <a:t>التوصيات والمقترحات من مشروع </a:t>
            </a:r>
            <a:r>
              <a:rPr lang="ar-SA" sz="3200" b="1" dirty="0" smtClean="0">
                <a:solidFill>
                  <a:srgbClr val="FFC000"/>
                </a:solidFill>
                <a:ea typeface="Times New Roman"/>
              </a:rPr>
              <a:t>المنحة</a:t>
            </a:r>
            <a:endParaRPr lang="ar-SA" sz="3200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0851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0" algn="justLow">
              <a:lnSpc>
                <a:spcPct val="110000"/>
              </a:lnSpc>
              <a:buFont typeface="+mj-lt"/>
              <a:buAutoNum type="arabicPeriod"/>
              <a:tabLst>
                <a:tab pos="5433695" algn="l"/>
              </a:tabLst>
            </a:pP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إشراك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ال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طلبة </a:t>
            </a: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في إعداد مواد تعليمية مرئية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فهذا 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يزيد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حماس الطلبة و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فاعلية تعلم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هم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/>
              <a:ea typeface="Times New Roman"/>
              <a:cs typeface="+mj-cs"/>
            </a:endParaRPr>
          </a:p>
          <a:p>
            <a:pPr lvl="0" algn="justLow">
              <a:buFont typeface="+mj-lt"/>
              <a:buAutoNum type="arabicPeriod"/>
              <a:tabLst>
                <a:tab pos="5433695" algn="l"/>
              </a:tabLst>
            </a:pP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توفير مواد تعليمية مصورة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بالفيديو في المقررات الإكلينيكية تكون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مصحوبة بتقييم ذاتي يسهم في تعميق فهم المادة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+mj-cs"/>
              </a:rPr>
              <a:t>.</a:t>
            </a:r>
            <a:endParaRPr lang="ar-SA" b="1" dirty="0" smtClean="0">
              <a:solidFill>
                <a:schemeClr val="bg1"/>
              </a:solidFill>
              <a:latin typeface="Times New Roman"/>
              <a:ea typeface="Times New Roman"/>
              <a:cs typeface="+mj-cs"/>
            </a:endParaRPr>
          </a:p>
          <a:p>
            <a:pPr marL="0" lvl="0" indent="0">
              <a:buNone/>
            </a:pPr>
            <a:r>
              <a:rPr lang="ar-SA" b="1" dirty="0" smtClean="0">
                <a:solidFill>
                  <a:prstClr val="white"/>
                </a:solidFill>
                <a:cs typeface="+mj-cs"/>
              </a:rPr>
              <a:t>3. تعميم </a:t>
            </a:r>
            <a:r>
              <a:rPr lang="ar-SA" b="1" dirty="0">
                <a:solidFill>
                  <a:prstClr val="white"/>
                </a:solidFill>
                <a:cs typeface="+mj-cs"/>
              </a:rPr>
              <a:t>الفكرة على المقررات التي تحتوي تدريبات اكتساب مهارات عملية سواء في كلية الطب أم غيرها.</a:t>
            </a:r>
          </a:p>
          <a:p>
            <a:pPr lvl="0" algn="justLow">
              <a:lnSpc>
                <a:spcPct val="200000"/>
              </a:lnSpc>
              <a:buFont typeface="+mj-lt"/>
              <a:buAutoNum type="arabicPeriod"/>
              <a:tabLst>
                <a:tab pos="5433695" algn="l"/>
              </a:tabLst>
            </a:pPr>
            <a:endParaRPr lang="en-US" sz="2800" b="1" dirty="0">
              <a:solidFill>
                <a:schemeClr val="bg1"/>
              </a:solidFill>
              <a:latin typeface="Times New Roman"/>
              <a:ea typeface="Times New Roman"/>
              <a:cs typeface="+mj-cs"/>
            </a:endParaRP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23728" y="6165304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</a:rPr>
              <a:t>شكر وتقدير 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ar-SA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يتقدم صاحب فكرة المشروع بوافر الشكر والتقدير لكل من :</a:t>
            </a: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1- مركز التميز في التعلم والتعليم بجامعة الملك سعود على اتاحة الفرصة لقيام المشروع و التسهيلات التي قام بها المركز و الدعم المتواصل.</a:t>
            </a:r>
          </a:p>
          <a:p>
            <a:pPr marL="0" indent="0">
              <a:buNone/>
            </a:pPr>
            <a:r>
              <a:rPr lang="ar-SA" b="1" dirty="0" smtClean="0">
                <a:solidFill>
                  <a:schemeClr val="bg1"/>
                </a:solidFill>
              </a:rPr>
              <a:t>2- مركز الإنتاج التلفزيوني بعمادة الإلكتروني بجامعة الملك سعود على قيامه بالتصوير و المونتاج والإخراج.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23728" y="6165304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06613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ar-SA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,Arial,Helvetica,sans-serif"/>
              </a:rPr>
              <a:t>فكرة المشروع والاستراتيجية </a:t>
            </a:r>
            <a:r>
              <a:rPr lang="ar-SA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,Arial,Helvetica,sans-serif"/>
              </a:rPr>
              <a:t>التي تمّ استخدامها ؛ المشكلة التي دعت مطور المقرر لتطبيق الاستراتيجية؛ أهمية المشروع النظرية والتطبيقية، والأهداف.</a:t>
            </a:r>
            <a:r>
              <a:rPr lang="ar-SA" sz="2400" b="1" dirty="0">
                <a:solidFill>
                  <a:prstClr val="black"/>
                </a:solidFill>
                <a:latin typeface="Calibri,Arial,Helvetica,sans-serif"/>
              </a:rPr>
              <a:t/>
            </a:r>
            <a:br>
              <a:rPr lang="ar-SA" sz="2400" b="1" dirty="0">
                <a:solidFill>
                  <a:prstClr val="black"/>
                </a:solidFill>
                <a:latin typeface="Calibri,Arial,Helvetica,sans-serif"/>
              </a:rPr>
            </a:b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598024" cy="4896544"/>
          </a:xfrm>
          <a:solidFill>
            <a:schemeClr val="accent1">
              <a:lumMod val="50000"/>
            </a:schemeClr>
          </a:solidFill>
        </p:spPr>
        <p:txBody>
          <a:bodyPr>
            <a:normAutofit fontScale="70000" lnSpcReduction="20000"/>
          </a:bodyPr>
          <a:lstStyle/>
          <a:p>
            <a:pPr algn="justLow">
              <a:lnSpc>
                <a:spcPct val="115000"/>
              </a:lnSpc>
              <a:buFont typeface="Wingdings" pitchFamily="2" charset="2"/>
              <a:buChar char="q"/>
            </a:pPr>
            <a:r>
              <a:rPr lang="ar-SA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مقرر </a:t>
            </a:r>
            <a:r>
              <a:rPr lang="ar-SA" sz="3400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الطب النفسي </a:t>
            </a:r>
            <a:r>
              <a:rPr lang="ar-SA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مادة أساسية يدرسها طلبة </a:t>
            </a:r>
            <a:r>
              <a:rPr lang="ar-SA" sz="3400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كلية الطب في السنة الرابعة </a:t>
            </a:r>
            <a:r>
              <a:rPr lang="ar-SA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(محاضرات </a:t>
            </a:r>
            <a:r>
              <a:rPr lang="ar-SA" sz="3400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وحلقات نقاش </a:t>
            </a:r>
            <a:r>
              <a:rPr lang="ar-SA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و تدريب إكلينيكي على المرضى) , الكتاب المقرر للمادة «</a:t>
            </a:r>
            <a:r>
              <a:rPr lang="en-US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Basic Psychiatry</a:t>
            </a:r>
            <a:r>
              <a:rPr lang="ar-SA" sz="3400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»  تأليفي ( أ د محمد الصغير)  و رغبت دعمه بمادة مرئية (فيديو) بعد استطلاع أراء الطلبة  لتطوير التعليم الإكلينيكي .</a:t>
            </a:r>
          </a:p>
          <a:p>
            <a:pPr algn="justLow">
              <a:lnSpc>
                <a:spcPct val="115000"/>
              </a:lnSpc>
              <a:buFont typeface="Wingdings" pitchFamily="2" charset="2"/>
              <a:buChar char="q"/>
            </a:pPr>
            <a:r>
              <a:rPr lang="ar-SA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يشكل التدريب </a:t>
            </a:r>
            <a:r>
              <a:rPr lang="ar-SA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الإكلينيكي </a:t>
            </a:r>
            <a:r>
              <a:rPr lang="ar-SA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ركنا أساسيا في هيكل المقرر لكنه لا يعطى المجال الكافي </a:t>
            </a:r>
            <a:r>
              <a:rPr lang="ar-SA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نظرا لعدة عوامل منها </a:t>
            </a:r>
            <a:r>
              <a:rPr lang="ar-SA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:</a:t>
            </a: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ضيق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الوقت ( تستغرق مقابلة الحالة 45 دقيقة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/ مريض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/ طالب ) </a:t>
            </a:r>
            <a:endParaRPr lang="ar-SA" b="1" dirty="0" smtClean="0">
              <a:solidFill>
                <a:schemeClr val="bg1"/>
              </a:solidFill>
              <a:latin typeface="Times New Roman"/>
              <a:ea typeface="SimSun"/>
              <a:cs typeface="Traditional Arabic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عدم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توفر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الأمكنة. </a:t>
            </a: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عدم توفر الحالات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المناسبة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باستمرار.</a:t>
            </a: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رفض المريض التعاون أو تضجره من كثرة أعداد الطلبة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.</a:t>
            </a: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 طول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أوقات المقابلات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.</a:t>
            </a:r>
          </a:p>
          <a:p>
            <a:pPr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إضافة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إلى قلة الكادر التعليمي المتفرغ للتعليم الإكلينيكي وقت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SimSun"/>
                <a:cs typeface="Traditional Arabic"/>
              </a:rPr>
              <a:t>العيادات.</a:t>
            </a:r>
          </a:p>
          <a:p>
            <a:pPr algn="justLow">
              <a:lnSpc>
                <a:spcPct val="115000"/>
              </a:lnSpc>
              <a:buFont typeface="Wingdings" pitchFamily="2" charset="2"/>
              <a:buChar char="q"/>
            </a:pPr>
            <a:r>
              <a:rPr lang="ar-SA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 </a:t>
            </a:r>
            <a:r>
              <a:rPr lang="ar-SA" b="1" dirty="0" smtClean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 كما يوجد </a:t>
            </a:r>
            <a:r>
              <a:rPr lang="ar-SA" b="1" dirty="0">
                <a:solidFill>
                  <a:srgbClr val="FFFF99"/>
                </a:solidFill>
                <a:latin typeface="Times New Roman"/>
                <a:ea typeface="SimSun"/>
                <a:cs typeface="Traditional Arabic"/>
              </a:rPr>
              <a:t>تفاوت كبير بين نوعية الحالات التي تدرسها المجموعات .</a:t>
            </a:r>
            <a:endParaRPr lang="en-US" sz="2800" dirty="0">
              <a:solidFill>
                <a:srgbClr val="FFFF99"/>
              </a:solidFill>
              <a:latin typeface="Times New Roman"/>
              <a:ea typeface="SimSun"/>
            </a:endParaRPr>
          </a:p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51520" y="260648"/>
            <a:ext cx="8598024" cy="7920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ts val="0"/>
              </a:spcBef>
            </a:pPr>
            <a:endParaRPr lang="ar-SA" sz="2700" dirty="0">
              <a:solidFill>
                <a:prstClr val="black"/>
              </a:solidFill>
              <a:ea typeface="+mn-ea"/>
              <a:cs typeface="Arial"/>
            </a:endParaRPr>
          </a:p>
          <a:p>
            <a:r>
              <a:rPr lang="ar-SA" sz="3600" b="1" dirty="0" smtClean="0">
                <a:solidFill>
                  <a:srgbClr val="FFC000"/>
                </a:solidFill>
                <a:latin typeface="Calibri,Arial,Helvetica,sans-serif"/>
              </a:rPr>
              <a:t>فكرة المشروع وأهميته و المشكلة التي دعت لقيامه </a:t>
            </a:r>
            <a:r>
              <a:rPr lang="ar-SA" sz="3600" b="1" dirty="0" smtClean="0">
                <a:solidFill>
                  <a:prstClr val="black"/>
                </a:solidFill>
                <a:latin typeface="Calibri,Arial,Helvetica,sans-serif"/>
              </a:rPr>
              <a:t/>
            </a:r>
            <a:br>
              <a:rPr lang="ar-SA" sz="3600" b="1" dirty="0" smtClean="0">
                <a:solidFill>
                  <a:prstClr val="black"/>
                </a:solidFill>
                <a:latin typeface="Calibri,Arial,Helvetica,sans-serif"/>
              </a:rPr>
            </a:br>
            <a:endParaRPr lang="ar-SA" sz="3600" dirty="0"/>
          </a:p>
        </p:txBody>
      </p:sp>
      <p:sp>
        <p:nvSpPr>
          <p:cNvPr id="7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95736" y="6309320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</a:rPr>
              <a:t>أهداف المشروع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raditional Arabic"/>
                <a:ea typeface="SimSun"/>
              </a:rPr>
              <a:t> </a:t>
            </a:r>
            <a:r>
              <a:rPr lang="ar-SA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/>
                <a:ea typeface="SimSun"/>
              </a:rPr>
              <a:t>إنتاج مواد تعليمية </a:t>
            </a:r>
            <a:r>
              <a:rPr lang="ar-SA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/>
                <a:ea typeface="SimSun"/>
              </a:rPr>
              <a:t>مرئية متميزة </a:t>
            </a:r>
            <a:r>
              <a:rPr lang="ar-SA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/>
                <a:ea typeface="SimSun"/>
              </a:rPr>
              <a:t>تحقق الأهداف الآتية</a:t>
            </a:r>
            <a:r>
              <a:rPr lang="ar-SA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/>
                <a:ea typeface="SimSun"/>
              </a:rPr>
              <a:t>:</a:t>
            </a:r>
            <a:r>
              <a:rPr lang="ar-SA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/>
                <a:ea typeface="SimSun"/>
                <a:cs typeface="Traditional Arabic"/>
              </a:rPr>
              <a:t> 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/>
              <a:ea typeface="SimSun"/>
            </a:endParaRPr>
          </a:p>
          <a:p>
            <a:pPr marL="514350" lvl="0" indent="-514350" algn="justLow">
              <a:lnSpc>
                <a:spcPct val="115000"/>
              </a:lnSpc>
              <a:buFont typeface="+mj-lt"/>
              <a:buAutoNum type="arabicPeriod"/>
            </a:pPr>
            <a:r>
              <a:rPr lang="ar-SA" b="1" dirty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إكساب طلبة الطب المهارات الإكلينيكية في الطب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النفسي.</a:t>
            </a:r>
            <a:endParaRPr lang="en-US" sz="28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514350" lvl="0" indent="-514350" algn="justLow">
              <a:lnSpc>
                <a:spcPct val="115000"/>
              </a:lnSpc>
              <a:buFont typeface="+mj-lt"/>
              <a:buAutoNum type="arabicPeriod"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تمكين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عموم الطلبة على حد سواء من الاطلاع على الحالات النفسية الأساسية (بأعراضها وعلاماتها ).</a:t>
            </a:r>
            <a:endParaRPr lang="en-US" sz="28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lvl="0" indent="0" algn="justLow">
              <a:lnSpc>
                <a:spcPct val="115000"/>
              </a:lnSpc>
              <a:buSzPts val="1400"/>
              <a:buNone/>
            </a:pP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3. تسهيل </a:t>
            </a:r>
            <a:r>
              <a:rPr lang="ar-SA" b="1" dirty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الوصول لهذه المواد التعليمية في أي وقت ومن أي مكان باستخدام شبكة النت والوسائل </a:t>
            </a:r>
            <a:r>
              <a:rPr lang="ar-SA" b="1" dirty="0" smtClean="0">
                <a:solidFill>
                  <a:schemeClr val="bg1"/>
                </a:solidFill>
                <a:latin typeface="Times New Roman"/>
                <a:ea typeface="Times New Roman"/>
                <a:cs typeface="Traditional Arabic"/>
              </a:rPr>
              <a:t>الإلكترونية</a:t>
            </a:r>
            <a:r>
              <a:rPr lang="ar-SA" sz="3000" b="1" dirty="0" smtClean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 </a:t>
            </a:r>
            <a:r>
              <a:rPr lang="ar-SA" sz="3000" b="1" dirty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وتكرار </a:t>
            </a:r>
            <a:r>
              <a:rPr lang="ar-SA" sz="3000" b="1" dirty="0" smtClean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عرضها مرات </a:t>
            </a:r>
            <a:r>
              <a:rPr lang="ar-SA" sz="3000" b="1" dirty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عدة حتى يتمكن الطلبة من استيعابها بعمق وتمكن ولاسيما الطلبة ذوي التحصيل الأكاديمي المنخفض.</a:t>
            </a:r>
            <a:endParaRPr lang="en-US" sz="2600" dirty="0">
              <a:solidFill>
                <a:prstClr val="white"/>
              </a:solidFill>
              <a:latin typeface="Times New Roman"/>
              <a:ea typeface="SimSun"/>
              <a:cs typeface="Traditional Arabic"/>
            </a:endParaRPr>
          </a:p>
          <a:p>
            <a:pPr marL="514350" lvl="0" indent="-514350" algn="justLow">
              <a:lnSpc>
                <a:spcPct val="115000"/>
              </a:lnSpc>
              <a:buFont typeface="+mj-lt"/>
              <a:buAutoNum type="arabicPeriod"/>
            </a:pPr>
            <a:r>
              <a:rPr lang="ar-SA" b="1" dirty="0" smtClean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تعزيز </a:t>
            </a:r>
            <a:r>
              <a:rPr lang="ar-SA" b="1" dirty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التعلم الذاتي النشط (</a:t>
            </a:r>
            <a:r>
              <a:rPr lang="en-US" sz="2800" dirty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self-directed active learning</a:t>
            </a:r>
            <a:r>
              <a:rPr lang="ar-SA" sz="2800" dirty="0" smtClean="0">
                <a:solidFill>
                  <a:prstClr val="white"/>
                </a:solidFill>
                <a:latin typeface="Times New Roman"/>
                <a:ea typeface="SimSun"/>
                <a:cs typeface="Traditional Arabic"/>
              </a:rPr>
              <a:t>).</a:t>
            </a:r>
          </a:p>
          <a:p>
            <a:pPr marL="0" lvl="0" indent="0" algn="justLow">
              <a:lnSpc>
                <a:spcPct val="115000"/>
              </a:lnSpc>
              <a:buNone/>
            </a:pP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636463"/>
              </p:ext>
            </p:extLst>
          </p:nvPr>
        </p:nvGraphicFramePr>
        <p:xfrm>
          <a:off x="323528" y="1124744"/>
          <a:ext cx="8496944" cy="5040560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5040560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تحديد و تصنيف المهارات والحالات النفسية التـعليمية المهمة.  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تمت صياغة المواقف الإكلينيكية في سيناريوهات واقـعية بالأعراض والعلامات المهمة في كل حالة .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التنسيق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للتصوير مع من يمثلون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دور المرضى (بموافقتهم) - من طلبة الطب و الممرضين و أخذ إذنهم و صرف مكافآت لهم.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إعداد مواد تعليمية مصاحبة للعرض (معلومات و رسومات وصور طبية ونحوها ).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التنسيق مع مركز الإنتاج التليفزيوني للتصوير والإخراج والمونتاج. 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التنسيق مع إدارة كلية الطب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للإذن بالتصوير ( وتم التصوير على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مدى عدة أيام 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).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635" algn="l"/>
                        </a:tabLs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تم تحويل المواد المصورة إلى مقاطع قابلة للمونتاج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93822" marR="938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C000"/>
                </a:solidFill>
                <a:latin typeface="Calibri,Arial,Helvetica,sans-serif"/>
                <a:ea typeface="+mn-ea"/>
                <a:cs typeface="Arial"/>
              </a:rPr>
              <a:t>الاستراتيجية </a:t>
            </a:r>
            <a:r>
              <a:rPr lang="ar-SA" sz="3600" b="1" dirty="0">
                <a:solidFill>
                  <a:srgbClr val="FFC000"/>
                </a:solidFill>
                <a:latin typeface="Calibri,Arial,Helvetica,sans-serif"/>
                <a:ea typeface="+mn-ea"/>
                <a:cs typeface="Arial"/>
              </a:rPr>
              <a:t>التي تمّ </a:t>
            </a:r>
            <a:r>
              <a:rPr lang="ar-SA" sz="3600" b="1" dirty="0" smtClean="0">
                <a:solidFill>
                  <a:srgbClr val="FFC000"/>
                </a:solidFill>
                <a:latin typeface="Calibri,Arial,Helvetica,sans-serif"/>
                <a:ea typeface="+mn-ea"/>
                <a:cs typeface="Arial"/>
              </a:rPr>
              <a:t>استخدامها في التنفيذ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23728" y="6237312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rgbClr val="FFC000"/>
                </a:solidFill>
                <a:latin typeface="Calibri,Arial,Helvetica,sans-serif"/>
                <a:cs typeface="Arial"/>
              </a:rPr>
              <a:t>الاستراتيجية التي تمّ استخدامها في </a:t>
            </a:r>
            <a:r>
              <a:rPr lang="ar-SA" sz="3600" b="1" dirty="0" smtClean="0">
                <a:solidFill>
                  <a:srgbClr val="FFC000"/>
                </a:solidFill>
                <a:latin typeface="Calibri,Arial,Helvetica,sans-serif"/>
                <a:cs typeface="Arial"/>
              </a:rPr>
              <a:t>التنفيذ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8. تم </a:t>
            </a:r>
            <a:r>
              <a:rPr lang="ar-SA" sz="2000" b="1" dirty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التنسيق بين المخرج وفني الإنتاج و صاحب المشروع للالتقاء معا و مباشرة مونتاج و إخراج العمل مع تطبيق تجريبي لبعض مقاطع الفيديو على الطلبة والاستفادة من ملحوظاتهم والتعديل على ضوئها و كانت وجيهة (إضافات علمية و فنية مرئية وصوتية اقترحوها وتم تنفيذها وبهذا زاد عدد المقاطع إلى 25 بدلا من المقترح 15).</a:t>
            </a:r>
            <a:endParaRPr lang="en-US" sz="2000" b="1" dirty="0">
              <a:solidFill>
                <a:prstClr val="white"/>
              </a:solidFill>
              <a:latin typeface="Times New Roman"/>
              <a:ea typeface="Times New Roman"/>
              <a:cs typeface="Simplified Arabic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9.تم </a:t>
            </a:r>
            <a:r>
              <a:rPr lang="ar-SA" sz="2000" b="1" dirty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استلام المواد من مركز الإنتاج التليفزيوني و مكافأة المشاركين (ماديا و معنويا بخطابات و دروع نظير الجهد الكبير المبذول في العمل والوقت الطويل).</a:t>
            </a:r>
            <a:endParaRPr lang="en-US" sz="2000" b="1" dirty="0">
              <a:solidFill>
                <a:prstClr val="white"/>
              </a:solidFill>
              <a:latin typeface="Times New Roman"/>
              <a:ea typeface="Times New Roman"/>
              <a:cs typeface="Simplified Arabic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10. تم عمل قناة يوتيوب لجميع المقاطع التعليمية المنتجة و إرشاد الطلبة للاستفادة منها 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11. تم  تخصيص أوقات في منهج  مقرر الطب النفسي للتدريب على المهارات الإكلينيكية التي قدمها المشروع 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12. تم  إعداد مجموعة أسئلة للتقييم الذاتي و أسئلة لإدخالها </a:t>
            </a:r>
            <a:r>
              <a:rPr lang="ar-SA" sz="2000" b="1" dirty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في برنامج بلاك </a:t>
            </a: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بورد في مجال ما تم إعداده من مواد.</a:t>
            </a:r>
            <a:endParaRPr lang="ar-SA" sz="2000" b="1" dirty="0">
              <a:solidFill>
                <a:prstClr val="white"/>
              </a:solidFill>
              <a:latin typeface="Times New Roman"/>
              <a:ea typeface="Times New Roman"/>
              <a:cs typeface="Traditional Arabic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tabLst>
                <a:tab pos="381635" algn="l"/>
              </a:tabLst>
            </a:pPr>
            <a:r>
              <a:rPr lang="ar-SA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13. تم </a:t>
            </a:r>
            <a:r>
              <a:rPr lang="ar-SA" sz="2000" b="1" dirty="0">
                <a:solidFill>
                  <a:prstClr val="white"/>
                </a:solidFill>
                <a:latin typeface="Times New Roman"/>
                <a:ea typeface="Times New Roman"/>
                <a:cs typeface="Traditional Arabic"/>
              </a:rPr>
              <a:t>عرض المشروع على سعادة وكيل عمادة التعليم الإلكتروني فاستحسنه و وجّه بدعمه بكل ما لدى العمادة من إمكانات للمقررات التعليمية إلكترونيا (بلاك بورد و نحوه) و اقترح الاستفادة منه في مشروع المقررات الإلكترونية ومسابقة مؤتمر التعليم الإليكتروني في وزارة التعليم العالي.</a:t>
            </a:r>
            <a:endParaRPr lang="en-US" sz="2000" b="1" dirty="0">
              <a:solidFill>
                <a:prstClr val="white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267744" y="6237312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>
                <a:solidFill>
                  <a:srgbClr val="FFC000"/>
                </a:solidFill>
                <a:ea typeface="Times New Roman"/>
              </a:rPr>
              <a:t>نتائج تنفيذ المنحة وكيفية قياس فاعلية تطبيقها </a:t>
            </a:r>
            <a:endParaRPr lang="ar-SA" sz="3600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24536"/>
          </a:xfrm>
          <a:solidFill>
            <a:schemeClr val="accent1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تم تطبيق فكرة المشروع أثناء الحصص التدريبية للطلبة 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و وضع</a:t>
            </a:r>
            <a:r>
              <a:rPr lang="ar-EG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المواد التعليمية في 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قناة يوتيوب  وقد تبينت النتائج الآتية: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1-اختصار الزمن اللازم لإفهام الطلبة أساسيات المقرر والمهارات المطلوبة فيه 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2- توفير مادة واضحة ومشوقة لتدريب الطالب على المهارة المطلوبة 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3- اندماج الطلبة وتفاعلهم مع محتوى المواد المصورة ولاسيما أن من قاموا بالأدوار هم زملاؤهم وهذا أضاف شعورا بالظرافة المشوقة في العملية التعليمية و جذب عددا من الطلبة 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لإبداء الرغبة في ا</a:t>
            </a:r>
            <a:r>
              <a:rPr lang="ar-EG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لمشاركة </a:t>
            </a: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في 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الأعمال</a:t>
            </a:r>
            <a:r>
              <a:rPr lang="ar-EG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القادمة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المشابهة.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4-  إمكانية إعادة مقطع الفيديو عدة مرات إلى أن يستوعبه الطالب ضعيف الاستيعاب.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5-تمكن الطالب من تقييم نفسه بنفسه لوجود أسئلة تقييم ذاتي و تطبيق عملي للطالب مع مقطع الفيديو ( كما يتبين من العرض في المقاطع 6-12) 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6- الإفادة الواردة من قسم التعليم الطبي (المشرف على جمع إفادات الطلبة عن المقررات ) حول المقرر كانت إيجابية إلى حد كبير حيث أن نسبة الطلبة الذين أجابوا على سؤال "أشعر أن هذا المقرر سوف يفيدني في أن أكون طبيبا متميزا" كانت 65,7 من 70 (= 93,85 %) و على سؤال " ما أكثر ما جذبك في هذا المقرر" كانت </a:t>
            </a:r>
            <a:r>
              <a:rPr lang="ar-SA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ar-EG" sz="6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مقاطع </a:t>
            </a: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الفيديو + مذكرة المقرر </a:t>
            </a:r>
            <a:r>
              <a:rPr lang="ar-EG" sz="6400" b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للدكتورالصغير</a:t>
            </a: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 (مرفق نسخة من ذلك والتفصيل لدى قسم التعليم الطبي).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7- أداء</a:t>
            </a:r>
            <a:r>
              <a:rPr lang="ar-SA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الطلبة في الامتحان الإكلينيكي ( </a:t>
            </a:r>
            <a:r>
              <a:rPr lang="en-US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OSCE</a:t>
            </a:r>
            <a:r>
              <a:rPr lang="ar-EG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) تحسن بشكل ملحوظ </a:t>
            </a:r>
            <a:r>
              <a:rPr lang="ar-SA" sz="6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بعد التدريب على مقاطع الفيديو. </a:t>
            </a:r>
            <a:endParaRPr lang="en-US" sz="64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95736" y="6165304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80734"/>
              </p:ext>
            </p:extLst>
          </p:nvPr>
        </p:nvGraphicFramePr>
        <p:xfrm>
          <a:off x="262162" y="1600200"/>
          <a:ext cx="8630319" cy="4525964"/>
        </p:xfrm>
        <a:graphic>
          <a:graphicData uri="http://schemas.openxmlformats.org/drawingml/2006/table">
            <a:tbl>
              <a:tblPr rtl="1" firstRow="1" firstCol="1" bandRow="1"/>
              <a:tblGrid>
                <a:gridCol w="1703939"/>
                <a:gridCol w="1640500"/>
                <a:gridCol w="1793593"/>
                <a:gridCol w="1687685"/>
                <a:gridCol w="1804602"/>
              </a:tblGrid>
              <a:tr h="90668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" action="ppaction://hlinkpres?slideindex=1&amp;slidetitle="/>
                        </a:rPr>
                        <a:t>21- Signs-9- Flight of ideas.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3" action="ppaction://hlinkpres?slideindex=1&amp;slidetitle="/>
                        </a:rPr>
                        <a:t>16-Signs -4- Parkinsonism.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4" action="ppaction://hlinkpres?slideindex=1&amp;slidetitle="/>
                        </a:rPr>
                        <a:t>11- Skills-6- How to assess cognitive functions.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D0D0D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5" action="ppaction://hlinkpres?slideindex=1&amp;slidetitle="/>
                        </a:rPr>
                        <a:t>6- Skills-1- How to start taking history.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F497A"/>
                        </a:buClr>
                        <a:buFont typeface="+mj-lt"/>
                        <a:buAutoNum type="arabicPeriod"/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6" action="ppaction://hlinkpres?slideindex=1&amp;slidetitle="/>
                        </a:rPr>
                        <a:t>Course Objectives.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90668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7" action="ppaction://hlinkpres?slideindex=1&amp;slidetitle="/>
                        </a:rPr>
                        <a:t>22- Signs- 10- Thought block.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8" action="ppaction://hlinkpres?slideindex=1&amp;slidetitle="/>
                        </a:rPr>
                        <a:t>17- Signs -5-Delusions.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9" action="ppaction://hlinkpres?slideindex=1&amp;slidetitle="/>
                        </a:rPr>
                        <a:t>12- Skills-7- How to assess insight.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D0D0D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0" action="ppaction://hlinkpres?slideindex=1&amp;slidetitle="/>
                        </a:rPr>
                        <a:t>7- Skills-2- How to assess personality traits.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F497A"/>
                        </a:buClr>
                        <a:buFont typeface="+mj-lt"/>
                        <a:buAutoNum type="arabicPeriod"/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1" action="ppaction://hlinkpres?slideindex=1&amp;slidetitle="/>
                        </a:rPr>
                        <a:t> Diagnosis  &amp; Classification.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845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2" action="ppaction://hlinkpres?slideindex=1&amp;slidetitle="/>
                        </a:rPr>
                        <a:t>23- Signs- 11-a- Concrete thinking.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3" action="ppaction://hlinkpres?slideindex=1&amp;slidetitle="/>
                        </a:rPr>
                        <a:t>18- Signs – 6 - Obsessions.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4" action="ppaction://hlinkpres?slideindex=1&amp;slidetitle="/>
                        </a:rPr>
                        <a:t>13- Signs-1- Acute dystonia.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D0D0D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5" action="ppaction://hlinkpres?slideindex=1&amp;slidetitle="/>
                        </a:rPr>
                        <a:t>8- Skills-3 – How to assess obsessions.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F497A"/>
                        </a:buClr>
                        <a:buFont typeface="+mj-lt"/>
                        <a:buAutoNum type="arabicPeriod"/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6" action="ppaction://hlinkpres?slideindex=1&amp;slidetitle="/>
                        </a:rPr>
                        <a:t> Psychiatric Interview.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90668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7" action="ppaction://hlinkpres?slideindex=1&amp;slidetitle="/>
                        </a:rPr>
                        <a:t>24- Signs-11-b- Abstract thinking.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8" action="ppaction://hlinkpres?slideindex=1&amp;slidetitle="/>
                        </a:rPr>
                        <a:t>19- Signs-7- Overvalued ideas.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9" action="ppaction://hlinkpres?slideindex=1&amp;slidetitle="/>
                        </a:rPr>
                        <a:t>14- Signs-2- Stupor.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D0D0D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0" action="ppaction://hlinkpres?slideindex=1&amp;slidetitle="/>
                        </a:rPr>
                        <a:t>9- Skills -4- How to assess delusions.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F497A"/>
                        </a:buClr>
                        <a:buFont typeface="+mj-lt"/>
                        <a:buAutoNum type="arabicPeriod"/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1" action="ppaction://hlinkpres?slideindex=1&amp;slidetitle="/>
                        </a:rPr>
                        <a:t>Etiology in Psychiatry.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96021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2" action="ppaction://hlinkpres?slideindex=1&amp;slidetitle="/>
                        </a:rPr>
                        <a:t>25-Signs-12- Hallucinations.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3" action="ppaction://hlinkpres?slideindex=1&amp;slidetitle="/>
                        </a:rPr>
                        <a:t>20- Signs-8- Loose association.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19" action="ppaction://hlinkpres?slideindex=1&amp;slidetitle="/>
                        </a:rPr>
                        <a:t>15- Signs-3- Waxy flexibility.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0795" algn="l"/>
                        </a:tabLst>
                      </a:pPr>
                      <a:r>
                        <a:rPr lang="en-US" sz="1600" u="sng">
                          <a:solidFill>
                            <a:srgbClr val="0D0D0D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4" action="ppaction://hlinkpres?slideindex=1&amp;slidetitle="/>
                        </a:rPr>
                        <a:t>10- Skills-5- How to assess hallucinations.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F497A"/>
                        </a:buClr>
                        <a:buFont typeface="+mj-lt"/>
                        <a:buAutoNum type="arabicPeriod"/>
                        <a:tabLst>
                          <a:tab pos="10170795" algn="l"/>
                        </a:tabLst>
                      </a:pPr>
                      <a:r>
                        <a:rPr lang="en-US" sz="1600" u="sng" dirty="0">
                          <a:solidFill>
                            <a:srgbClr val="0F243E"/>
                          </a:solidFill>
                          <a:effectLst/>
                          <a:latin typeface="Calibri"/>
                          <a:ea typeface="Calibri"/>
                          <a:cs typeface="Arial"/>
                          <a:hlinkClick r:id="rId25" action="ppaction://hlinkpres?slideindex=1&amp;slidetitle="/>
                        </a:rPr>
                        <a:t>Supernatural causes.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538" marR="535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pic>
        <p:nvPicPr>
          <p:cNvPr id="6146" name="صورة 1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9" t="20000" r="36406" b="56552"/>
          <a:stretch>
            <a:fillRect/>
          </a:stretch>
        </p:blipFill>
        <p:spPr bwMode="auto">
          <a:xfrm>
            <a:off x="5329465" y="188640"/>
            <a:ext cx="3707032" cy="93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وسيلة شرح مستطيلة 6"/>
          <p:cNvSpPr/>
          <p:nvPr/>
        </p:nvSpPr>
        <p:spPr>
          <a:xfrm>
            <a:off x="262165" y="1109889"/>
            <a:ext cx="8630316" cy="457200"/>
          </a:xfrm>
          <a:prstGeom prst="wedgeRectCallout">
            <a:avLst>
              <a:gd name="adj1" fmla="val -20833"/>
              <a:gd name="adj2" fmla="val 43394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FFCC"/>
                </a:solidFill>
                <a:effectLst/>
                <a:ea typeface="Calibri"/>
                <a:cs typeface="Arial"/>
              </a:rPr>
              <a:t>Clinical  Skills  in Psychiatry</a:t>
            </a:r>
            <a:r>
              <a:rPr lang="en-US" sz="2400" dirty="0">
                <a:solidFill>
                  <a:srgbClr val="FFFFCC"/>
                </a:solidFill>
                <a:effectLst/>
                <a:ea typeface="Calibri"/>
                <a:cs typeface="Arial"/>
              </a:rPr>
              <a:t>        </a:t>
            </a:r>
            <a:r>
              <a:rPr lang="en-US" sz="1100" b="1" i="1" dirty="0">
                <a:solidFill>
                  <a:srgbClr val="FFFFCC"/>
                </a:solidFill>
                <a:effectLst/>
                <a:ea typeface="Calibri"/>
                <a:cs typeface="Arial"/>
              </a:rPr>
              <a:t>Prof. Mohammed A. Al-</a:t>
            </a:r>
            <a:r>
              <a:rPr lang="en-US" sz="1100" b="1" i="1" dirty="0" err="1">
                <a:solidFill>
                  <a:srgbClr val="FFFFCC"/>
                </a:solidFill>
                <a:effectLst/>
                <a:ea typeface="Calibri"/>
                <a:cs typeface="Arial"/>
              </a:rPr>
              <a:t>Sughayir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8" name="وسيلة شرح مستطيلة 7"/>
          <p:cNvSpPr/>
          <p:nvPr/>
        </p:nvSpPr>
        <p:spPr>
          <a:xfrm>
            <a:off x="263525" y="188640"/>
            <a:ext cx="5065939" cy="882650"/>
          </a:xfrm>
          <a:prstGeom prst="wedgeRectCallout">
            <a:avLst>
              <a:gd name="adj1" fmla="val -20833"/>
              <a:gd name="adj2" fmla="val 5073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b="1">
                <a:solidFill>
                  <a:srgbClr val="FFFFFF"/>
                </a:solidFill>
                <a:effectLst/>
                <a:ea typeface="Calibri"/>
                <a:cs typeface="Arial"/>
              </a:rPr>
              <a:t>مركز التمـيّـز في التعـلّم و التعليم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921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92125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2125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71113" algn="l"/>
              </a:tabLst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23728" y="6237312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55976" y="1628800"/>
            <a:ext cx="4608512" cy="576064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1800" b="1" dirty="0">
                <a:solidFill>
                  <a:srgbClr val="FFFF00"/>
                </a:solidFill>
              </a:rPr>
              <a:t>The learning resources were appropriate and useful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038600" cy="4597971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lvl="0" indent="0" algn="just" rtl="0">
              <a:buNone/>
            </a:pPr>
            <a:r>
              <a:rPr lang="en-US" sz="2400" b="1" dirty="0">
                <a:solidFill>
                  <a:srgbClr val="FFFF00"/>
                </a:solidFill>
                <a:ea typeface="+mj-ea"/>
                <a:cs typeface="+mj-cs"/>
              </a:rPr>
              <a:t>What did you like most </a:t>
            </a:r>
            <a:r>
              <a:rPr lang="en-US" sz="2400" b="1" dirty="0" smtClean="0">
                <a:solidFill>
                  <a:srgbClr val="FFFF00"/>
                </a:solidFill>
                <a:ea typeface="+mj-ea"/>
                <a:cs typeface="+mj-cs"/>
              </a:rPr>
              <a:t>in </a:t>
            </a:r>
            <a:r>
              <a:rPr lang="en-US" sz="2400" b="1" dirty="0">
                <a:solidFill>
                  <a:srgbClr val="FFFF00"/>
                </a:solidFill>
                <a:ea typeface="+mj-ea"/>
                <a:cs typeface="+mj-cs"/>
              </a:rPr>
              <a:t>this  course?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0" algn="just" rtl="0"/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video </a:t>
            </a:r>
            <a:r>
              <a:rPr lang="en-US" sz="2400" dirty="0" smtClean="0">
                <a:solidFill>
                  <a:schemeClr val="bg1"/>
                </a:solidFill>
              </a:rPr>
              <a:t>sessions.</a:t>
            </a:r>
          </a:p>
          <a:p>
            <a:pPr lvl="0" algn="l" rtl="0"/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manual of Prof. Al </a:t>
            </a:r>
            <a:r>
              <a:rPr lang="en-US" sz="2400" dirty="0" err="1" smtClean="0">
                <a:solidFill>
                  <a:schemeClr val="bg1"/>
                </a:solidFill>
              </a:rPr>
              <a:t>Sughayir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 rtl="0"/>
            <a:r>
              <a:rPr lang="en-US" sz="2400" dirty="0">
                <a:solidFill>
                  <a:schemeClr val="bg1"/>
                </a:solidFill>
              </a:rPr>
              <a:t>Very interesting course.</a:t>
            </a:r>
          </a:p>
          <a:p>
            <a:pPr algn="l" rtl="0"/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048687"/>
              </p:ext>
            </p:extLst>
          </p:nvPr>
        </p:nvGraphicFramePr>
        <p:xfrm>
          <a:off x="4499992" y="2348880"/>
          <a:ext cx="41106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عنوان 1"/>
          <p:cNvSpPr txBox="1">
            <a:spLocks/>
          </p:cNvSpPr>
          <p:nvPr/>
        </p:nvSpPr>
        <p:spPr>
          <a:xfrm>
            <a:off x="323528" y="332656"/>
            <a:ext cx="8352928" cy="8640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1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>
                <a:solidFill>
                  <a:srgbClr val="FFC000"/>
                </a:solidFill>
              </a:rPr>
              <a:t>Students’ Feedback </a:t>
            </a:r>
          </a:p>
          <a:p>
            <a:pPr rtl="0"/>
            <a:r>
              <a:rPr lang="en-US" sz="1800" b="1" dirty="0" smtClean="0">
                <a:solidFill>
                  <a:srgbClr val="FFC000"/>
                </a:solidFill>
              </a:rPr>
              <a:t>as measured by independently by Medical Education Department  </a:t>
            </a:r>
            <a:endParaRPr lang="ar-SA" sz="1800" b="1" dirty="0">
              <a:solidFill>
                <a:srgbClr val="FFC000"/>
              </a:solidFill>
            </a:endParaRPr>
          </a:p>
        </p:txBody>
      </p:sp>
      <p:sp>
        <p:nvSpPr>
          <p:cNvPr id="9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C000"/>
                </a:solidFill>
                <a:ea typeface="Times New Roman"/>
              </a:rPr>
              <a:t>تطبيقات المشروع التي تعكس استدامة التعلم </a:t>
            </a:r>
            <a:r>
              <a:rPr lang="ar-SA" sz="3200" b="1" dirty="0" smtClean="0">
                <a:solidFill>
                  <a:srgbClr val="FFC000"/>
                </a:solidFill>
                <a:ea typeface="Times New Roman"/>
              </a:rPr>
              <a:t>والتعليم</a:t>
            </a:r>
            <a:endParaRPr lang="ar-SA" sz="3200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1">
              <a:lumMod val="50000"/>
            </a:schemeClr>
          </a:solidFill>
        </p:spPr>
        <p:txBody>
          <a:bodyPr>
            <a:normAutofit fontScale="85000" lnSpcReduction="10000"/>
          </a:bodyPr>
          <a:lstStyle/>
          <a:p>
            <a:pPr algn="justLow">
              <a:lnSpc>
                <a:spcPct val="115000"/>
              </a:lnSpc>
            </a:pP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المواد التعليمية المنتجة في هذه المنحة (مقابلات إكلينيكية مصورة بالفيديو و مترجمة) تدعم التعليم التقليدي داخل العيادة 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بميزات </a:t>
            </a: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من أهمها :</a:t>
            </a:r>
            <a:endParaRPr lang="en-US" sz="2800" dirty="0">
              <a:solidFill>
                <a:schemeClr val="bg1"/>
              </a:solidFill>
              <a:latin typeface="Times New Roman"/>
              <a:ea typeface="Times New Roman"/>
              <a:cs typeface="Simplified Arabic"/>
            </a:endParaRPr>
          </a:p>
          <a:p>
            <a:pPr lvl="0" algn="justLow">
              <a:lnSpc>
                <a:spcPct val="115000"/>
              </a:lnSpc>
              <a:buFont typeface="Times New Roman"/>
              <a:buAutoNum type="arabicPeriod"/>
            </a:pP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توفرها في موقع </a:t>
            </a:r>
            <a:r>
              <a:rPr lang="ar-EG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إلكتروني </a:t>
            </a: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عبر النت يتيح للطالب (حتى بعد أن يصير طبيبا) سهولة الوصول واسترجاع المعلومة ومراجعة المهارة .</a:t>
            </a:r>
            <a:endParaRPr lang="en-US" sz="2800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Low">
              <a:lnSpc>
                <a:spcPct val="115000"/>
              </a:lnSpc>
              <a:buFont typeface="Times New Roman"/>
              <a:buAutoNum type="arabicPeriod"/>
            </a:pPr>
            <a:r>
              <a:rPr lang="ar-EG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وجود ترجمة (إلى اللغة الإنجليزية) مكتوبة في مقاطع الفيديو يتيح الاستفادة عالميا من المواد المنتجة.</a:t>
            </a:r>
            <a:endParaRPr lang="en-US" sz="2800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ar-EG" b="1" dirty="0">
                <a:solidFill>
                  <a:schemeClr val="bg1"/>
                </a:solidFill>
                <a:ea typeface="Times New Roman"/>
                <a:cs typeface="Times New Roman"/>
              </a:rPr>
              <a:t>وجود شعار الجامعة وصور فيديو لمبناها (وهي راعي العمل) يعزز دور الجامعة في دعم التعليم الجامعي  عالميا فضلا عن الجامعات السعودية والعربية.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  <p:sp>
        <p:nvSpPr>
          <p:cNvPr id="6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195736" y="6309320"/>
            <a:ext cx="4248472" cy="36512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SA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تطوير تدريس المهارات الإكلينيكية في الطب النفسي - أد محمد الصغير</a:t>
            </a:r>
            <a:endParaRPr lang="ar-S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1442</Words>
  <Application>Microsoft Office PowerPoint</Application>
  <PresentationFormat>عرض على الشاشة (3:4)‏</PresentationFormat>
  <Paragraphs>145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14</vt:i4>
      </vt:variant>
    </vt:vector>
  </HeadingPairs>
  <TitlesOfParts>
    <vt:vector size="25" baseType="lpstr">
      <vt:lpstr>SimSun</vt:lpstr>
      <vt:lpstr>Arial</vt:lpstr>
      <vt:lpstr>Calibri</vt:lpstr>
      <vt:lpstr>Calibri,Arial,Helvetica,sans-serif</vt:lpstr>
      <vt:lpstr>Simplified Arabic</vt:lpstr>
      <vt:lpstr>Times New Roman</vt:lpstr>
      <vt:lpstr>Traditional Arabic</vt:lpstr>
      <vt:lpstr>Wingdings</vt:lpstr>
      <vt:lpstr>سمة Office</vt:lpstr>
      <vt:lpstr>2_سمة Office</vt:lpstr>
      <vt:lpstr>4_سمة Office</vt:lpstr>
      <vt:lpstr> تطوير تدريس المهارات الإكلينيكية في الطب النفسي  باستخدام الوسائل الإلكترونية الرقمية البصرية - السمعية</vt:lpstr>
      <vt:lpstr>فكرة المشروع والاستراتيجية التي تمّ استخدامها ؛ المشكلة التي دعت مطور المقرر لتطبيق الاستراتيجية؛ أهمية المشروع النظرية والتطبيقية، والأهداف. </vt:lpstr>
      <vt:lpstr>أهداف المشروع</vt:lpstr>
      <vt:lpstr>الاستراتيجية التي تمّ استخدامها في التنفيذ</vt:lpstr>
      <vt:lpstr>الاستراتيجية التي تمّ استخدامها في التنفيذ (تابع)</vt:lpstr>
      <vt:lpstr>نتائج تنفيذ المنحة وكيفية قياس فاعلية تطبيقها </vt:lpstr>
      <vt:lpstr>عرض تقديمي في PowerPoint</vt:lpstr>
      <vt:lpstr>The learning resources were appropriate and useful</vt:lpstr>
      <vt:lpstr>تطبيقات المشروع التي تعكس استدامة التعلم والتعليم</vt:lpstr>
      <vt:lpstr>نماذج من المشروع (مرفقة) </vt:lpstr>
      <vt:lpstr>Self-assessment</vt:lpstr>
      <vt:lpstr>Example of self-assessment- 2</vt:lpstr>
      <vt:lpstr>التوصيات والمقترحات من مشروع المنحة</vt:lpstr>
      <vt:lpstr>شكر وتقدير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ويرغب المركز من سعادتكم التكرم بالبدء في إعداد عرض (بوربوينت) عن نتائج المنحة على أن يكون العرض مهنيا ومختصرا ويلتزم قدر الإمكان بالتالي: 1- عنوان مشروع المنحة 2- مقدمة تتضمن : فكرة المشروع والاستراتيجية التي تمّ استخدامها ؛ المشكلة التي دعت مطور المقرر لتطبيق الاستراتيجية؛ أهمية المشروع النظرية والتطبيقية، والأهداف. 3- إجراءات تطبيق المشروع. 4- النتائج والمخرجات. 5- إمكانية تعميم التجربة والاستراتيجيات المستخدمة. 6- التوصيات. 7- شكر لمركز التميز في العلم والتعليم على دعمه للمنحة.  أن يكون العرض مختصرا: عدد الشرائح من 15 إلى 20 شريحة. سيوفر المركز العرض على موقعه الالكتروني باسم عضو هيئة التدريس لتعم الفائدة ولتبادل الخبرات بين أعضاء هيئة التدريس داخل الجامعة.</dc:title>
  <dc:creator>admin</dc:creator>
  <cp:lastModifiedBy>فهد العامري</cp:lastModifiedBy>
  <cp:revision>31</cp:revision>
  <dcterms:created xsi:type="dcterms:W3CDTF">2014-09-10T10:59:13Z</dcterms:created>
  <dcterms:modified xsi:type="dcterms:W3CDTF">2021-01-19T08:01:28Z</dcterms:modified>
</cp:coreProperties>
</file>