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6" r:id="rId18"/>
    <p:sldId id="275" r:id="rId19"/>
    <p:sldId id="282" r:id="rId20"/>
    <p:sldId id="274" r:id="rId21"/>
    <p:sldId id="273" r:id="rId22"/>
    <p:sldId id="277" r:id="rId23"/>
    <p:sldId id="278" r:id="rId24"/>
    <p:sldId id="279" r:id="rId25"/>
    <p:sldId id="280" r:id="rId26"/>
    <p:sldId id="281" r:id="rId27"/>
  </p:sldIdLst>
  <p:sldSz cx="9144000" cy="6858000" type="screen4x3"/>
  <p:notesSz cx="6797675" cy="987425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2E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43B3B97-6C2B-45AF-9D3E-C14D16EF60AD}" type="datetimeFigureOut">
              <a:rPr lang="en-US" smtClean="0"/>
              <a:t>1/19/2021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2944FB45-DB0B-49E1-968E-E730EB2919F0}" type="slidenum">
              <a:rPr lang="en-US" smtClean="0"/>
              <a:t>‹#›</a:t>
            </a:fld>
            <a:endParaRPr lang="en-US"/>
          </a:p>
        </p:txBody>
      </p:sp>
    </p:spTree>
    <p:extLst>
      <p:ext uri="{BB962C8B-B14F-4D97-AF65-F5344CB8AC3E}">
        <p14:creationId xmlns:p14="http://schemas.microsoft.com/office/powerpoint/2010/main" val="3517988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44FB45-DB0B-49E1-968E-E730EB2919F0}" type="slidenum">
              <a:rPr lang="en-US" smtClean="0"/>
              <a:t>1</a:t>
            </a:fld>
            <a:endParaRPr lang="en-US"/>
          </a:p>
        </p:txBody>
      </p:sp>
    </p:spTree>
    <p:extLst>
      <p:ext uri="{BB962C8B-B14F-4D97-AF65-F5344CB8AC3E}">
        <p14:creationId xmlns:p14="http://schemas.microsoft.com/office/powerpoint/2010/main" val="387702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FD1946-3306-4FCB-9547-484CF72843C8}" type="datetimeFigureOut">
              <a:rPr lang="en-US" smtClean="0"/>
              <a:t>1/19/2021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33B14E-A9EF-424F-A051-6F86B6158C0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D1946-3306-4FCB-9547-484CF72843C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D1946-3306-4FCB-9547-484CF72843C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D1946-3306-4FCB-9547-484CF72843C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FD1946-3306-4FCB-9547-484CF72843C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3B14E-A9EF-424F-A051-6F86B6158C0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FD1946-3306-4FCB-9547-484CF72843C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FD1946-3306-4FCB-9547-484CF72843C8}"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FD1946-3306-4FCB-9547-484CF72843C8}"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D1946-3306-4FCB-9547-484CF72843C8}"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FD1946-3306-4FCB-9547-484CF72843C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3B14E-A9EF-424F-A051-6F86B6158C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FD1946-3306-4FCB-9547-484CF72843C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133B14E-A9EF-424F-A051-6F86B6158C0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FD1946-3306-4FCB-9547-484CF72843C8}" type="datetimeFigureOut">
              <a:rPr lang="en-US" smtClean="0"/>
              <a:t>1/19/2021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33B14E-A9EF-424F-A051-6F86B6158C0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1364" y="232825"/>
            <a:ext cx="4313022" cy="584775"/>
          </a:xfrm>
          <a:prstGeom prst="rect">
            <a:avLst/>
          </a:prstGeom>
          <a:solidFill>
            <a:schemeClr val="accent2">
              <a:lumMod val="20000"/>
              <a:lumOff val="80000"/>
            </a:schemeClr>
          </a:solidFill>
        </p:spPr>
        <p:txBody>
          <a:bodyPr wrap="square">
            <a:spAutoFit/>
          </a:bodyPr>
          <a:lstStyle/>
          <a:p>
            <a:pPr algn="ctr"/>
            <a:r>
              <a:rPr lang="ar-SA" sz="3200" b="1" dirty="0">
                <a:solidFill>
                  <a:srgbClr val="FF0000"/>
                </a:solidFill>
                <a:latin typeface="Traditional Arabic" pitchFamily="18" charset="-78"/>
                <a:ea typeface="Kozuka Mincho Pro EL" pitchFamily="18" charset="-128"/>
                <a:cs typeface="Traditional Arabic" pitchFamily="18" charset="-78"/>
              </a:rPr>
              <a:t>مركز التميز في التعلم والتعليم</a:t>
            </a:r>
            <a:endParaRPr lang="en-US" sz="3200" dirty="0">
              <a:solidFill>
                <a:srgbClr val="FF0000"/>
              </a:solidFill>
              <a:latin typeface="Traditional Arabic" pitchFamily="18" charset="-78"/>
              <a:ea typeface="Kozuka Mincho Pro EL" pitchFamily="18" charset="-128"/>
              <a:cs typeface="Traditional Arabic" pitchFamily="18" charset="-78"/>
            </a:endParaRPr>
          </a:p>
        </p:txBody>
      </p:sp>
      <p:pic>
        <p:nvPicPr>
          <p:cNvPr id="5" name="Picture 4" descr="C:\Users\User\Downloads\male-vs-female-brain2.jpg"/>
          <p:cNvPicPr/>
          <p:nvPr/>
        </p:nvPicPr>
        <p:blipFill>
          <a:blip r:embed="rId4">
            <a:extLst>
              <a:ext uri="{28A0092B-C50C-407E-A947-70E740481C1C}">
                <a14:useLocalDpi xmlns:a14="http://schemas.microsoft.com/office/drawing/2010/main" val="0"/>
              </a:ext>
            </a:extLst>
          </a:blip>
          <a:srcRect/>
          <a:stretch>
            <a:fillRect/>
          </a:stretch>
        </p:blipFill>
        <p:spPr bwMode="auto">
          <a:xfrm>
            <a:off x="2087778" y="2399907"/>
            <a:ext cx="5238750" cy="2809875"/>
          </a:xfrm>
          <a:prstGeom prst="rect">
            <a:avLst/>
          </a:prstGeom>
          <a:noFill/>
          <a:ln>
            <a:noFill/>
          </a:ln>
        </p:spPr>
      </p:pic>
      <p:sp>
        <p:nvSpPr>
          <p:cNvPr id="6" name="Rectangle 5"/>
          <p:cNvSpPr/>
          <p:nvPr/>
        </p:nvSpPr>
        <p:spPr>
          <a:xfrm>
            <a:off x="2639921" y="5488632"/>
            <a:ext cx="4134465"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ar-SA" sz="3200" b="1" dirty="0">
                <a:solidFill>
                  <a:srgbClr val="00B050"/>
                </a:solidFill>
                <a:latin typeface="Traditional Arabic" pitchFamily="18" charset="-78"/>
                <a:cs typeface="Traditional Arabic" pitchFamily="18" charset="-78"/>
              </a:rPr>
              <a:t>ملتقى </a:t>
            </a:r>
            <a:r>
              <a:rPr lang="ar-SA" sz="3200" b="1" dirty="0" smtClean="0">
                <a:solidFill>
                  <a:srgbClr val="00B050"/>
                </a:solidFill>
                <a:latin typeface="Traditional Arabic" pitchFamily="18" charset="-78"/>
                <a:cs typeface="Traditional Arabic" pitchFamily="18" charset="-78"/>
              </a:rPr>
              <a:t>منح </a:t>
            </a:r>
            <a:r>
              <a:rPr lang="ar-SA" sz="3200" b="1" dirty="0">
                <a:solidFill>
                  <a:srgbClr val="00B050"/>
                </a:solidFill>
                <a:latin typeface="Traditional Arabic" pitchFamily="18" charset="-78"/>
                <a:cs typeface="Traditional Arabic" pitchFamily="18" charset="-78"/>
              </a:rPr>
              <a:t>التميز في التعلم والتعليم</a:t>
            </a:r>
            <a:endParaRPr lang="en-US" sz="3200" dirty="0">
              <a:solidFill>
                <a:srgbClr val="00B050"/>
              </a:solidFill>
              <a:latin typeface="Traditional Arabic" pitchFamily="18" charset="-78"/>
              <a:cs typeface="Traditional Arabic" pitchFamily="18" charset="-78"/>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5573" y="228600"/>
            <a:ext cx="911067" cy="911067"/>
          </a:xfrm>
          <a:prstGeom prst="rect">
            <a:avLst/>
          </a:prstGeom>
        </p:spPr>
      </p:pic>
      <p:sp>
        <p:nvSpPr>
          <p:cNvPr id="9" name="TextBox 8"/>
          <p:cNvSpPr txBox="1"/>
          <p:nvPr/>
        </p:nvSpPr>
        <p:spPr>
          <a:xfrm>
            <a:off x="2483135" y="1139667"/>
            <a:ext cx="4298283" cy="1077218"/>
          </a:xfrm>
          <a:prstGeom prst="rect">
            <a:avLst/>
          </a:prstGeom>
        </p:spPr>
        <p:style>
          <a:lnRef idx="1">
            <a:schemeClr val="accent3"/>
          </a:lnRef>
          <a:fillRef idx="1002">
            <a:schemeClr val="lt1"/>
          </a:fillRef>
          <a:effectRef idx="1">
            <a:schemeClr val="accent3"/>
          </a:effectRef>
          <a:fontRef idx="minor">
            <a:schemeClr val="dk1"/>
          </a:fontRef>
        </p:style>
        <p:txBody>
          <a:bodyPr wrap="square" rtlCol="0">
            <a:spAutoFit/>
          </a:bodyPr>
          <a:lstStyle/>
          <a:p>
            <a:pPr algn="ctr"/>
            <a:r>
              <a:rPr lang="ar-SA" sz="3200" b="1" dirty="0" smtClean="0">
                <a:solidFill>
                  <a:srgbClr val="C00000"/>
                </a:solidFill>
                <a:latin typeface="Traditional Arabic" pitchFamily="18" charset="-78"/>
                <a:cs typeface="Traditional Arabic" pitchFamily="18" charset="-78"/>
              </a:rPr>
              <a:t>كلية التربية </a:t>
            </a:r>
          </a:p>
          <a:p>
            <a:pPr algn="ctr"/>
            <a:r>
              <a:rPr lang="en-US" sz="3200" b="1" dirty="0" smtClean="0">
                <a:solidFill>
                  <a:srgbClr val="C00000"/>
                </a:solidFill>
                <a:latin typeface="Traditional Arabic" pitchFamily="18" charset="-78"/>
                <a:cs typeface="Traditional Arabic" pitchFamily="18" charset="-78"/>
              </a:rPr>
              <a:t> </a:t>
            </a:r>
            <a:r>
              <a:rPr lang="ar-SA" sz="3200" b="1" dirty="0" smtClean="0">
                <a:solidFill>
                  <a:srgbClr val="C00000"/>
                </a:solidFill>
                <a:latin typeface="Traditional Arabic" pitchFamily="18" charset="-78"/>
                <a:cs typeface="Traditional Arabic" pitchFamily="18" charset="-78"/>
              </a:rPr>
              <a:t>  قسم علم النفس</a:t>
            </a:r>
            <a:endParaRPr lang="en-US" sz="3200" b="1" dirty="0">
              <a:solidFill>
                <a:srgbClr val="C00000"/>
              </a:solidFill>
              <a:latin typeface="Traditional Arabic" pitchFamily="18" charset="-78"/>
              <a:cs typeface="Traditional Arabic" pitchFamily="18" charset="-78"/>
            </a:endParaRPr>
          </a:p>
        </p:txBody>
      </p:sp>
      <p:pic>
        <p:nvPicPr>
          <p:cNvPr id="7" name="Picture 6"/>
          <p:cNvPicPr>
            <a:picLocks noChangeAspect="1" noChangeArrowheads="1"/>
          </p:cNvPicPr>
          <p:nvPr/>
        </p:nvPicPr>
        <p:blipFill>
          <a:blip r:embed="rId6" cstate="print"/>
          <a:srcRect/>
          <a:stretch>
            <a:fillRect/>
          </a:stretch>
        </p:blipFill>
        <p:spPr bwMode="auto">
          <a:xfrm>
            <a:off x="718905" y="339801"/>
            <a:ext cx="905976" cy="9555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ustDataLst>
      <p:tags r:id="rId1"/>
    </p:custDataLst>
    <p:extLst>
      <p:ext uri="{BB962C8B-B14F-4D97-AF65-F5344CB8AC3E}">
        <p14:creationId xmlns:p14="http://schemas.microsoft.com/office/powerpoint/2010/main" val="417801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14400"/>
            <a:ext cx="8763000" cy="5509200"/>
          </a:xfrm>
          <a:prstGeom prst="rect">
            <a:avLst/>
          </a:prstGeom>
        </p:spPr>
        <p:txBody>
          <a:bodyPr wrap="square">
            <a:spAutoFit/>
          </a:bodyPr>
          <a:lstStyle/>
          <a:p>
            <a:pPr algn="just" rtl="1"/>
            <a:r>
              <a:rPr lang="ar-JO" sz="3200" b="1" dirty="0">
                <a:solidFill>
                  <a:srgbClr val="FF0000"/>
                </a:solidFill>
                <a:latin typeface="Traditional Arabic" pitchFamily="18" charset="-78"/>
                <a:cs typeface="Traditional Arabic" pitchFamily="18" charset="-78"/>
              </a:rPr>
              <a:t>نمط4:</a:t>
            </a:r>
            <a:r>
              <a:rPr lang="ar-SA" sz="3200" b="1" dirty="0">
                <a:solidFill>
                  <a:srgbClr val="FF0000"/>
                </a:solidFill>
                <a:latin typeface="Traditional Arabic" pitchFamily="18" charset="-78"/>
                <a:cs typeface="Traditional Arabic" pitchFamily="18" charset="-78"/>
              </a:rPr>
              <a:t>نمط التعلّم </a:t>
            </a:r>
            <a:r>
              <a:rPr lang="en-US" sz="3200" b="1" dirty="0">
                <a:solidFill>
                  <a:srgbClr val="FF0000"/>
                </a:solidFill>
                <a:latin typeface="Traditional Arabic" pitchFamily="18" charset="-78"/>
                <a:cs typeface="Traditional Arabic" pitchFamily="18" charset="-78"/>
              </a:rPr>
              <a:t>D</a:t>
            </a:r>
            <a:r>
              <a:rPr lang="ar-SA" sz="3200" b="1" dirty="0">
                <a:solidFill>
                  <a:srgbClr val="FF0000"/>
                </a:solidFill>
                <a:latin typeface="Traditional Arabic" pitchFamily="18" charset="-78"/>
                <a:cs typeface="Traditional Arabic" pitchFamily="18" charset="-78"/>
              </a:rPr>
              <a:t> الداخلي</a:t>
            </a:r>
            <a:r>
              <a:rPr lang="en-US" sz="3200" b="1" dirty="0">
                <a:solidFill>
                  <a:srgbClr val="FF0000"/>
                </a:solidFill>
                <a:latin typeface="Traditional Arabic" pitchFamily="18" charset="-78"/>
                <a:cs typeface="Traditional Arabic" pitchFamily="18" charset="-78"/>
              </a:rPr>
              <a:t> Internal Learning </a:t>
            </a:r>
            <a:r>
              <a:rPr lang="ar-SA" sz="3200" b="1" dirty="0">
                <a:solidFill>
                  <a:srgbClr val="FF0000"/>
                </a:solidFill>
                <a:latin typeface="Traditional Arabic" pitchFamily="18" charset="-78"/>
                <a:cs typeface="Traditional Arabic" pitchFamily="18" charset="-78"/>
              </a:rPr>
              <a:t>ويقابل الجزء الأيمن العلوي من الدماغ </a:t>
            </a:r>
            <a:r>
              <a:rPr lang="en-US" sz="3200" b="1" dirty="0">
                <a:solidFill>
                  <a:srgbClr val="FF0000"/>
                </a:solidFill>
                <a:latin typeface="Traditional Arabic" pitchFamily="18" charset="-78"/>
                <a:cs typeface="Traditional Arabic" pitchFamily="18" charset="-78"/>
              </a:rPr>
              <a:t>Upper Right Brain</a:t>
            </a:r>
            <a:r>
              <a:rPr lang="ar-SA" sz="3200" dirty="0">
                <a:solidFill>
                  <a:srgbClr val="FF0000"/>
                </a:solidFill>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ويرمز له بالرمز (</a:t>
            </a:r>
            <a:r>
              <a:rPr lang="en-US" sz="3200" dirty="0">
                <a:latin typeface="Traditional Arabic" pitchFamily="18" charset="-78"/>
                <a:cs typeface="Traditional Arabic" pitchFamily="18" charset="-78"/>
              </a:rPr>
              <a:t>Q_D</a:t>
            </a:r>
            <a:r>
              <a:rPr lang="ar-SA" sz="3200" dirty="0">
                <a:latin typeface="Traditional Arabic" pitchFamily="18" charset="-78"/>
                <a:cs typeface="Traditional Arabic" pitchFamily="18" charset="-78"/>
              </a:rPr>
              <a:t>). إن ما يميز شخصية </a:t>
            </a:r>
            <a:r>
              <a:rPr lang="en-US" sz="3200" dirty="0">
                <a:latin typeface="Traditional Arabic" pitchFamily="18" charset="-78"/>
                <a:cs typeface="Traditional Arabic" pitchFamily="18" charset="-78"/>
              </a:rPr>
              <a:t>Q_D</a:t>
            </a:r>
            <a:r>
              <a:rPr lang="ar-SA" sz="3200" dirty="0">
                <a:latin typeface="Traditional Arabic" pitchFamily="18" charset="-78"/>
                <a:cs typeface="Traditional Arabic" pitchFamily="18" charset="-78"/>
              </a:rPr>
              <a:t> أنك لا تستطيع أن تفهم الكثير مما يقوله، فحديثه مبني على التشبيهات دون تقديم ترجمة للكيفية التي تساعد فيها التشبيهات في توضيح ما يقول. تتميز هذه الشخصية بالاستماع إلى الأفكار الجديدة، والمتضادات، والأسئلة التي تبدو بديهية أو سطحية، لكنها في الحقيقة تذهب إلى قلب الموضوع</a:t>
            </a:r>
            <a:r>
              <a:rPr lang="en-US" sz="3200" dirty="0">
                <a:latin typeface="Traditional Arabic" pitchFamily="18" charset="-78"/>
                <a:cs typeface="Traditional Arabic" pitchFamily="18" charset="-78"/>
              </a:rPr>
              <a:t>.</a:t>
            </a:r>
            <a:r>
              <a:rPr lang="ar-JO" sz="3200" dirty="0">
                <a:solidFill>
                  <a:srgbClr val="FF0000"/>
                </a:solidFill>
                <a:latin typeface="Traditional Arabic" pitchFamily="18" charset="-78"/>
                <a:cs typeface="Traditional Arabic" pitchFamily="18" charset="-78"/>
              </a:rPr>
              <a:t>طريقة العرض العملي تناسب هذا </a:t>
            </a:r>
            <a:r>
              <a:rPr lang="ar-JO" sz="3200" dirty="0" smtClean="0">
                <a:solidFill>
                  <a:srgbClr val="FF0000"/>
                </a:solidFill>
                <a:latin typeface="Traditional Arabic" pitchFamily="18" charset="-78"/>
                <a:cs typeface="Traditional Arabic" pitchFamily="18" charset="-78"/>
              </a:rPr>
              <a:t>الن</a:t>
            </a:r>
            <a:r>
              <a:rPr lang="ar-SA" sz="3200" dirty="0" smtClean="0">
                <a:solidFill>
                  <a:srgbClr val="FF0000"/>
                </a:solidFill>
                <a:latin typeface="Traditional Arabic" pitchFamily="18" charset="-78"/>
                <a:cs typeface="Traditional Arabic" pitchFamily="18" charset="-78"/>
              </a:rPr>
              <a:t>م</a:t>
            </a:r>
            <a:r>
              <a:rPr lang="ar-JO" sz="3200" dirty="0" smtClean="0">
                <a:solidFill>
                  <a:srgbClr val="FF0000"/>
                </a:solidFill>
                <a:latin typeface="Traditional Arabic" pitchFamily="18" charset="-78"/>
                <a:cs typeface="Traditional Arabic" pitchFamily="18" charset="-78"/>
              </a:rPr>
              <a:t>ط</a:t>
            </a:r>
            <a:r>
              <a:rPr lang="ar-JO" sz="3200" dirty="0">
                <a:solidFill>
                  <a:srgbClr val="FF0000"/>
                </a:solidFill>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وهي طريقة التدريس المفترض أن يفضّلها الطلبة ذوو </a:t>
            </a:r>
            <a:r>
              <a:rPr lang="ar-SA" sz="3200" dirty="0" smtClean="0">
                <a:latin typeface="Traditional Arabic" pitchFamily="18" charset="-78"/>
                <a:cs typeface="Traditional Arabic" pitchFamily="18" charset="-78"/>
              </a:rPr>
              <a:t>نمط التعلم </a:t>
            </a:r>
            <a:r>
              <a:rPr lang="en-US" sz="3200" dirty="0">
                <a:latin typeface="Traditional Arabic" pitchFamily="18" charset="-78"/>
                <a:cs typeface="Traditional Arabic" pitchFamily="18" charset="-78"/>
              </a:rPr>
              <a:t>D</a:t>
            </a:r>
            <a:r>
              <a:rPr lang="ar-SA" sz="3200" dirty="0">
                <a:latin typeface="Traditional Arabic" pitchFamily="18" charset="-78"/>
                <a:cs typeface="Traditional Arabic" pitchFamily="18" charset="-78"/>
              </a:rPr>
              <a:t> الداخلي الذي يحدث بالجزء الأيمن العلوي من الدماغ. وتبدأ هذه الطريقة باسئلة لتجعل </a:t>
            </a:r>
            <a:r>
              <a:rPr lang="ar-SA" sz="3200" dirty="0">
                <a:solidFill>
                  <a:srgbClr val="FF0000"/>
                </a:solidFill>
                <a:latin typeface="Traditional Arabic" pitchFamily="18" charset="-78"/>
                <a:cs typeface="Traditional Arabic" pitchFamily="18" charset="-78"/>
              </a:rPr>
              <a:t>الطلبة</a:t>
            </a:r>
            <a:r>
              <a:rPr lang="ar-SA" sz="3200" dirty="0">
                <a:latin typeface="Traditional Arabic" pitchFamily="18" charset="-78"/>
                <a:cs typeface="Traditional Arabic" pitchFamily="18" charset="-78"/>
              </a:rPr>
              <a:t> يفكرون، ثم بعروض مرئية، وبعد المشاهدة يقوم </a:t>
            </a:r>
            <a:r>
              <a:rPr lang="ar-SA" sz="3200" dirty="0">
                <a:solidFill>
                  <a:srgbClr val="FF0000"/>
                </a:solidFill>
                <a:latin typeface="Traditional Arabic" pitchFamily="18" charset="-78"/>
                <a:cs typeface="Traditional Arabic" pitchFamily="18" charset="-78"/>
              </a:rPr>
              <a:t>الاستاذ </a:t>
            </a:r>
            <a:r>
              <a:rPr lang="ar-SA" sz="3200" dirty="0">
                <a:latin typeface="Traditional Arabic" pitchFamily="18" charset="-78"/>
                <a:cs typeface="Traditional Arabic" pitchFamily="18" charset="-78"/>
              </a:rPr>
              <a:t>بتقديم التفسيرات وتكليف الطلبة بحل بعض المسائل تتعلق بالعرض التجريبي وإنهائه بأسئلة ومناقشة.</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1813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a:grpSpLocks/>
          </p:cNvGrpSpPr>
          <p:nvPr/>
        </p:nvGrpSpPr>
        <p:grpSpPr bwMode="auto">
          <a:xfrm>
            <a:off x="381000" y="740415"/>
            <a:ext cx="8458200" cy="5181600"/>
            <a:chOff x="1858" y="2157"/>
            <a:chExt cx="8552" cy="5705"/>
          </a:xfrm>
        </p:grpSpPr>
        <p:grpSp>
          <p:nvGrpSpPr>
            <p:cNvPr id="7" name="Group 6"/>
            <p:cNvGrpSpPr>
              <a:grpSpLocks/>
            </p:cNvGrpSpPr>
            <p:nvPr/>
          </p:nvGrpSpPr>
          <p:grpSpPr bwMode="auto">
            <a:xfrm>
              <a:off x="4383" y="3239"/>
              <a:ext cx="3381" cy="3386"/>
              <a:chOff x="4383" y="3239"/>
              <a:chExt cx="3381" cy="3386"/>
            </a:xfrm>
          </p:grpSpPr>
          <p:sp>
            <p:nvSpPr>
              <p:cNvPr id="27" name="AutoShape 110"/>
              <p:cNvSpPr>
                <a:spLocks noChangeArrowheads="1"/>
              </p:cNvSpPr>
              <p:nvPr/>
            </p:nvSpPr>
            <p:spPr bwMode="auto">
              <a:xfrm>
                <a:off x="4383" y="3239"/>
                <a:ext cx="3381" cy="3386"/>
              </a:xfrm>
              <a:prstGeom prst="flowChartOr">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endParaRPr lang="en-US" sz="2000" b="1"/>
              </a:p>
            </p:txBody>
          </p:sp>
          <p:sp>
            <p:nvSpPr>
              <p:cNvPr id="28" name="Text Box 111"/>
              <p:cNvSpPr txBox="1">
                <a:spLocks noChangeArrowheads="1"/>
              </p:cNvSpPr>
              <p:nvPr/>
            </p:nvSpPr>
            <p:spPr bwMode="auto">
              <a:xfrm>
                <a:off x="4555" y="4022"/>
                <a:ext cx="1528" cy="737"/>
              </a:xfrm>
              <a:prstGeom prst="rect">
                <a:avLst/>
              </a:prstGeom>
              <a:ln/>
              <a:extLst/>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n-US" sz="2000" b="1" dirty="0">
                    <a:effectLst/>
                    <a:latin typeface="Calibri"/>
                    <a:ea typeface="Calibri"/>
                    <a:cs typeface="Arial"/>
                  </a:rPr>
                  <a:t>Quadrant A QA</a:t>
                </a:r>
              </a:p>
            </p:txBody>
          </p:sp>
          <p:sp>
            <p:nvSpPr>
              <p:cNvPr id="29" name="Text Box 112"/>
              <p:cNvSpPr txBox="1">
                <a:spLocks noChangeArrowheads="1"/>
              </p:cNvSpPr>
              <p:nvPr/>
            </p:nvSpPr>
            <p:spPr bwMode="auto">
              <a:xfrm>
                <a:off x="6172" y="4062"/>
                <a:ext cx="1430" cy="737"/>
              </a:xfrm>
              <a:prstGeom prst="rect">
                <a:avLst/>
              </a:prstGeom>
              <a:ln/>
              <a:extLst/>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n-US" sz="2000" b="1" dirty="0">
                    <a:effectLst/>
                    <a:latin typeface="Calibri"/>
                    <a:ea typeface="Calibri"/>
                    <a:cs typeface="Arial"/>
                  </a:rPr>
                  <a:t>Quadrant D QD</a:t>
                </a:r>
              </a:p>
            </p:txBody>
          </p:sp>
          <p:sp>
            <p:nvSpPr>
              <p:cNvPr id="30" name="Text Box 113"/>
              <p:cNvSpPr txBox="1">
                <a:spLocks noChangeArrowheads="1"/>
              </p:cNvSpPr>
              <p:nvPr/>
            </p:nvSpPr>
            <p:spPr bwMode="auto">
              <a:xfrm>
                <a:off x="4555" y="5104"/>
                <a:ext cx="1515" cy="737"/>
              </a:xfrm>
              <a:prstGeom prst="rect">
                <a:avLst/>
              </a:prstGeom>
              <a:ln/>
              <a:extLst/>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n-US" sz="2000" b="1" dirty="0">
                    <a:effectLst/>
                    <a:latin typeface="Calibri"/>
                    <a:ea typeface="Calibri"/>
                    <a:cs typeface="Arial"/>
                  </a:rPr>
                  <a:t>Quadrant B QB</a:t>
                </a:r>
              </a:p>
            </p:txBody>
          </p:sp>
          <p:sp>
            <p:nvSpPr>
              <p:cNvPr id="31" name="Text Box 114"/>
              <p:cNvSpPr txBox="1">
                <a:spLocks noChangeArrowheads="1"/>
              </p:cNvSpPr>
              <p:nvPr/>
            </p:nvSpPr>
            <p:spPr bwMode="auto">
              <a:xfrm>
                <a:off x="6334" y="5104"/>
                <a:ext cx="1430" cy="737"/>
              </a:xfrm>
              <a:prstGeom prst="rect">
                <a:avLst/>
              </a:prstGeom>
              <a:ln/>
              <a:extLst/>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n-US" sz="2000" b="1" dirty="0">
                    <a:effectLst/>
                    <a:latin typeface="Calibri"/>
                    <a:ea typeface="Calibri"/>
                    <a:cs typeface="Arial"/>
                  </a:rPr>
                  <a:t>Quadrant C QC</a:t>
                </a:r>
              </a:p>
            </p:txBody>
          </p:sp>
        </p:grpSp>
        <p:grpSp>
          <p:nvGrpSpPr>
            <p:cNvPr id="8" name="Group 7"/>
            <p:cNvGrpSpPr>
              <a:grpSpLocks/>
            </p:cNvGrpSpPr>
            <p:nvPr/>
          </p:nvGrpSpPr>
          <p:grpSpPr bwMode="auto">
            <a:xfrm>
              <a:off x="7668" y="2202"/>
              <a:ext cx="2742" cy="1487"/>
              <a:chOff x="7692" y="2202"/>
              <a:chExt cx="2742" cy="1487"/>
            </a:xfrm>
          </p:grpSpPr>
          <p:sp>
            <p:nvSpPr>
              <p:cNvPr id="25" name="Rectangle 24"/>
              <p:cNvSpPr>
                <a:spLocks noChangeArrowheads="1"/>
              </p:cNvSpPr>
              <p:nvPr/>
            </p:nvSpPr>
            <p:spPr bwMode="auto">
              <a:xfrm>
                <a:off x="8625" y="2202"/>
                <a:ext cx="1809" cy="77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SA" sz="2000" b="1">
                    <a:effectLst/>
                    <a:latin typeface="Calibri"/>
                    <a:ea typeface="Calibri"/>
                    <a:cs typeface="Arial"/>
                  </a:rPr>
                  <a:t>تعلم داخلي</a:t>
                </a:r>
                <a:endParaRPr lang="en-US" sz="2000" b="1">
                  <a:effectLst/>
                  <a:latin typeface="Calibri"/>
                  <a:ea typeface="Calibri"/>
                  <a:cs typeface="Arial"/>
                </a:endParaRPr>
              </a:p>
            </p:txBody>
          </p:sp>
          <p:cxnSp>
            <p:nvCxnSpPr>
              <p:cNvPr id="26" name="AutoShape 117"/>
              <p:cNvCxnSpPr>
                <a:cxnSpLocks noChangeShapeType="1"/>
              </p:cNvCxnSpPr>
              <p:nvPr/>
            </p:nvCxnSpPr>
            <p:spPr bwMode="auto">
              <a:xfrm flipH="1">
                <a:off x="7692" y="2790"/>
                <a:ext cx="1855" cy="899"/>
              </a:xfrm>
              <a:prstGeom prst="straightConnector1">
                <a:avLst/>
              </a:prstGeom>
              <a:ln>
                <a:headEnd/>
                <a:tailEnd type="triangle" w="med" len="med"/>
              </a:ln>
              <a:extLst/>
            </p:spPr>
            <p:style>
              <a:lnRef idx="1">
                <a:schemeClr val="accent3"/>
              </a:lnRef>
              <a:fillRef idx="2">
                <a:schemeClr val="accent3"/>
              </a:fillRef>
              <a:effectRef idx="1">
                <a:schemeClr val="accent3"/>
              </a:effectRef>
              <a:fontRef idx="minor">
                <a:schemeClr val="dk1"/>
              </a:fontRef>
            </p:style>
          </p:cxnSp>
        </p:grpSp>
        <p:grpSp>
          <p:nvGrpSpPr>
            <p:cNvPr id="9" name="Group 8"/>
            <p:cNvGrpSpPr>
              <a:grpSpLocks/>
            </p:cNvGrpSpPr>
            <p:nvPr/>
          </p:nvGrpSpPr>
          <p:grpSpPr bwMode="auto">
            <a:xfrm>
              <a:off x="1858" y="2157"/>
              <a:ext cx="2889" cy="1532"/>
              <a:chOff x="1840" y="2157"/>
              <a:chExt cx="2889" cy="1532"/>
            </a:xfrm>
          </p:grpSpPr>
          <p:sp>
            <p:nvSpPr>
              <p:cNvPr id="23" name="Rectangle 22"/>
              <p:cNvSpPr>
                <a:spLocks noChangeArrowheads="1"/>
              </p:cNvSpPr>
              <p:nvPr/>
            </p:nvSpPr>
            <p:spPr bwMode="auto">
              <a:xfrm>
                <a:off x="1840" y="2157"/>
                <a:ext cx="1471" cy="96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SA" sz="2000" b="1">
                    <a:effectLst/>
                    <a:latin typeface="Calibri"/>
                    <a:ea typeface="Calibri"/>
                    <a:cs typeface="Arial"/>
                  </a:rPr>
                  <a:t>تعلم خارجي</a:t>
                </a:r>
                <a:endParaRPr lang="en-US" sz="2000" b="1">
                  <a:effectLst/>
                  <a:latin typeface="Calibri"/>
                  <a:ea typeface="Calibri"/>
                  <a:cs typeface="Arial"/>
                </a:endParaRPr>
              </a:p>
            </p:txBody>
          </p:sp>
          <p:cxnSp>
            <p:nvCxnSpPr>
              <p:cNvPr id="24" name="AutoShape 120"/>
              <p:cNvCxnSpPr>
                <a:cxnSpLocks noChangeShapeType="1"/>
              </p:cNvCxnSpPr>
              <p:nvPr/>
            </p:nvCxnSpPr>
            <p:spPr bwMode="auto">
              <a:xfrm>
                <a:off x="2874" y="2790"/>
                <a:ext cx="1855" cy="899"/>
              </a:xfrm>
              <a:prstGeom prst="straightConnector1">
                <a:avLst/>
              </a:prstGeom>
              <a:ln>
                <a:headEnd/>
                <a:tailEnd type="triangle" w="med" len="med"/>
              </a:ln>
              <a:extLst/>
            </p:spPr>
            <p:style>
              <a:lnRef idx="1">
                <a:schemeClr val="accent3"/>
              </a:lnRef>
              <a:fillRef idx="2">
                <a:schemeClr val="accent3"/>
              </a:fillRef>
              <a:effectRef idx="1">
                <a:schemeClr val="accent3"/>
              </a:effectRef>
              <a:fontRef idx="minor">
                <a:schemeClr val="dk1"/>
              </a:fontRef>
            </p:style>
          </p:cxnSp>
        </p:grpSp>
        <p:cxnSp>
          <p:nvCxnSpPr>
            <p:cNvPr id="10" name="AutoShape 121"/>
            <p:cNvCxnSpPr>
              <a:cxnSpLocks noChangeShapeType="1"/>
            </p:cNvCxnSpPr>
            <p:nvPr/>
          </p:nvCxnSpPr>
          <p:spPr bwMode="auto">
            <a:xfrm flipH="1">
              <a:off x="5554" y="2157"/>
              <a:ext cx="1323" cy="0"/>
            </a:xfrm>
            <a:prstGeom prst="straightConnector1">
              <a:avLst/>
            </a:prstGeom>
            <a:ln>
              <a:headEnd type="triangle" w="med" len="med"/>
              <a:tailEnd type="triangle" w="med" len="med"/>
            </a:ln>
            <a:extLst/>
          </p:spPr>
          <p:style>
            <a:lnRef idx="1">
              <a:schemeClr val="accent3"/>
            </a:lnRef>
            <a:fillRef idx="2">
              <a:schemeClr val="accent3"/>
            </a:fillRef>
            <a:effectRef idx="1">
              <a:schemeClr val="accent3"/>
            </a:effectRef>
            <a:fontRef idx="minor">
              <a:schemeClr val="dk1"/>
            </a:fontRef>
          </p:style>
        </p:cxnSp>
        <p:cxnSp>
          <p:nvCxnSpPr>
            <p:cNvPr id="11" name="AutoShape 122"/>
            <p:cNvCxnSpPr>
              <a:cxnSpLocks noChangeShapeType="1"/>
            </p:cNvCxnSpPr>
            <p:nvPr/>
          </p:nvCxnSpPr>
          <p:spPr bwMode="auto">
            <a:xfrm>
              <a:off x="6208" y="2202"/>
              <a:ext cx="0" cy="5274"/>
            </a:xfrm>
            <a:prstGeom prst="straightConnector1">
              <a:avLst/>
            </a:prstGeom>
            <a:ln>
              <a:headEnd type="triangle" w="med" len="med"/>
              <a:tailEnd type="triangle" w="med" len="med"/>
            </a:ln>
            <a:extLst/>
          </p:spPr>
          <p:style>
            <a:lnRef idx="1">
              <a:schemeClr val="accent3"/>
            </a:lnRef>
            <a:fillRef idx="2">
              <a:schemeClr val="accent3"/>
            </a:fillRef>
            <a:effectRef idx="1">
              <a:schemeClr val="accent3"/>
            </a:effectRef>
            <a:fontRef idx="minor">
              <a:schemeClr val="dk1"/>
            </a:fontRef>
          </p:style>
        </p:cxnSp>
        <p:grpSp>
          <p:nvGrpSpPr>
            <p:cNvPr id="14" name="Group 13"/>
            <p:cNvGrpSpPr>
              <a:grpSpLocks/>
            </p:cNvGrpSpPr>
            <p:nvPr/>
          </p:nvGrpSpPr>
          <p:grpSpPr bwMode="auto">
            <a:xfrm>
              <a:off x="7595" y="5960"/>
              <a:ext cx="2802" cy="1778"/>
              <a:chOff x="7595" y="5960"/>
              <a:chExt cx="2802" cy="1778"/>
            </a:xfrm>
          </p:grpSpPr>
          <p:sp>
            <p:nvSpPr>
              <p:cNvPr id="21" name="Rectangle 20"/>
              <p:cNvSpPr>
                <a:spLocks noChangeArrowheads="1"/>
              </p:cNvSpPr>
              <p:nvPr/>
            </p:nvSpPr>
            <p:spPr bwMode="auto">
              <a:xfrm>
                <a:off x="8588" y="6894"/>
                <a:ext cx="1809" cy="84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SA" sz="2000" b="1">
                    <a:effectLst/>
                    <a:latin typeface="Calibri"/>
                    <a:ea typeface="Calibri"/>
                    <a:cs typeface="Arial"/>
                  </a:rPr>
                  <a:t>تعلم تفاعلي</a:t>
                </a:r>
                <a:endParaRPr lang="en-US" sz="2000" b="1">
                  <a:effectLst/>
                  <a:latin typeface="Calibri"/>
                  <a:ea typeface="Calibri"/>
                  <a:cs typeface="Arial"/>
                </a:endParaRPr>
              </a:p>
            </p:txBody>
          </p:sp>
          <p:cxnSp>
            <p:nvCxnSpPr>
              <p:cNvPr id="22" name="AutoShape 127"/>
              <p:cNvCxnSpPr>
                <a:cxnSpLocks noChangeShapeType="1"/>
              </p:cNvCxnSpPr>
              <p:nvPr/>
            </p:nvCxnSpPr>
            <p:spPr bwMode="auto">
              <a:xfrm flipH="1" flipV="1">
                <a:off x="7595" y="5960"/>
                <a:ext cx="1928" cy="936"/>
              </a:xfrm>
              <a:prstGeom prst="straightConnector1">
                <a:avLst/>
              </a:prstGeom>
              <a:ln>
                <a:headEnd/>
                <a:tailEnd type="triangle" w="med" len="med"/>
              </a:ln>
              <a:extLst/>
            </p:spPr>
            <p:style>
              <a:lnRef idx="1">
                <a:schemeClr val="accent3"/>
              </a:lnRef>
              <a:fillRef idx="2">
                <a:schemeClr val="accent3"/>
              </a:fillRef>
              <a:effectRef idx="1">
                <a:schemeClr val="accent3"/>
              </a:effectRef>
              <a:fontRef idx="minor">
                <a:schemeClr val="dk1"/>
              </a:fontRef>
            </p:style>
          </p:cxnSp>
        </p:grpSp>
        <p:grpSp>
          <p:nvGrpSpPr>
            <p:cNvPr id="15" name="Group 14"/>
            <p:cNvGrpSpPr>
              <a:grpSpLocks/>
            </p:cNvGrpSpPr>
            <p:nvPr/>
          </p:nvGrpSpPr>
          <p:grpSpPr bwMode="auto">
            <a:xfrm>
              <a:off x="2000" y="5996"/>
              <a:ext cx="2807" cy="1866"/>
              <a:chOff x="2000" y="5996"/>
              <a:chExt cx="2807" cy="1866"/>
            </a:xfrm>
          </p:grpSpPr>
          <p:sp>
            <p:nvSpPr>
              <p:cNvPr id="19" name="Rectangle 18"/>
              <p:cNvSpPr>
                <a:spLocks noChangeArrowheads="1"/>
              </p:cNvSpPr>
              <p:nvPr/>
            </p:nvSpPr>
            <p:spPr bwMode="auto">
              <a:xfrm>
                <a:off x="2000" y="6895"/>
                <a:ext cx="1809" cy="96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SA" sz="2000" b="1">
                    <a:effectLst/>
                    <a:latin typeface="Calibri"/>
                    <a:ea typeface="Calibri"/>
                    <a:cs typeface="Arial"/>
                  </a:rPr>
                  <a:t>تعلم عملي</a:t>
                </a:r>
                <a:endParaRPr lang="en-US" sz="2000" b="1">
                  <a:effectLst/>
                  <a:latin typeface="Calibri"/>
                  <a:ea typeface="Calibri"/>
                  <a:cs typeface="Arial"/>
                </a:endParaRPr>
              </a:p>
            </p:txBody>
          </p:sp>
          <p:cxnSp>
            <p:nvCxnSpPr>
              <p:cNvPr id="20" name="AutoShape 130"/>
              <p:cNvCxnSpPr>
                <a:cxnSpLocks noChangeShapeType="1"/>
              </p:cNvCxnSpPr>
              <p:nvPr/>
            </p:nvCxnSpPr>
            <p:spPr bwMode="auto">
              <a:xfrm flipV="1">
                <a:off x="2879" y="5996"/>
                <a:ext cx="1928" cy="899"/>
              </a:xfrm>
              <a:prstGeom prst="straightConnector1">
                <a:avLst/>
              </a:prstGeom>
              <a:ln>
                <a:headEnd/>
                <a:tailEnd type="triangle" w="med" len="med"/>
              </a:ln>
              <a:extLst/>
            </p:spPr>
            <p:style>
              <a:lnRef idx="1">
                <a:schemeClr val="accent3"/>
              </a:lnRef>
              <a:fillRef idx="2">
                <a:schemeClr val="accent3"/>
              </a:fillRef>
              <a:effectRef idx="1">
                <a:schemeClr val="accent3"/>
              </a:effectRef>
              <a:fontRef idx="minor">
                <a:schemeClr val="dk1"/>
              </a:fontRef>
            </p:style>
          </p:cxnSp>
        </p:grpSp>
        <p:cxnSp>
          <p:nvCxnSpPr>
            <p:cNvPr id="16" name="AutoShape 131"/>
            <p:cNvCxnSpPr>
              <a:cxnSpLocks noChangeShapeType="1"/>
            </p:cNvCxnSpPr>
            <p:nvPr/>
          </p:nvCxnSpPr>
          <p:spPr bwMode="auto">
            <a:xfrm flipH="1">
              <a:off x="5554" y="7540"/>
              <a:ext cx="1323" cy="0"/>
            </a:xfrm>
            <a:prstGeom prst="straightConnector1">
              <a:avLst/>
            </a:prstGeom>
            <a:ln>
              <a:headEnd type="triangle" w="med" len="med"/>
              <a:tailEnd type="triangle" w="med" len="med"/>
            </a:ln>
            <a:extLst/>
          </p:spPr>
          <p:style>
            <a:lnRef idx="1">
              <a:schemeClr val="accent3"/>
            </a:lnRef>
            <a:fillRef idx="2">
              <a:schemeClr val="accent3"/>
            </a:fillRef>
            <a:effectRef idx="1">
              <a:schemeClr val="accent3"/>
            </a:effectRef>
            <a:fontRef idx="minor">
              <a:schemeClr val="dk1"/>
            </a:fontRef>
          </p:style>
        </p:cxnSp>
      </p:grpSp>
      <p:sp>
        <p:nvSpPr>
          <p:cNvPr id="33" name="Rectangle 32"/>
          <p:cNvSpPr/>
          <p:nvPr/>
        </p:nvSpPr>
        <p:spPr>
          <a:xfrm>
            <a:off x="606699" y="6180400"/>
            <a:ext cx="7848600" cy="400110"/>
          </a:xfrm>
          <a:prstGeom prst="rect">
            <a:avLst/>
          </a:prstGeom>
        </p:spPr>
        <p:txBody>
          <a:bodyPr wrap="square">
            <a:spAutoFit/>
          </a:bodyPr>
          <a:lstStyle/>
          <a:p>
            <a:pPr algn="ctr"/>
            <a:r>
              <a:rPr lang="ar-JO" sz="2000" b="1" dirty="0">
                <a:latin typeface="Traditional Arabic" pitchFamily="18" charset="-78"/>
                <a:cs typeface="Traditional Arabic" pitchFamily="18" charset="-78"/>
              </a:rPr>
              <a:t>والشكل 2 يوضح العلاقة بين طريقة التعلّم </a:t>
            </a:r>
            <a:r>
              <a:rPr lang="ar-JO" sz="2000" b="1" dirty="0" smtClean="0">
                <a:latin typeface="Traditional Arabic" pitchFamily="18" charset="-78"/>
                <a:cs typeface="Traditional Arabic" pitchFamily="18" charset="-78"/>
              </a:rPr>
              <a:t>(</a:t>
            </a:r>
            <a:r>
              <a:rPr lang="ar-SA" sz="2000" b="1" dirty="0" smtClean="0">
                <a:latin typeface="Traditional Arabic" pitchFamily="18" charset="-78"/>
                <a:cs typeface="Traditional Arabic" pitchFamily="18" charset="-78"/>
              </a:rPr>
              <a:t>نمط</a:t>
            </a:r>
            <a:r>
              <a:rPr lang="ar-JO" sz="2000" b="1" dirty="0" smtClean="0">
                <a:latin typeface="Traditional Arabic" pitchFamily="18" charset="-78"/>
                <a:cs typeface="Traditional Arabic" pitchFamily="18" charset="-78"/>
              </a:rPr>
              <a:t> </a:t>
            </a:r>
            <a:r>
              <a:rPr lang="ar-JO" sz="2000" b="1" dirty="0">
                <a:latin typeface="Traditional Arabic" pitchFamily="18" charset="-78"/>
                <a:cs typeface="Traditional Arabic" pitchFamily="18" charset="-78"/>
              </a:rPr>
              <a:t>التدريس) وأسلوب التعلّم</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61248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ppt_x"/>
                                          </p:val>
                                        </p:tav>
                                        <p:tav tm="100000">
                                          <p:val>
                                            <p:strVal val="#ppt_x"/>
                                          </p:val>
                                        </p:tav>
                                      </p:tavLst>
                                    </p:anim>
                                    <p:anim calcmode="lin" valueType="num">
                                      <p:cBhvr additive="base">
                                        <p:cTn id="1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838200"/>
            <a:ext cx="8839200" cy="5509200"/>
          </a:xfrm>
          <a:prstGeom prst="rect">
            <a:avLst/>
          </a:prstGeom>
        </p:spPr>
        <p:txBody>
          <a:bodyPr wrap="square">
            <a:spAutoFit/>
          </a:bodyPr>
          <a:lstStyle/>
          <a:p>
            <a:pPr algn="ctr" rtl="1"/>
            <a:r>
              <a:rPr lang="ar-SA" sz="3200" b="1" dirty="0">
                <a:solidFill>
                  <a:srgbClr val="FF0000"/>
                </a:solidFill>
                <a:latin typeface="Traditional Arabic" pitchFamily="18" charset="-78"/>
                <a:cs typeface="Traditional Arabic" pitchFamily="18" charset="-78"/>
              </a:rPr>
              <a:t>ومن الدراسات البارزة في هذا </a:t>
            </a:r>
            <a:r>
              <a:rPr lang="ar-SA" sz="3200" b="1" dirty="0" smtClean="0">
                <a:solidFill>
                  <a:srgbClr val="FF0000"/>
                </a:solidFill>
                <a:latin typeface="Traditional Arabic" pitchFamily="18" charset="-78"/>
                <a:cs typeface="Traditional Arabic" pitchFamily="18" charset="-78"/>
              </a:rPr>
              <a:t>الموضوع:</a:t>
            </a:r>
          </a:p>
          <a:p>
            <a:pPr algn="ctr" rtl="1"/>
            <a:endParaRPr lang="ar-SA" sz="3200" b="1" dirty="0" smtClean="0">
              <a:solidFill>
                <a:srgbClr val="FF0000"/>
              </a:solidFill>
              <a:latin typeface="Traditional Arabic" pitchFamily="18" charset="-78"/>
              <a:cs typeface="Traditional Arabic" pitchFamily="18" charset="-78"/>
            </a:endParaRPr>
          </a:p>
          <a:p>
            <a:pPr algn="just" rtl="1"/>
            <a:r>
              <a:rPr lang="ar-SA" sz="3200" b="1" dirty="0" smtClean="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دراسة رلندلر وهولد (</a:t>
            </a:r>
            <a:r>
              <a:rPr lang="en-US" sz="3200" b="1" dirty="0" err="1">
                <a:latin typeface="Traditional Arabic" pitchFamily="18" charset="-78"/>
                <a:cs typeface="Traditional Arabic" pitchFamily="18" charset="-78"/>
              </a:rPr>
              <a:t>Randler</a:t>
            </a:r>
            <a:r>
              <a:rPr lang="en-US" sz="3200" b="1" dirty="0">
                <a:latin typeface="Traditional Arabic" pitchFamily="18" charset="-78"/>
                <a:cs typeface="Traditional Arabic" pitchFamily="18" charset="-78"/>
              </a:rPr>
              <a:t>&amp; </a:t>
            </a:r>
            <a:r>
              <a:rPr lang="en-US" sz="3200" b="1" dirty="0" err="1">
                <a:latin typeface="Traditional Arabic" pitchFamily="18" charset="-78"/>
                <a:cs typeface="Traditional Arabic" pitchFamily="18" charset="-78"/>
              </a:rPr>
              <a:t>Hulde</a:t>
            </a:r>
            <a:r>
              <a:rPr lang="en-US" sz="3200" b="1" dirty="0">
                <a:latin typeface="Traditional Arabic" pitchFamily="18" charset="-78"/>
                <a:cs typeface="Traditional Arabic" pitchFamily="18" charset="-78"/>
              </a:rPr>
              <a:t>, 2007</a:t>
            </a:r>
            <a:r>
              <a:rPr lang="ar-SA" sz="3200" b="1"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والتي  هدفت الى المقارنة بين تجارب العمل اليدوي والتجارب المتمركزة على المعلم (عرض عملي). أشارت نتائج التحليل إلى أن الطلبة الذين درسوا بالعمل اليدوي كانت علاماتهم أعلى وكانوا أكثر سرورا من المجموعة التي درست بالعرض العملي</a:t>
            </a:r>
            <a:r>
              <a:rPr lang="ar-SA" sz="3200" dirty="0" smtClean="0">
                <a:latin typeface="Traditional Arabic" pitchFamily="18" charset="-78"/>
                <a:cs typeface="Traditional Arabic" pitchFamily="18" charset="-78"/>
              </a:rPr>
              <a:t>.</a:t>
            </a:r>
            <a:endParaRPr lang="en-US" sz="3200" dirty="0" smtClean="0">
              <a:latin typeface="Traditional Arabic" pitchFamily="18" charset="-78"/>
              <a:cs typeface="Traditional Arabic" pitchFamily="18" charset="-78"/>
            </a:endParaRPr>
          </a:p>
          <a:p>
            <a:pPr algn="just" rtl="1"/>
            <a:endParaRPr lang="en-US" sz="3200" b="1" dirty="0">
              <a:latin typeface="Traditional Arabic" pitchFamily="18" charset="-78"/>
              <a:cs typeface="Traditional Arabic" pitchFamily="18" charset="-78"/>
            </a:endParaRPr>
          </a:p>
          <a:p>
            <a:pPr algn="just" rtl="1"/>
            <a:r>
              <a:rPr lang="ar-SA" sz="3200" b="1" dirty="0">
                <a:latin typeface="Traditional Arabic" pitchFamily="18" charset="-78"/>
                <a:cs typeface="Traditional Arabic" pitchFamily="18" charset="-78"/>
              </a:rPr>
              <a:t>وفي دراسة اجريت لبلقن(</a:t>
            </a:r>
            <a:r>
              <a:rPr lang="en-US" sz="3200" b="1" dirty="0" err="1">
                <a:latin typeface="Traditional Arabic" pitchFamily="18" charset="-78"/>
                <a:cs typeface="Traditional Arabic" pitchFamily="18" charset="-78"/>
              </a:rPr>
              <a:t>Bilgin</a:t>
            </a:r>
            <a:r>
              <a:rPr lang="en-US" sz="3200" b="1" dirty="0">
                <a:latin typeface="Traditional Arabic" pitchFamily="18" charset="-78"/>
                <a:cs typeface="Traditional Arabic" pitchFamily="18" charset="-78"/>
              </a:rPr>
              <a:t>, 2006</a:t>
            </a:r>
            <a:r>
              <a:rPr lang="ar-SA" sz="3200" b="1"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هدفت </a:t>
            </a:r>
            <a:r>
              <a:rPr lang="ar-SA" sz="3200" dirty="0">
                <a:latin typeface="Traditional Arabic" pitchFamily="18" charset="-78"/>
                <a:cs typeface="Traditional Arabic" pitchFamily="18" charset="-78"/>
              </a:rPr>
              <a:t>لاستقصاء أثر نشاطات العمل اليدوي على اكتساب مهارات عمليات العلم واتجاهات الطلبة نحو العلوم مقارنة بطريقة العرض العملي.أشارت النتائج إلى أن أداء المجموعة التجريبية كان أعلى في مهارات العرض العملي.</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5597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63915"/>
            <a:ext cx="8839200" cy="6494085"/>
          </a:xfrm>
          <a:prstGeom prst="rect">
            <a:avLst/>
          </a:prstGeom>
        </p:spPr>
        <p:txBody>
          <a:bodyPr wrap="square">
            <a:spAutoFit/>
          </a:bodyPr>
          <a:lstStyle/>
          <a:p>
            <a:pPr algn="ctr" rtl="1"/>
            <a:r>
              <a:rPr lang="ar-SA" sz="3200" b="1" dirty="0">
                <a:solidFill>
                  <a:srgbClr val="FF0000"/>
                </a:solidFill>
                <a:latin typeface="Traditional Arabic" pitchFamily="18" charset="-78"/>
                <a:cs typeface="Traditional Arabic" pitchFamily="18" charset="-78"/>
              </a:rPr>
              <a:t>المشكلة </a:t>
            </a:r>
            <a:r>
              <a:rPr lang="ar-SA" sz="3200" b="1" dirty="0" smtClean="0">
                <a:solidFill>
                  <a:srgbClr val="FF0000"/>
                </a:solidFill>
                <a:latin typeface="Traditional Arabic" pitchFamily="18" charset="-78"/>
                <a:cs typeface="Traditional Arabic" pitchFamily="18" charset="-78"/>
              </a:rPr>
              <a:t>والاسئله</a:t>
            </a:r>
            <a:r>
              <a:rPr lang="ar-SA" sz="3200" b="1" dirty="0">
                <a:solidFill>
                  <a:srgbClr val="FF0000"/>
                </a:solidFill>
                <a:latin typeface="Traditional Arabic" pitchFamily="18" charset="-78"/>
                <a:cs typeface="Traditional Arabic" pitchFamily="18" charset="-78"/>
              </a:rPr>
              <a:t>: </a:t>
            </a:r>
            <a:endParaRPr lang="en-US" sz="3200" dirty="0">
              <a:solidFill>
                <a:srgbClr val="FF0000"/>
              </a:solidFill>
              <a:latin typeface="Traditional Arabic" pitchFamily="18" charset="-78"/>
              <a:cs typeface="Traditional Arabic" pitchFamily="18" charset="-78"/>
            </a:endParaRPr>
          </a:p>
          <a:p>
            <a:pPr marL="457200" lvl="0" indent="-457200" algn="just" rtl="1">
              <a:buFont typeface="Wingdings" pitchFamily="2" charset="2"/>
              <a:buChar char="ü"/>
            </a:pPr>
            <a:r>
              <a:rPr lang="ar-SA" sz="3200" dirty="0">
                <a:latin typeface="Traditional Arabic" pitchFamily="18" charset="-78"/>
                <a:cs typeface="Traditional Arabic" pitchFamily="18" charset="-78"/>
              </a:rPr>
              <a:t>الأساس البحثي للمشكلة: نتائج البحوث والدراسات التي تمت في التربية وعلم النفس كدراسة:</a:t>
            </a:r>
            <a:endParaRPr lang="en-US" sz="3200" dirty="0">
              <a:latin typeface="Traditional Arabic" pitchFamily="18" charset="-78"/>
              <a:cs typeface="Traditional Arabic" pitchFamily="18" charset="-78"/>
            </a:endParaRPr>
          </a:p>
          <a:p>
            <a:pPr algn="just" rtl="1"/>
            <a:r>
              <a:rPr lang="ar-SA" sz="3200" dirty="0">
                <a:latin typeface="Traditional Arabic" pitchFamily="18" charset="-78"/>
                <a:cs typeface="Traditional Arabic" pitchFamily="18" charset="-78"/>
              </a:rPr>
              <a:t>دي بور وستاين (</a:t>
            </a:r>
            <a:r>
              <a:rPr lang="en-US" sz="3200" dirty="0">
                <a:latin typeface="Traditional Arabic" pitchFamily="18" charset="-78"/>
                <a:cs typeface="Traditional Arabic" pitchFamily="18" charset="-78"/>
              </a:rPr>
              <a:t>De Boer&amp; </a:t>
            </a:r>
            <a:r>
              <a:rPr lang="en-US" sz="3200" dirty="0" err="1">
                <a:latin typeface="Traditional Arabic" pitchFamily="18" charset="-78"/>
                <a:cs typeface="Traditional Arabic" pitchFamily="18" charset="-78"/>
              </a:rPr>
              <a:t>Steyn</a:t>
            </a:r>
            <a:r>
              <a:rPr lang="en-US" sz="3200" dirty="0">
                <a:latin typeface="Traditional Arabic" pitchFamily="18" charset="-78"/>
                <a:cs typeface="Traditional Arabic" pitchFamily="18" charset="-78"/>
              </a:rPr>
              <a:t>, 1999</a:t>
            </a:r>
            <a:r>
              <a:rPr lang="ar-SA" sz="3200" dirty="0">
                <a:latin typeface="Traditional Arabic" pitchFamily="18" charset="-78"/>
                <a:cs typeface="Traditional Arabic" pitchFamily="18" charset="-78"/>
              </a:rPr>
              <a:t>) والتي هدفت الى تحديدتوزيع أنماط التعلم المفضلة للطلبة وكيفية تطويرها، أشارت النتائج الى ان أنماط التعلم للطلبة كانت على النحو الآتي:</a:t>
            </a:r>
            <a:r>
              <a:rPr lang="en-US" sz="3200" dirty="0">
                <a:latin typeface="Traditional Arabic" pitchFamily="18" charset="-78"/>
                <a:cs typeface="Traditional Arabic" pitchFamily="18" charset="-78"/>
              </a:rPr>
              <a:t>, B:48.4%, C:12.9, D:6.5% A:32.2</a:t>
            </a:r>
            <a:r>
              <a:rPr lang="en-US" sz="3200" dirty="0" smtClean="0">
                <a:latin typeface="Traditional Arabic" pitchFamily="18" charset="-78"/>
                <a:cs typeface="Traditional Arabic" pitchFamily="18" charset="-78"/>
              </a:rPr>
              <a:t>%</a:t>
            </a:r>
          </a:p>
          <a:p>
            <a:pPr algn="just" rtl="1"/>
            <a:r>
              <a:rPr lang="ar-SA" sz="3200" dirty="0" smtClean="0">
                <a:latin typeface="Traditional Arabic" pitchFamily="18" charset="-78"/>
                <a:cs typeface="Traditional Arabic" pitchFamily="18" charset="-78"/>
              </a:rPr>
              <a:t>وفي </a:t>
            </a:r>
            <a:r>
              <a:rPr lang="ar-SA" sz="3200" dirty="0">
                <a:latin typeface="Traditional Arabic" pitchFamily="18" charset="-78"/>
                <a:cs typeface="Traditional Arabic" pitchFamily="18" charset="-78"/>
              </a:rPr>
              <a:t>دراسة مماثلة لدي بور </a:t>
            </a:r>
            <a:r>
              <a:rPr lang="ar-SA" sz="3200" dirty="0" smtClean="0">
                <a:latin typeface="Traditional Arabic" pitchFamily="18" charset="-78"/>
                <a:cs typeface="Traditional Arabic" pitchFamily="18" charset="-78"/>
              </a:rPr>
              <a:t>وستين(</a:t>
            </a:r>
            <a:r>
              <a:rPr lang="en-US" sz="3200" dirty="0">
                <a:latin typeface="Traditional Arabic" pitchFamily="18" charset="-78"/>
                <a:cs typeface="Traditional Arabic" pitchFamily="18" charset="-78"/>
              </a:rPr>
              <a:t>De Boer&amp; </a:t>
            </a:r>
            <a:r>
              <a:rPr lang="en-US" sz="3200" dirty="0" err="1">
                <a:latin typeface="Traditional Arabic" pitchFamily="18" charset="-78"/>
                <a:cs typeface="Traditional Arabic" pitchFamily="18" charset="-78"/>
              </a:rPr>
              <a:t>Steyn</a:t>
            </a:r>
            <a:r>
              <a:rPr lang="en-US" sz="3200" dirty="0">
                <a:latin typeface="Traditional Arabic" pitchFamily="18" charset="-78"/>
                <a:cs typeface="Traditional Arabic" pitchFamily="18" charset="-78"/>
              </a:rPr>
              <a:t>, 1999</a:t>
            </a:r>
            <a:r>
              <a:rPr lang="ar-SA" sz="3200" dirty="0">
                <a:latin typeface="Traditional Arabic" pitchFamily="18" charset="-78"/>
                <a:cs typeface="Traditional Arabic" pitchFamily="18" charset="-78"/>
              </a:rPr>
              <a:t>) لأستقصاء أنماط التعلم، تبين ان الطلبة يتوزعون على أنماط التعلّم الأربعة (</a:t>
            </a:r>
            <a:r>
              <a:rPr lang="en-US" sz="3200" dirty="0">
                <a:latin typeface="Traditional Arabic" pitchFamily="18" charset="-78"/>
                <a:cs typeface="Traditional Arabic" pitchFamily="18" charset="-78"/>
              </a:rPr>
              <a:t>A,B,C,D</a:t>
            </a:r>
            <a:r>
              <a:rPr lang="ar-SA" sz="3200" dirty="0">
                <a:latin typeface="Traditional Arabic" pitchFamily="18" charset="-78"/>
                <a:cs typeface="Traditional Arabic" pitchFamily="18" charset="-78"/>
              </a:rPr>
              <a:t>)، بشكل متوازن</a:t>
            </a:r>
            <a:r>
              <a:rPr lang="ar-SA" sz="3200" dirty="0" smtClean="0">
                <a:latin typeface="Traditional Arabic" pitchFamily="18" charset="-78"/>
                <a:cs typeface="Traditional Arabic" pitchFamily="18" charset="-78"/>
              </a:rPr>
              <a:t>.</a:t>
            </a:r>
          </a:p>
          <a:p>
            <a:pPr algn="just" rtl="1"/>
            <a:r>
              <a:rPr lang="ar-SA" sz="3200" dirty="0" smtClean="0">
                <a:latin typeface="Traditional Arabic" pitchFamily="18" charset="-78"/>
                <a:cs typeface="Traditional Arabic" pitchFamily="18" charset="-78"/>
              </a:rPr>
              <a:t>كما اشارت دراسة زينال وشويب وعثمان (</a:t>
            </a:r>
            <a:r>
              <a:rPr lang="en-US" sz="3200" dirty="0" err="1" smtClean="0">
                <a:latin typeface="Traditional Arabic" pitchFamily="18" charset="-78"/>
                <a:cs typeface="Traditional Arabic" pitchFamily="18" charset="-78"/>
              </a:rPr>
              <a:t>Zainal</a:t>
            </a:r>
            <a:r>
              <a:rPr lang="en-US" sz="3200" dirty="0" smtClean="0">
                <a:latin typeface="Traditional Arabic" pitchFamily="18" charset="-78"/>
                <a:cs typeface="Traditional Arabic" pitchFamily="18" charset="-78"/>
              </a:rPr>
              <a:t>, </a:t>
            </a:r>
            <a:r>
              <a:rPr lang="en-US" sz="3200" dirty="0" err="1" smtClean="0">
                <a:latin typeface="Traditional Arabic" pitchFamily="18" charset="-78"/>
                <a:cs typeface="Traditional Arabic" pitchFamily="18" charset="-78"/>
              </a:rPr>
              <a:t>Shuib</a:t>
            </a:r>
            <a:r>
              <a:rPr lang="en-US" sz="3200" dirty="0" smtClean="0">
                <a:latin typeface="Traditional Arabic" pitchFamily="18" charset="-78"/>
                <a:cs typeface="Traditional Arabic" pitchFamily="18" charset="-78"/>
              </a:rPr>
              <a:t>,&amp; Othman, 2004</a:t>
            </a:r>
            <a:r>
              <a:rPr lang="ar-SA" sz="3200" dirty="0" smtClean="0">
                <a:latin typeface="Traditional Arabic" pitchFamily="18" charset="-78"/>
                <a:cs typeface="Traditional Arabic" pitchFamily="18" charset="-78"/>
              </a:rPr>
              <a:t>)، التي سعت لأستقصاء أنماط التعلم الأكثر سيادة، تبين ان الطلبة بشكل عام يستخدمون النصف الأيسر من الدماغ في تعلمهم أكثر من النصف الأيمن وخاصة الربع </a:t>
            </a:r>
            <a:r>
              <a:rPr lang="en-US" sz="3200" dirty="0" smtClean="0">
                <a:latin typeface="Traditional Arabic" pitchFamily="18" charset="-78"/>
                <a:cs typeface="Traditional Arabic" pitchFamily="18" charset="-78"/>
              </a:rPr>
              <a:t>A</a:t>
            </a:r>
            <a:r>
              <a:rPr lang="ar-SA" sz="3200" dirty="0" smtClean="0">
                <a:latin typeface="Traditional Arabic" pitchFamily="18" charset="-78"/>
                <a:cs typeface="Traditional Arabic" pitchFamily="18" charset="-78"/>
              </a:rPr>
              <a:t>.</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94155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
                                        <p:tgtEl>
                                          <p:spTgt spid="4">
                                            <p:txEl>
                                              <p:pRg st="0" end="0"/>
                                            </p:txEl>
                                          </p:spTgt>
                                        </p:tgtEl>
                                      </p:cBhvr>
                                    </p:animEffect>
                                    <p:anim calcmode="lin" valueType="num">
                                      <p:cBhvr>
                                        <p:cTn id="8"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
                                        <p:tgtEl>
                                          <p:spTgt spid="4">
                                            <p:txEl>
                                              <p:pRg st="1" end="1"/>
                                            </p:txEl>
                                          </p:spTgt>
                                        </p:tgtEl>
                                      </p:cBhvr>
                                    </p:animEffect>
                                    <p:anim calcmode="lin" valueType="num">
                                      <p:cBhvr>
                                        <p:cTn id="16" dur="4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400" fill="hold"/>
                                        <p:tgtEl>
                                          <p:spTgt spid="4">
                                            <p:txEl>
                                              <p:pRg st="1" end="1"/>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4">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4">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
                                        <p:tgtEl>
                                          <p:spTgt spid="4">
                                            <p:txEl>
                                              <p:pRg st="2" end="2"/>
                                            </p:txEl>
                                          </p:spTgt>
                                        </p:tgtEl>
                                      </p:cBhvr>
                                    </p:animEffect>
                                    <p:anim calcmode="lin" valueType="num">
                                      <p:cBhvr>
                                        <p:cTn id="24" dur="4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4">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000"/>
                            </p:stCondLst>
                            <p:childTnLst>
                              <p:par>
                                <p:cTn id="29" presetID="43" presetClass="entr" presetSubtype="0" fill="hold" nodeType="after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
                                        <p:tgtEl>
                                          <p:spTgt spid="4">
                                            <p:txEl>
                                              <p:pRg st="3" end="3"/>
                                            </p:txEl>
                                          </p:spTgt>
                                        </p:tgtEl>
                                      </p:cBhvr>
                                    </p:animEffect>
                                    <p:anim calcmode="lin" valueType="num">
                                      <p:cBhvr>
                                        <p:cTn id="32" dur="4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400" fill="hold"/>
                                        <p:tgtEl>
                                          <p:spTgt spid="4">
                                            <p:txEl>
                                              <p:pRg st="3" end="3"/>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4">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4">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p:stCondLst>
                              <p:cond delay="4000"/>
                            </p:stCondLst>
                            <p:childTnLst>
                              <p:par>
                                <p:cTn id="37" presetID="43" presetClass="entr" presetSubtype="0" fill="hold" nodeType="after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
                                        <p:tgtEl>
                                          <p:spTgt spid="4">
                                            <p:txEl>
                                              <p:pRg st="4" end="4"/>
                                            </p:txEl>
                                          </p:spTgt>
                                        </p:tgtEl>
                                      </p:cBhvr>
                                    </p:animEffect>
                                    <p:anim calcmode="lin" valueType="num">
                                      <p:cBhvr>
                                        <p:cTn id="40" dur="4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1" dur="400" fill="hold"/>
                                        <p:tgtEl>
                                          <p:spTgt spid="4">
                                            <p:txEl>
                                              <p:pRg st="4" end="4"/>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4">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4">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878" y="990600"/>
            <a:ext cx="8763000" cy="2062103"/>
          </a:xfrm>
          <a:prstGeom prst="rect">
            <a:avLst/>
          </a:prstGeom>
        </p:spPr>
        <p:txBody>
          <a:bodyPr wrap="square">
            <a:spAutoFit/>
          </a:bodyPr>
          <a:lstStyle/>
          <a:p>
            <a:pPr marL="457200" lvl="0" indent="-457200" algn="just" rtl="1">
              <a:buFont typeface="Wingdings" pitchFamily="2" charset="2"/>
              <a:buChar char="ü"/>
            </a:pPr>
            <a:r>
              <a:rPr lang="ar-SA" sz="3200" dirty="0">
                <a:latin typeface="Traditional Arabic" pitchFamily="18" charset="-78"/>
                <a:cs typeface="Traditional Arabic" pitchFamily="18" charset="-78"/>
              </a:rPr>
              <a:t>احساس الباحث بوجود مشكلة في قدرة الطلبة على استيعاب مفاهيم مقرر طرق البحث التربوي. اضافة الى شكوى اعضاء هيئة التدريس المستمرة في صعوبة  </a:t>
            </a:r>
            <a:r>
              <a:rPr lang="ar-SA" sz="3200" dirty="0" smtClean="0">
                <a:latin typeface="Traditional Arabic" pitchFamily="18" charset="-78"/>
                <a:cs typeface="Traditional Arabic" pitchFamily="18" charset="-78"/>
              </a:rPr>
              <a:t>توصيل </a:t>
            </a:r>
            <a:r>
              <a:rPr lang="ar-SA" sz="3200" dirty="0">
                <a:latin typeface="Traditional Arabic" pitchFamily="18" charset="-78"/>
                <a:cs typeface="Traditional Arabic" pitchFamily="18" charset="-78"/>
              </a:rPr>
              <a:t>الافكار والمعلومات للطلبة. </a:t>
            </a:r>
            <a:r>
              <a:rPr lang="ar-SA" sz="3200" dirty="0" smtClean="0">
                <a:latin typeface="Traditional Arabic" pitchFamily="18" charset="-78"/>
                <a:cs typeface="Traditional Arabic" pitchFamily="18" charset="-78"/>
              </a:rPr>
              <a:t>أيضا شكاوي </a:t>
            </a:r>
            <a:r>
              <a:rPr lang="ar-SA" sz="3200" dirty="0">
                <a:latin typeface="Traditional Arabic" pitchFamily="18" charset="-78"/>
                <a:cs typeface="Traditional Arabic" pitchFamily="18" charset="-78"/>
              </a:rPr>
              <a:t>الطلبة من قلة اندماجهم في حصة الدرس، وضعف استيعابهم للمعلومات الواردة فيه.</a:t>
            </a:r>
            <a:endParaRPr lang="en-US" sz="3200" dirty="0">
              <a:latin typeface="Traditional Arabic" pitchFamily="18" charset="-78"/>
              <a:cs typeface="Traditional Arabic" pitchFamily="18" charset="-78"/>
            </a:endParaRPr>
          </a:p>
        </p:txBody>
      </p:sp>
      <p:sp>
        <p:nvSpPr>
          <p:cNvPr id="5" name="Rectangle 4"/>
          <p:cNvSpPr/>
          <p:nvPr/>
        </p:nvSpPr>
        <p:spPr>
          <a:xfrm>
            <a:off x="221511" y="3429000"/>
            <a:ext cx="8763001" cy="2062103"/>
          </a:xfrm>
          <a:prstGeom prst="rect">
            <a:avLst/>
          </a:prstGeom>
        </p:spPr>
        <p:txBody>
          <a:bodyPr wrap="square">
            <a:spAutoFit/>
          </a:bodyPr>
          <a:lstStyle/>
          <a:p>
            <a:pPr marL="457200" lvl="0" indent="-457200" algn="just" rtl="1">
              <a:buFont typeface="Wingdings" pitchFamily="2" charset="2"/>
              <a:buChar char="ü"/>
            </a:pPr>
            <a:r>
              <a:rPr lang="ar-SA" sz="3200" dirty="0">
                <a:latin typeface="Traditional Arabic" pitchFamily="18" charset="-78"/>
                <a:cs typeface="Traditional Arabic" pitchFamily="18" charset="-78"/>
              </a:rPr>
              <a:t>لكل ذلك وجد أن انماط </a:t>
            </a:r>
            <a:r>
              <a:rPr lang="ar-SA" sz="3200" dirty="0" smtClean="0">
                <a:latin typeface="Traditional Arabic" pitchFamily="18" charset="-78"/>
                <a:cs typeface="Traditional Arabic" pitchFamily="18" charset="-78"/>
              </a:rPr>
              <a:t>التدريس </a:t>
            </a:r>
            <a:r>
              <a:rPr lang="ar-SA" sz="3200" dirty="0">
                <a:latin typeface="Traditional Arabic" pitchFamily="18" charset="-78"/>
                <a:cs typeface="Traditional Arabic" pitchFamily="18" charset="-78"/>
              </a:rPr>
              <a:t>وحدها لا تكفي لتحقيق ذلك النجاح المنشود، إن لم ترتبط </a:t>
            </a:r>
            <a:r>
              <a:rPr lang="ar-SA" sz="3200" dirty="0" smtClean="0">
                <a:latin typeface="Traditional Arabic" pitchFamily="18" charset="-78"/>
                <a:cs typeface="Traditional Arabic" pitchFamily="18" charset="-78"/>
              </a:rPr>
              <a:t>باساليب تعلم </a:t>
            </a:r>
            <a:r>
              <a:rPr lang="ar-SA" sz="3200" dirty="0">
                <a:latin typeface="Traditional Arabic" pitchFamily="18" charset="-78"/>
                <a:cs typeface="Traditional Arabic" pitchFamily="18" charset="-78"/>
              </a:rPr>
              <a:t>الطلبة انفسهم، الذين يشكلون بؤرة عملية التعليم والتعلم. ولذلك يمكن أن نتنبأ بأن طريقة التدريس لا تتناسب مع رغبات وحاجات الطلبة الذين نعلمهم.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7547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838200"/>
            <a:ext cx="8686800" cy="5016758"/>
          </a:xfrm>
          <a:prstGeom prst="rect">
            <a:avLst/>
          </a:prstGeom>
        </p:spPr>
        <p:txBody>
          <a:bodyPr wrap="square">
            <a:spAutoFit/>
          </a:bodyPr>
          <a:lstStyle/>
          <a:p>
            <a:pPr marL="457200" indent="-457200" algn="just" rtl="1">
              <a:buFont typeface="Wingdings" pitchFamily="2" charset="2"/>
              <a:buChar char="ü"/>
            </a:pPr>
            <a:r>
              <a:rPr lang="en-US" sz="3200"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هدف المشروع الرئيس</a:t>
            </a:r>
            <a:r>
              <a:rPr lang="ar-SA" sz="3200"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إستقصاء </a:t>
            </a:r>
            <a:r>
              <a:rPr lang="ar-SA" sz="3200" dirty="0">
                <a:latin typeface="Traditional Arabic" pitchFamily="18" charset="-78"/>
                <a:cs typeface="Traditional Arabic" pitchFamily="18" charset="-78"/>
              </a:rPr>
              <a:t>اثر كل من </a:t>
            </a:r>
            <a:r>
              <a:rPr lang="ar-SA" sz="3200" dirty="0" smtClean="0">
                <a:latin typeface="Traditional Arabic" pitchFamily="18" charset="-78"/>
                <a:cs typeface="Traditional Arabic" pitchFamily="18" charset="-78"/>
              </a:rPr>
              <a:t>أنماط التدريس المتوجهة </a:t>
            </a:r>
            <a:r>
              <a:rPr lang="ar-SA" sz="3200" dirty="0">
                <a:latin typeface="Traditional Arabic" pitchFamily="18" charset="-78"/>
                <a:cs typeface="Traditional Arabic" pitchFamily="18" charset="-78"/>
              </a:rPr>
              <a:t>نحو </a:t>
            </a:r>
            <a:r>
              <a:rPr lang="ar-SA" sz="3200" dirty="0" smtClean="0">
                <a:latin typeface="Traditional Arabic" pitchFamily="18" charset="-78"/>
                <a:cs typeface="Traditional Arabic" pitchFamily="18" charset="-78"/>
              </a:rPr>
              <a:t>أساليب التعلم </a:t>
            </a:r>
            <a:r>
              <a:rPr lang="ar-SA" sz="3200"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والانماط المفضلة </a:t>
            </a:r>
            <a:r>
              <a:rPr lang="ar-SA" sz="3200" dirty="0">
                <a:latin typeface="Traditional Arabic" pitchFamily="18" charset="-78"/>
                <a:cs typeface="Traditional Arabic" pitchFamily="18" charset="-78"/>
              </a:rPr>
              <a:t>لدى الطلبة حسب تصنيف هيرمان ومعرفة اثر التفاعل والتطابق بينهما على زيادة معرفة الطلاب وفهمهم للمقرر الدراسي المستهدف. ويمكن تحديد مشكلة الدراسة في </a:t>
            </a:r>
            <a:r>
              <a:rPr lang="ar-SA" sz="3200" dirty="0" smtClean="0">
                <a:latin typeface="Traditional Arabic" pitchFamily="18" charset="-78"/>
                <a:cs typeface="Traditional Arabic" pitchFamily="18" charset="-78"/>
              </a:rPr>
              <a:t>السؤالين الآتيين </a:t>
            </a:r>
            <a:r>
              <a:rPr lang="ar-SA" sz="3200" dirty="0">
                <a:latin typeface="Traditional Arabic" pitchFamily="18" charset="-78"/>
                <a:cs typeface="Traditional Arabic" pitchFamily="18" charset="-78"/>
              </a:rPr>
              <a:t>: </a:t>
            </a:r>
            <a:endParaRPr lang="ar-SA" sz="3200" dirty="0" smtClean="0">
              <a:latin typeface="Traditional Arabic" pitchFamily="18" charset="-78"/>
              <a:cs typeface="Traditional Arabic" pitchFamily="18" charset="-78"/>
            </a:endParaRPr>
          </a:p>
          <a:p>
            <a:pPr algn="just" rtl="1"/>
            <a:endParaRPr lang="en-US" sz="3200" dirty="0">
              <a:latin typeface="Traditional Arabic" pitchFamily="18" charset="-78"/>
              <a:cs typeface="Traditional Arabic" pitchFamily="18" charset="-78"/>
            </a:endParaRPr>
          </a:p>
          <a:p>
            <a:pPr algn="r"/>
            <a:r>
              <a:rPr lang="ar-JO" sz="3200" dirty="0">
                <a:latin typeface="Traditional Arabic" pitchFamily="18" charset="-78"/>
                <a:cs typeface="Traditional Arabic" pitchFamily="18" charset="-78"/>
              </a:rPr>
              <a:t>1</a:t>
            </a:r>
            <a:r>
              <a:rPr lang="ar-SA" sz="3200" dirty="0">
                <a:latin typeface="Traditional Arabic" pitchFamily="18" charset="-78"/>
                <a:cs typeface="Traditional Arabic" pitchFamily="18" charset="-78"/>
              </a:rPr>
              <a:t>.ما أساليب التعلم </a:t>
            </a:r>
            <a:r>
              <a:rPr lang="ar-SA" sz="3200" dirty="0" smtClean="0">
                <a:latin typeface="Traditional Arabic" pitchFamily="18" charset="-78"/>
                <a:cs typeface="Traditional Arabic" pitchFamily="18" charset="-78"/>
              </a:rPr>
              <a:t>السائدة </a:t>
            </a:r>
            <a:r>
              <a:rPr lang="ar-SA" sz="3200" dirty="0">
                <a:latin typeface="Traditional Arabic" pitchFamily="18" charset="-78"/>
                <a:cs typeface="Traditional Arabic" pitchFamily="18" charset="-78"/>
              </a:rPr>
              <a:t>في نصفي الدماغ لدى طلبة مقرر طرق بحث </a:t>
            </a:r>
            <a:endParaRPr lang="ar-SA" sz="3200" dirty="0" smtClean="0">
              <a:latin typeface="Traditional Arabic" pitchFamily="18" charset="-78"/>
              <a:cs typeface="Traditional Arabic" pitchFamily="18" charset="-78"/>
            </a:endParaRPr>
          </a:p>
          <a:p>
            <a:pPr algn="r"/>
            <a:r>
              <a:rPr lang="ar-SA" sz="3200" dirty="0" smtClean="0">
                <a:latin typeface="Traditional Arabic" pitchFamily="18" charset="-78"/>
                <a:cs typeface="Traditional Arabic" pitchFamily="18" charset="-78"/>
              </a:rPr>
              <a:t>تربوي</a:t>
            </a:r>
            <a:r>
              <a:rPr lang="ar-SA" sz="3200" dirty="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a:p>
            <a:pPr algn="just" rtl="1"/>
            <a:endParaRPr lang="ar-SA" sz="3200" dirty="0" smtClean="0">
              <a:latin typeface="Traditional Arabic" pitchFamily="18" charset="-78"/>
              <a:cs typeface="Traditional Arabic" pitchFamily="18" charset="-78"/>
            </a:endParaRPr>
          </a:p>
          <a:p>
            <a:pPr algn="just" rtl="1"/>
            <a:r>
              <a:rPr lang="ar-SA" sz="3200" dirty="0" smtClean="0">
                <a:latin typeface="Traditional Arabic" pitchFamily="18" charset="-78"/>
                <a:cs typeface="Traditional Arabic" pitchFamily="18" charset="-78"/>
              </a:rPr>
              <a:t>2.هل </a:t>
            </a:r>
            <a:r>
              <a:rPr lang="ar-SA" sz="3200" dirty="0">
                <a:latin typeface="Traditional Arabic" pitchFamily="18" charset="-78"/>
                <a:cs typeface="Traditional Arabic" pitchFamily="18" charset="-78"/>
              </a:rPr>
              <a:t>هناك فروق في أداء </a:t>
            </a:r>
            <a:r>
              <a:rPr lang="ar-SA" sz="3200" dirty="0" smtClean="0">
                <a:latin typeface="Traditional Arabic" pitchFamily="18" charset="-78"/>
                <a:cs typeface="Traditional Arabic" pitchFamily="18" charset="-78"/>
              </a:rPr>
              <a:t>الطالبات </a:t>
            </a:r>
            <a:r>
              <a:rPr lang="ar-SA" sz="3200" dirty="0">
                <a:latin typeface="Traditional Arabic" pitchFamily="18" charset="-78"/>
                <a:cs typeface="Traditional Arabic" pitchFamily="18" charset="-78"/>
              </a:rPr>
              <a:t>على الاختبار القبلي والبعدي لقدرة الطالبات على استيعاب مفاهيم مقرر طرق البحث التربوي؟</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08118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00" fill="hold">
                                          <p:stCondLst>
                                            <p:cond delay="0"/>
                                          </p:stCondLst>
                                        </p:cTn>
                                        <p:tgtEl>
                                          <p:spTgt spid="4">
                                            <p:txEl>
                                              <p:pRg st="0" end="0"/>
                                            </p:txEl>
                                          </p:spTgt>
                                        </p:tgtEl>
                                        <p:attrNameLst>
                                          <p:attrName>r</p:attrName>
                                        </p:attrNameLst>
                                      </p:cBhvr>
                                    </p:animRot>
                                    <p:animRot by="-240000">
                                      <p:cBhvr>
                                        <p:cTn id="7" dur="200" fill="hold">
                                          <p:stCondLst>
                                            <p:cond delay="200"/>
                                          </p:stCondLst>
                                        </p:cTn>
                                        <p:tgtEl>
                                          <p:spTgt spid="4">
                                            <p:txEl>
                                              <p:pRg st="0" end="0"/>
                                            </p:txEl>
                                          </p:spTgt>
                                        </p:tgtEl>
                                        <p:attrNameLst>
                                          <p:attrName>r</p:attrName>
                                        </p:attrNameLst>
                                      </p:cBhvr>
                                    </p:animRot>
                                    <p:animRot by="240000">
                                      <p:cBhvr>
                                        <p:cTn id="8" dur="200" fill="hold">
                                          <p:stCondLst>
                                            <p:cond delay="400"/>
                                          </p:stCondLst>
                                        </p:cTn>
                                        <p:tgtEl>
                                          <p:spTgt spid="4">
                                            <p:txEl>
                                              <p:pRg st="0" end="0"/>
                                            </p:txEl>
                                          </p:spTgt>
                                        </p:tgtEl>
                                        <p:attrNameLst>
                                          <p:attrName>r</p:attrName>
                                        </p:attrNameLst>
                                      </p:cBhvr>
                                    </p:animRot>
                                    <p:animRot by="-240000">
                                      <p:cBhvr>
                                        <p:cTn id="9" dur="200" fill="hold">
                                          <p:stCondLst>
                                            <p:cond delay="600"/>
                                          </p:stCondLst>
                                        </p:cTn>
                                        <p:tgtEl>
                                          <p:spTgt spid="4">
                                            <p:txEl>
                                              <p:pRg st="0" end="0"/>
                                            </p:txEl>
                                          </p:spTgt>
                                        </p:tgtEl>
                                        <p:attrNameLst>
                                          <p:attrName>r</p:attrName>
                                        </p:attrNameLst>
                                      </p:cBhvr>
                                    </p:animRot>
                                    <p:animRot by="120000">
                                      <p:cBhvr>
                                        <p:cTn id="10" dur="200" fill="hold">
                                          <p:stCondLst>
                                            <p:cond delay="800"/>
                                          </p:stCondLst>
                                        </p:cTn>
                                        <p:tgtEl>
                                          <p:spTgt spid="4">
                                            <p:txEl>
                                              <p:pRg st="0" end="0"/>
                                            </p:txEl>
                                          </p:spTgt>
                                        </p:tgtEl>
                                        <p:attrNameLst>
                                          <p:attrName>r</p:attrName>
                                        </p:attrNameLst>
                                      </p:cBhvr>
                                    </p:animRot>
                                  </p:childTnLst>
                                </p:cTn>
                              </p:par>
                            </p:childTnLst>
                          </p:cTn>
                        </p:par>
                        <p:par>
                          <p:cTn id="11" fill="hold">
                            <p:stCondLst>
                              <p:cond delay="1000"/>
                            </p:stCondLst>
                            <p:childTnLst>
                              <p:par>
                                <p:cTn id="12" presetID="32" presetClass="emph" presetSubtype="0" fill="hold" nodeType="afterEffect">
                                  <p:stCondLst>
                                    <p:cond delay="0"/>
                                  </p:stCondLst>
                                  <p:childTnLst>
                                    <p:animRot by="120000">
                                      <p:cBhvr>
                                        <p:cTn id="13" dur="100" fill="hold">
                                          <p:stCondLst>
                                            <p:cond delay="0"/>
                                          </p:stCondLst>
                                        </p:cTn>
                                        <p:tgtEl>
                                          <p:spTgt spid="4">
                                            <p:txEl>
                                              <p:pRg st="2" end="2"/>
                                            </p:txEl>
                                          </p:spTgt>
                                        </p:tgtEl>
                                        <p:attrNameLst>
                                          <p:attrName>r</p:attrName>
                                        </p:attrNameLst>
                                      </p:cBhvr>
                                    </p:animRot>
                                    <p:animRot by="-240000">
                                      <p:cBhvr>
                                        <p:cTn id="14" dur="200" fill="hold">
                                          <p:stCondLst>
                                            <p:cond delay="200"/>
                                          </p:stCondLst>
                                        </p:cTn>
                                        <p:tgtEl>
                                          <p:spTgt spid="4">
                                            <p:txEl>
                                              <p:pRg st="2" end="2"/>
                                            </p:txEl>
                                          </p:spTgt>
                                        </p:tgtEl>
                                        <p:attrNameLst>
                                          <p:attrName>r</p:attrName>
                                        </p:attrNameLst>
                                      </p:cBhvr>
                                    </p:animRot>
                                    <p:animRot by="240000">
                                      <p:cBhvr>
                                        <p:cTn id="15" dur="200" fill="hold">
                                          <p:stCondLst>
                                            <p:cond delay="400"/>
                                          </p:stCondLst>
                                        </p:cTn>
                                        <p:tgtEl>
                                          <p:spTgt spid="4">
                                            <p:txEl>
                                              <p:pRg st="2" end="2"/>
                                            </p:txEl>
                                          </p:spTgt>
                                        </p:tgtEl>
                                        <p:attrNameLst>
                                          <p:attrName>r</p:attrName>
                                        </p:attrNameLst>
                                      </p:cBhvr>
                                    </p:animRot>
                                    <p:animRot by="-240000">
                                      <p:cBhvr>
                                        <p:cTn id="16" dur="200" fill="hold">
                                          <p:stCondLst>
                                            <p:cond delay="600"/>
                                          </p:stCondLst>
                                        </p:cTn>
                                        <p:tgtEl>
                                          <p:spTgt spid="4">
                                            <p:txEl>
                                              <p:pRg st="2" end="2"/>
                                            </p:txEl>
                                          </p:spTgt>
                                        </p:tgtEl>
                                        <p:attrNameLst>
                                          <p:attrName>r</p:attrName>
                                        </p:attrNameLst>
                                      </p:cBhvr>
                                    </p:animRot>
                                    <p:animRot by="120000">
                                      <p:cBhvr>
                                        <p:cTn id="17" dur="200" fill="hold">
                                          <p:stCondLst>
                                            <p:cond delay="800"/>
                                          </p:stCondLst>
                                        </p:cTn>
                                        <p:tgtEl>
                                          <p:spTgt spid="4">
                                            <p:txEl>
                                              <p:pRg st="2" end="2"/>
                                            </p:txEl>
                                          </p:spTgt>
                                        </p:tgtEl>
                                        <p:attrNameLst>
                                          <p:attrName>r</p:attrName>
                                        </p:attrNameLst>
                                      </p:cBhvr>
                                    </p:animRot>
                                  </p:childTnLst>
                                </p:cTn>
                              </p:par>
                            </p:childTnLst>
                          </p:cTn>
                        </p:par>
                        <p:par>
                          <p:cTn id="18" fill="hold">
                            <p:stCondLst>
                              <p:cond delay="2000"/>
                            </p:stCondLst>
                            <p:childTnLst>
                              <p:par>
                                <p:cTn id="19" presetID="32" presetClass="emph" presetSubtype="0" fill="hold" nodeType="afterEffect">
                                  <p:stCondLst>
                                    <p:cond delay="0"/>
                                  </p:stCondLst>
                                  <p:childTnLst>
                                    <p:animRot by="120000">
                                      <p:cBhvr>
                                        <p:cTn id="20" dur="100" fill="hold">
                                          <p:stCondLst>
                                            <p:cond delay="0"/>
                                          </p:stCondLst>
                                        </p:cTn>
                                        <p:tgtEl>
                                          <p:spTgt spid="4">
                                            <p:txEl>
                                              <p:pRg st="3" end="3"/>
                                            </p:txEl>
                                          </p:spTgt>
                                        </p:tgtEl>
                                        <p:attrNameLst>
                                          <p:attrName>r</p:attrName>
                                        </p:attrNameLst>
                                      </p:cBhvr>
                                    </p:animRot>
                                    <p:animRot by="-240000">
                                      <p:cBhvr>
                                        <p:cTn id="21" dur="200" fill="hold">
                                          <p:stCondLst>
                                            <p:cond delay="200"/>
                                          </p:stCondLst>
                                        </p:cTn>
                                        <p:tgtEl>
                                          <p:spTgt spid="4">
                                            <p:txEl>
                                              <p:pRg st="3" end="3"/>
                                            </p:txEl>
                                          </p:spTgt>
                                        </p:tgtEl>
                                        <p:attrNameLst>
                                          <p:attrName>r</p:attrName>
                                        </p:attrNameLst>
                                      </p:cBhvr>
                                    </p:animRot>
                                    <p:animRot by="240000">
                                      <p:cBhvr>
                                        <p:cTn id="22" dur="200" fill="hold">
                                          <p:stCondLst>
                                            <p:cond delay="400"/>
                                          </p:stCondLst>
                                        </p:cTn>
                                        <p:tgtEl>
                                          <p:spTgt spid="4">
                                            <p:txEl>
                                              <p:pRg st="3" end="3"/>
                                            </p:txEl>
                                          </p:spTgt>
                                        </p:tgtEl>
                                        <p:attrNameLst>
                                          <p:attrName>r</p:attrName>
                                        </p:attrNameLst>
                                      </p:cBhvr>
                                    </p:animRot>
                                    <p:animRot by="-240000">
                                      <p:cBhvr>
                                        <p:cTn id="23" dur="200" fill="hold">
                                          <p:stCondLst>
                                            <p:cond delay="600"/>
                                          </p:stCondLst>
                                        </p:cTn>
                                        <p:tgtEl>
                                          <p:spTgt spid="4">
                                            <p:txEl>
                                              <p:pRg st="3" end="3"/>
                                            </p:txEl>
                                          </p:spTgt>
                                        </p:tgtEl>
                                        <p:attrNameLst>
                                          <p:attrName>r</p:attrName>
                                        </p:attrNameLst>
                                      </p:cBhvr>
                                    </p:animRot>
                                    <p:animRot by="120000">
                                      <p:cBhvr>
                                        <p:cTn id="24" dur="200" fill="hold">
                                          <p:stCondLst>
                                            <p:cond delay="800"/>
                                          </p:stCondLst>
                                        </p:cTn>
                                        <p:tgtEl>
                                          <p:spTgt spid="4">
                                            <p:txEl>
                                              <p:pRg st="3" end="3"/>
                                            </p:txEl>
                                          </p:spTgt>
                                        </p:tgtEl>
                                        <p:attrNameLst>
                                          <p:attrName>r</p:attrName>
                                        </p:attrNameLst>
                                      </p:cBhvr>
                                    </p:animRot>
                                  </p:childTnLst>
                                </p:cTn>
                              </p:par>
                            </p:childTnLst>
                          </p:cTn>
                        </p:par>
                        <p:par>
                          <p:cTn id="25" fill="hold">
                            <p:stCondLst>
                              <p:cond delay="3000"/>
                            </p:stCondLst>
                            <p:childTnLst>
                              <p:par>
                                <p:cTn id="26" presetID="32" presetClass="emph" presetSubtype="0" fill="hold" nodeType="afterEffect">
                                  <p:stCondLst>
                                    <p:cond delay="0"/>
                                  </p:stCondLst>
                                  <p:childTnLst>
                                    <p:animRot by="120000">
                                      <p:cBhvr>
                                        <p:cTn id="27" dur="100" fill="hold">
                                          <p:stCondLst>
                                            <p:cond delay="0"/>
                                          </p:stCondLst>
                                        </p:cTn>
                                        <p:tgtEl>
                                          <p:spTgt spid="4">
                                            <p:txEl>
                                              <p:pRg st="5" end="5"/>
                                            </p:txEl>
                                          </p:spTgt>
                                        </p:tgtEl>
                                        <p:attrNameLst>
                                          <p:attrName>r</p:attrName>
                                        </p:attrNameLst>
                                      </p:cBhvr>
                                    </p:animRot>
                                    <p:animRot by="-240000">
                                      <p:cBhvr>
                                        <p:cTn id="28" dur="200" fill="hold">
                                          <p:stCondLst>
                                            <p:cond delay="200"/>
                                          </p:stCondLst>
                                        </p:cTn>
                                        <p:tgtEl>
                                          <p:spTgt spid="4">
                                            <p:txEl>
                                              <p:pRg st="5" end="5"/>
                                            </p:txEl>
                                          </p:spTgt>
                                        </p:tgtEl>
                                        <p:attrNameLst>
                                          <p:attrName>r</p:attrName>
                                        </p:attrNameLst>
                                      </p:cBhvr>
                                    </p:animRot>
                                    <p:animRot by="240000">
                                      <p:cBhvr>
                                        <p:cTn id="29" dur="200" fill="hold">
                                          <p:stCondLst>
                                            <p:cond delay="400"/>
                                          </p:stCondLst>
                                        </p:cTn>
                                        <p:tgtEl>
                                          <p:spTgt spid="4">
                                            <p:txEl>
                                              <p:pRg st="5" end="5"/>
                                            </p:txEl>
                                          </p:spTgt>
                                        </p:tgtEl>
                                        <p:attrNameLst>
                                          <p:attrName>r</p:attrName>
                                        </p:attrNameLst>
                                      </p:cBhvr>
                                    </p:animRot>
                                    <p:animRot by="-240000">
                                      <p:cBhvr>
                                        <p:cTn id="30" dur="200" fill="hold">
                                          <p:stCondLst>
                                            <p:cond delay="600"/>
                                          </p:stCondLst>
                                        </p:cTn>
                                        <p:tgtEl>
                                          <p:spTgt spid="4">
                                            <p:txEl>
                                              <p:pRg st="5" end="5"/>
                                            </p:txEl>
                                          </p:spTgt>
                                        </p:tgtEl>
                                        <p:attrNameLst>
                                          <p:attrName>r</p:attrName>
                                        </p:attrNameLst>
                                      </p:cBhvr>
                                    </p:animRot>
                                    <p:animRot by="120000">
                                      <p:cBhvr>
                                        <p:cTn id="31" dur="200" fill="hold">
                                          <p:stCondLst>
                                            <p:cond delay="800"/>
                                          </p:stCondLst>
                                        </p:cTn>
                                        <p:tgtEl>
                                          <p:spTgt spid="4">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964961"/>
            <a:ext cx="3200400"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rtl="1"/>
            <a:r>
              <a:rPr lang="ar-SA" sz="3600" b="1" dirty="0">
                <a:latin typeface="Traditional Arabic" pitchFamily="18" charset="-78"/>
                <a:cs typeface="Traditional Arabic" pitchFamily="18" charset="-78"/>
              </a:rPr>
              <a:t>الطريقة</a:t>
            </a:r>
            <a:endParaRPr lang="en-US" sz="3600" dirty="0">
              <a:latin typeface="Traditional Arabic" pitchFamily="18" charset="-78"/>
              <a:cs typeface="Traditional Arabic" pitchFamily="18" charset="-78"/>
            </a:endParaRPr>
          </a:p>
        </p:txBody>
      </p:sp>
      <p:sp>
        <p:nvSpPr>
          <p:cNvPr id="5" name="Rectangle 4"/>
          <p:cNvSpPr/>
          <p:nvPr/>
        </p:nvSpPr>
        <p:spPr>
          <a:xfrm>
            <a:off x="69112" y="2057400"/>
            <a:ext cx="8763000" cy="1569660"/>
          </a:xfrm>
          <a:prstGeom prst="rect">
            <a:avLst/>
          </a:prstGeom>
        </p:spPr>
        <p:txBody>
          <a:bodyPr wrap="square">
            <a:spAutoFit/>
          </a:bodyPr>
          <a:lstStyle/>
          <a:p>
            <a:pPr algn="just" rtl="1"/>
            <a:r>
              <a:rPr lang="ar-SA" sz="3200" b="1" dirty="0">
                <a:solidFill>
                  <a:srgbClr val="FF0000"/>
                </a:solidFill>
                <a:latin typeface="Traditional Arabic" pitchFamily="18" charset="-78"/>
                <a:cs typeface="Traditional Arabic" pitchFamily="18" charset="-78"/>
              </a:rPr>
              <a:t>عينة المشروع: </a:t>
            </a:r>
            <a:r>
              <a:rPr lang="ar-SA" sz="3200" dirty="0">
                <a:latin typeface="Traditional Arabic" pitchFamily="18" charset="-78"/>
                <a:cs typeface="Traditional Arabic" pitchFamily="18" charset="-78"/>
              </a:rPr>
              <a:t>تكونت عيّنة الدراسة من 29 طالبة من طالبات الدراسات العليا بكلية التربية، درسن مقرر طرق البحث التربوي، توزّعن على شعبتين دراسيتين، في الفصل الدراسي الأول لعام 1434-1345هـ</a:t>
            </a:r>
            <a:endParaRPr lang="en-US" sz="3200" dirty="0">
              <a:latin typeface="Traditional Arabic" pitchFamily="18" charset="-78"/>
              <a:cs typeface="Traditional Arabic" pitchFamily="18" charset="-78"/>
            </a:endParaRPr>
          </a:p>
        </p:txBody>
      </p:sp>
      <p:sp>
        <p:nvSpPr>
          <p:cNvPr id="6" name="Rectangle 5"/>
          <p:cNvSpPr/>
          <p:nvPr/>
        </p:nvSpPr>
        <p:spPr>
          <a:xfrm>
            <a:off x="152400" y="3886200"/>
            <a:ext cx="8763000" cy="2062103"/>
          </a:xfrm>
          <a:prstGeom prst="rect">
            <a:avLst/>
          </a:prstGeom>
        </p:spPr>
        <p:txBody>
          <a:bodyPr wrap="square">
            <a:spAutoFit/>
          </a:bodyPr>
          <a:lstStyle/>
          <a:p>
            <a:pPr algn="just" rtl="1"/>
            <a:r>
              <a:rPr lang="ar-SA" sz="3200" b="1" dirty="0">
                <a:solidFill>
                  <a:srgbClr val="FF0000"/>
                </a:solidFill>
                <a:latin typeface="Traditional Arabic" pitchFamily="18" charset="-78"/>
                <a:cs typeface="Traditional Arabic" pitchFamily="18" charset="-78"/>
              </a:rPr>
              <a:t>أدوات المشروع: </a:t>
            </a:r>
            <a:r>
              <a:rPr lang="ar-SA" sz="3200" dirty="0">
                <a:latin typeface="Traditional Arabic" pitchFamily="18" charset="-78"/>
                <a:cs typeface="Traditional Arabic" pitchFamily="18" charset="-78"/>
              </a:rPr>
              <a:t>لتحقيق أهداف الدراسة </a:t>
            </a:r>
            <a:r>
              <a:rPr lang="ar-SA" sz="3200" dirty="0" smtClean="0">
                <a:latin typeface="Traditional Arabic" pitchFamily="18" charset="-78"/>
                <a:cs typeface="Traditional Arabic" pitchFamily="18" charset="-78"/>
              </a:rPr>
              <a:t>تم </a:t>
            </a:r>
            <a:r>
              <a:rPr lang="ar-SA" sz="3200" dirty="0">
                <a:latin typeface="Traditional Arabic" pitchFamily="18" charset="-78"/>
                <a:cs typeface="Traditional Arabic" pitchFamily="18" charset="-78"/>
              </a:rPr>
              <a:t>تطبيق الأدوات التالية: اختبار اساليب التعلم المعتمد على نصفي الدماغ : تقديم وصف مبسط عن الاختبار مع بعض الأمثلة لعباراته وطريقة الاجابة عنها، واختبار استيعاب الطالبات لمفاهيم مقرر طرق البحث التربوي : تقديم وصف مبسط عن الاختبار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45772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 presetClass="entr" presetSubtype="4"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nodeType="after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additive="base">
                                        <p:cTn id="1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90600"/>
            <a:ext cx="8763000" cy="4524315"/>
          </a:xfrm>
          <a:prstGeom prst="rect">
            <a:avLst/>
          </a:prstGeom>
        </p:spPr>
        <p:txBody>
          <a:bodyPr wrap="square">
            <a:spAutoFit/>
          </a:bodyPr>
          <a:lstStyle/>
          <a:p>
            <a:pPr algn="just" rtl="1"/>
            <a:r>
              <a:rPr lang="ar-SA" sz="3200" b="1" dirty="0">
                <a:solidFill>
                  <a:srgbClr val="FF0000"/>
                </a:solidFill>
                <a:latin typeface="Traditional Arabic" pitchFamily="18" charset="-78"/>
                <a:cs typeface="Traditional Arabic" pitchFamily="18" charset="-78"/>
              </a:rPr>
              <a:t>تصميم المشروع : </a:t>
            </a:r>
            <a:r>
              <a:rPr lang="ar-SA" sz="3200" dirty="0">
                <a:latin typeface="Traditional Arabic" pitchFamily="18" charset="-78"/>
                <a:cs typeface="Traditional Arabic" pitchFamily="18" charset="-78"/>
              </a:rPr>
              <a:t>تعد هذه الدراسة من الدراسات شبه التجريبية </a:t>
            </a:r>
            <a:r>
              <a:rPr lang="en-US" sz="3200" dirty="0">
                <a:latin typeface="Traditional Arabic" pitchFamily="18" charset="-78"/>
                <a:cs typeface="Traditional Arabic" pitchFamily="18" charset="-78"/>
              </a:rPr>
              <a:t> ( Quasi – experimental</a:t>
            </a:r>
            <a:r>
              <a:rPr lang="en-US" sz="3200" strike="sngStrike" dirty="0">
                <a:latin typeface="Traditional Arabic" pitchFamily="18" charset="-78"/>
                <a:cs typeface="Traditional Arabic" pitchFamily="18" charset="-78"/>
              </a:rPr>
              <a:t>)</a:t>
            </a:r>
            <a:endParaRPr lang="en-US" sz="3200" dirty="0">
              <a:latin typeface="Traditional Arabic" pitchFamily="18" charset="-78"/>
              <a:cs typeface="Traditional Arabic" pitchFamily="18" charset="-78"/>
            </a:endParaRPr>
          </a:p>
          <a:p>
            <a:pPr algn="just" rtl="1"/>
            <a:r>
              <a:rPr lang="ar-SA" sz="3200" dirty="0">
                <a:latin typeface="Traditional Arabic" pitchFamily="18" charset="-78"/>
                <a:cs typeface="Traditional Arabic" pitchFamily="18" charset="-78"/>
              </a:rPr>
              <a:t>المتغيرات المستقلة: وتضم </a:t>
            </a:r>
            <a:r>
              <a:rPr lang="ar-SA" sz="3200" dirty="0" smtClean="0">
                <a:latin typeface="Traditional Arabic" pitchFamily="18" charset="-78"/>
                <a:cs typeface="Traditional Arabic" pitchFamily="18" charset="-78"/>
              </a:rPr>
              <a:t>متغيرين</a:t>
            </a:r>
          </a:p>
          <a:p>
            <a:pPr algn="just" rtl="1"/>
            <a:r>
              <a:rPr lang="ar-SA" sz="3200" dirty="0" smtClean="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a:p>
            <a:pPr marL="457200" indent="-457200" algn="just" rtl="1">
              <a:buFont typeface="Wingdings" pitchFamily="2" charset="2"/>
              <a:buChar char="ü"/>
            </a:pPr>
            <a:r>
              <a:rPr lang="ar-SA" sz="3200"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انماط التدريس : وتحتوي على اربعة </a:t>
            </a:r>
            <a:r>
              <a:rPr lang="ar-SA" sz="3200" dirty="0" smtClean="0">
                <a:latin typeface="Traditional Arabic" pitchFamily="18" charset="-78"/>
                <a:cs typeface="Traditional Arabic" pitchFamily="18" charset="-78"/>
              </a:rPr>
              <a:t>مستويات. </a:t>
            </a:r>
          </a:p>
          <a:p>
            <a:pPr algn="just" rtl="1"/>
            <a:r>
              <a:rPr lang="ar-SA" sz="3200" dirty="0" smtClean="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a:p>
            <a:pPr marL="457200" indent="-457200" algn="just" rtl="1">
              <a:buFont typeface="Wingdings" pitchFamily="2" charset="2"/>
              <a:buChar char="ü"/>
            </a:pPr>
            <a:r>
              <a:rPr lang="ar-SA" sz="3200"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اساليب التعلم المفضلة : وتحتوي على اربعة مستويات .  </a:t>
            </a:r>
            <a:endParaRPr lang="ar-SA" sz="3200" dirty="0" smtClean="0">
              <a:latin typeface="Traditional Arabic" pitchFamily="18" charset="-78"/>
              <a:cs typeface="Traditional Arabic" pitchFamily="18" charset="-78"/>
            </a:endParaRPr>
          </a:p>
          <a:p>
            <a:pPr algn="just" rtl="1"/>
            <a:r>
              <a:rPr lang="ar-SA" sz="3200" dirty="0" smtClean="0">
                <a:latin typeface="Traditional Arabic" pitchFamily="18" charset="-78"/>
                <a:cs typeface="Traditional Arabic" pitchFamily="18" charset="-78"/>
              </a:rPr>
              <a:t>   </a:t>
            </a:r>
            <a:endParaRPr lang="en-US" sz="3200" dirty="0">
              <a:latin typeface="Traditional Arabic" pitchFamily="18" charset="-78"/>
              <a:cs typeface="Traditional Arabic" pitchFamily="18" charset="-78"/>
            </a:endParaRPr>
          </a:p>
          <a:p>
            <a:pPr algn="just" rtl="1"/>
            <a:r>
              <a:rPr lang="ar-SA" sz="3200" dirty="0">
                <a:latin typeface="Traditional Arabic" pitchFamily="18" charset="-78"/>
                <a:cs typeface="Traditional Arabic" pitchFamily="18" charset="-78"/>
              </a:rPr>
              <a:t>المتغير التابع : استيعاب الطالبات لمفاهيم مقرر طرق البحث التربوي</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3534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arn(inVertical)">
                                      <p:cBhvr>
                                        <p:cTn id="31" dur="500"/>
                                        <p:tgtEl>
                                          <p:spTgt spid="4">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barn(inVertical)">
                                      <p:cBhvr>
                                        <p:cTn id="35"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64805" y="650558"/>
            <a:ext cx="87630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371475" algn="l"/>
              </a:tabLst>
            </a:pPr>
            <a:r>
              <a:rPr kumimoji="0" lang="ar-SA" sz="3200" b="1" i="0" u="none" strike="noStrike" cap="none" normalizeH="0" baseline="0" dirty="0" smtClean="0">
                <a:ln>
                  <a:noFill/>
                </a:ln>
                <a:solidFill>
                  <a:srgbClr val="FF0000"/>
                </a:solidFill>
                <a:effectLst/>
                <a:latin typeface="Traditional Arabic" pitchFamily="18" charset="-78"/>
                <a:ea typeface="SimSun" pitchFamily="2" charset="-122"/>
                <a:cs typeface="Traditional Arabic" pitchFamily="18" charset="-78"/>
              </a:rPr>
              <a:t>إجراءات المشروع:</a:t>
            </a:r>
          </a:p>
          <a:p>
            <a:pPr marL="0" marR="0" lvl="0" indent="0" algn="just" defTabSz="914400" rtl="1" eaLnBrk="1" fontAlgn="base" latinLnBrk="0" hangingPunct="1">
              <a:lnSpc>
                <a:spcPct val="100000"/>
              </a:lnSpc>
              <a:spcBef>
                <a:spcPct val="0"/>
              </a:spcBef>
              <a:spcAft>
                <a:spcPct val="0"/>
              </a:spcAft>
              <a:buClrTx/>
              <a:buSzTx/>
              <a:buFontTx/>
              <a:buNone/>
              <a:tabLst>
                <a:tab pos="371475" algn="l"/>
              </a:tabLst>
            </a:pPr>
            <a:endParaRPr kumimoji="0" lang="en-US" sz="3200" b="0" i="0" u="none" strike="noStrike" cap="none" normalizeH="0" baseline="0" dirty="0" smtClean="0">
              <a:ln>
                <a:noFill/>
              </a:ln>
              <a:solidFill>
                <a:srgbClr val="FF0000"/>
              </a:solidFill>
              <a:effectLst/>
              <a:latin typeface="Traditional Arabic" pitchFamily="18" charset="-78"/>
              <a:cs typeface="Traditional Arabic" pitchFamily="18" charset="-78"/>
            </a:endParaRPr>
          </a:p>
          <a:p>
            <a:pPr marL="457200" marR="0" lvl="0" indent="-457200" algn="justLow" defTabSz="914400" rtl="1" eaLnBrk="0" fontAlgn="base" latinLnBrk="0" hangingPunct="0">
              <a:lnSpc>
                <a:spcPct val="100000"/>
              </a:lnSpc>
              <a:spcBef>
                <a:spcPct val="0"/>
              </a:spcBef>
              <a:spcAft>
                <a:spcPct val="0"/>
              </a:spcAft>
              <a:buClrTx/>
              <a:buSzTx/>
              <a:buFont typeface="Arial" pitchFamily="34" charset="0"/>
              <a:buChar char="•"/>
              <a:tabLst>
                <a:tab pos="371475"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تطوير اختبار أسلوب التعلم المعتمد في نصفي الدماغ. </a:t>
            </a:r>
          </a:p>
          <a:p>
            <a:pPr marL="0" marR="0" lvl="0" indent="0" algn="justLow" defTabSz="914400" rtl="1" eaLnBrk="0" fontAlgn="base" latinLnBrk="0" hangingPunct="0">
              <a:lnSpc>
                <a:spcPct val="100000"/>
              </a:lnSpc>
              <a:spcBef>
                <a:spcPct val="0"/>
              </a:spcBef>
              <a:spcAft>
                <a:spcPct val="0"/>
              </a:spcAft>
              <a:buClrTx/>
              <a:buSzTx/>
              <a:tabLst>
                <a:tab pos="371475" algn="l"/>
              </a:tabLst>
            </a:pPr>
            <a:endPar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endParaRPr>
          </a:p>
          <a:p>
            <a:pPr marL="457200" marR="0" lvl="0" indent="-457200" algn="justLow" defTabSz="914400" rtl="1" eaLnBrk="0" fontAlgn="base" latinLnBrk="0" hangingPunct="0">
              <a:lnSpc>
                <a:spcPct val="100000"/>
              </a:lnSpc>
              <a:spcBef>
                <a:spcPct val="0"/>
              </a:spcBef>
              <a:spcAft>
                <a:spcPct val="0"/>
              </a:spcAft>
              <a:buClrTx/>
              <a:buSzTx/>
              <a:buFont typeface="Arial" pitchFamily="34" charset="0"/>
              <a:buChar char="•"/>
              <a:tabLst>
                <a:tab pos="371475"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استخراج مؤشرات عن ملائمة الاختبارات استنادا لرأي محكمين متخصصين، وإيجاد ثبات الاختبارين بطريقة الاتساق الداخلي باستخدام معادلة (كرونباخ ألفا).</a:t>
            </a:r>
          </a:p>
          <a:p>
            <a:pPr marL="0" marR="0" lvl="0" indent="0" algn="justLow" defTabSz="914400" rtl="1" eaLnBrk="0" fontAlgn="base" latinLnBrk="0" hangingPunct="0">
              <a:lnSpc>
                <a:spcPct val="100000"/>
              </a:lnSpc>
              <a:spcBef>
                <a:spcPct val="0"/>
              </a:spcBef>
              <a:spcAft>
                <a:spcPct val="0"/>
              </a:spcAft>
              <a:buClrTx/>
              <a:buSzTx/>
              <a:tabLst>
                <a:tab pos="371475" algn="l"/>
              </a:tabLst>
            </a:pP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justLow" defTabSz="914400" rtl="1" eaLnBrk="0" fontAlgn="base" latinLnBrk="0" hangingPunct="0">
              <a:lnSpc>
                <a:spcPct val="100000"/>
              </a:lnSpc>
              <a:spcBef>
                <a:spcPct val="0"/>
              </a:spcBef>
              <a:spcAft>
                <a:spcPct val="0"/>
              </a:spcAft>
              <a:buClrTx/>
              <a:buSzTx/>
              <a:buFont typeface="Arial" pitchFamily="34" charset="0"/>
              <a:buChar char="•"/>
              <a:tabLst>
                <a:tab pos="371475"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تصميم أوراق الإجابة على اختبارات الدراسة، والتي ضمت معلومات ديمغرافية </a:t>
            </a:r>
            <a:r>
              <a:rPr kumimoji="0" lang="ar-SA" sz="3200" b="0" i="0" u="none" strike="noStrike" cap="none" normalizeH="0" baseline="0" dirty="0" smtClean="0">
                <a:ln>
                  <a:noFill/>
                </a:ln>
                <a:solidFill>
                  <a:srgbClr val="FF0000"/>
                </a:solidFill>
                <a:effectLst/>
                <a:latin typeface="Traditional Arabic" pitchFamily="18" charset="-78"/>
                <a:ea typeface="SimSun" pitchFamily="2" charset="-122"/>
                <a:cs typeface="Traditional Arabic" pitchFamily="18" charset="-78"/>
              </a:rPr>
              <a:t> </a:t>
            </a: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عن الطالبة: مثل الاسم والمستوى والتخصص... الخ.......</a:t>
            </a:r>
          </a:p>
          <a:p>
            <a:pPr marL="0" marR="0" lvl="0" indent="0" algn="justLow" defTabSz="914400" rtl="1" eaLnBrk="0" fontAlgn="base" latinLnBrk="0" hangingPunct="0">
              <a:lnSpc>
                <a:spcPct val="100000"/>
              </a:lnSpc>
              <a:spcBef>
                <a:spcPct val="0"/>
              </a:spcBef>
              <a:spcAft>
                <a:spcPct val="0"/>
              </a:spcAft>
              <a:buClrTx/>
              <a:buSzTx/>
              <a:tabLst>
                <a:tab pos="371475" algn="l"/>
              </a:tabLst>
            </a:pPr>
            <a:endPar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endParaRPr>
          </a:p>
        </p:txBody>
      </p:sp>
    </p:spTree>
    <p:extLst>
      <p:ext uri="{BB962C8B-B14F-4D97-AF65-F5344CB8AC3E}">
        <p14:creationId xmlns:p14="http://schemas.microsoft.com/office/powerpoint/2010/main" val="163408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wheel(1)">
                                      <p:cBhvr>
                                        <p:cTn id="11" dur="2000"/>
                                        <p:tgtEl>
                                          <p:spTgt spid="4">
                                            <p:txEl>
                                              <p:pRg st="2" end="2"/>
                                            </p:txEl>
                                          </p:spTgt>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wheel(1)">
                                      <p:cBhvr>
                                        <p:cTn id="15" dur="2000"/>
                                        <p:tgtEl>
                                          <p:spTgt spid="4">
                                            <p:txEl>
                                              <p:pRg st="4" end="4"/>
                                            </p:txEl>
                                          </p:spTgt>
                                        </p:tgtEl>
                                      </p:cBhvr>
                                    </p:animEffect>
                                  </p:childTnLst>
                                </p:cTn>
                              </p:par>
                            </p:childTnLst>
                          </p:cTn>
                        </p:par>
                        <p:par>
                          <p:cTn id="16" fill="hold">
                            <p:stCondLst>
                              <p:cond delay="6000"/>
                            </p:stCondLst>
                            <p:childTnLst>
                              <p:par>
                                <p:cTn id="17" presetID="21" presetClass="entr" presetSubtype="1" fill="hold" nodeType="after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wheel(1)">
                                      <p:cBhvr>
                                        <p:cTn id="1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66799"/>
            <a:ext cx="8763000" cy="2554545"/>
          </a:xfrm>
          <a:prstGeom prst="rect">
            <a:avLst/>
          </a:prstGeom>
        </p:spPr>
        <p:txBody>
          <a:bodyPr wrap="square">
            <a:spAutoFit/>
          </a:bodyPr>
          <a:lstStyle/>
          <a:p>
            <a:pPr marL="457200" lvl="0" indent="-457200" algn="just" rtl="1" eaLnBrk="0" fontAlgn="base" hangingPunct="0">
              <a:spcBef>
                <a:spcPct val="0"/>
              </a:spcBef>
              <a:spcAft>
                <a:spcPct val="0"/>
              </a:spcAft>
              <a:buFont typeface="Arial" pitchFamily="34" charset="0"/>
              <a:buChar char="•"/>
              <a:tabLst>
                <a:tab pos="371475" algn="l"/>
              </a:tabLst>
            </a:pPr>
            <a:r>
              <a:rPr lang="ar-SA" sz="3200" dirty="0">
                <a:latin typeface="Traditional Arabic" pitchFamily="18" charset="-78"/>
                <a:ea typeface="SimSun" pitchFamily="2" charset="-122"/>
                <a:cs typeface="Traditional Arabic" pitchFamily="18" charset="-78"/>
              </a:rPr>
              <a:t>تم تقسيم وحدات المقرر الدراسي بما يتناسب مع انماط التدريس المقابلة لاساليب التعلّم الدماغي: مثلا وحدة مقدمة في البحث التربوي تم استخدام طريقة المحاضرة؛ وحدة عناصر مخطط البحث والمشكلة البحثية تمّ استخدام طريقة العمل اليدوي كبناء خطة بحثية؛ وحدة عينات البحث تمّ استخدام طريقة العرض العملي؛ وحدة التصاميم التجريبية تمّ استخدام طريقة التعلم التعاوني.</a:t>
            </a:r>
            <a:endParaRPr lang="ar-SA" sz="3200" dirty="0">
              <a:latin typeface="Traditional Arabic" pitchFamily="18" charset="-78"/>
              <a:cs typeface="Traditional Arabic" pitchFamily="18" charset="-78"/>
            </a:endParaRPr>
          </a:p>
        </p:txBody>
      </p:sp>
      <p:sp>
        <p:nvSpPr>
          <p:cNvPr id="5" name="Rectangle 4"/>
          <p:cNvSpPr/>
          <p:nvPr/>
        </p:nvSpPr>
        <p:spPr>
          <a:xfrm>
            <a:off x="152400" y="3692228"/>
            <a:ext cx="8763000" cy="2062103"/>
          </a:xfrm>
          <a:prstGeom prst="rect">
            <a:avLst/>
          </a:prstGeom>
        </p:spPr>
        <p:txBody>
          <a:bodyPr wrap="square">
            <a:spAutoFit/>
          </a:bodyPr>
          <a:lstStyle/>
          <a:p>
            <a:pPr marL="457200" lvl="0" indent="-457200" algn="just" rtl="1">
              <a:buFont typeface="Arial" pitchFamily="34" charset="0"/>
              <a:buChar char="•"/>
            </a:pPr>
            <a:r>
              <a:rPr lang="ar-SA" sz="3200" dirty="0">
                <a:solidFill>
                  <a:prstClr val="black"/>
                </a:solidFill>
                <a:latin typeface="Traditional Arabic" pitchFamily="18" charset="-78"/>
                <a:cs typeface="Traditional Arabic" pitchFamily="18" charset="-78"/>
              </a:rPr>
              <a:t>تمّ بناء انشطة تناسب انماط الطلبة وطريقة التدريس المقابلة لكل نمط. وتجدر الاشارة هنا الى انه كان من المفترض ان تنفذ جميع طرق التعلم المقابلة لانماط الطلبة المفضلة في كل حصة، الا ان ظروف التجربة والوقت لم يسمح بذلك واكتفينا بتنفيذ طريقة واحدة في كل محاضرة بما يتناسب مع الوحدة الدراسية. </a:t>
            </a:r>
          </a:p>
        </p:txBody>
      </p:sp>
    </p:spTree>
    <p:extLst>
      <p:ext uri="{BB962C8B-B14F-4D97-AF65-F5344CB8AC3E}">
        <p14:creationId xmlns:p14="http://schemas.microsoft.com/office/powerpoint/2010/main" val="125932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ox(in)">
                                      <p:cBhvr>
                                        <p:cTn id="1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5900" y="3873474"/>
            <a:ext cx="6172200"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ar-SA" sz="3200" b="1" dirty="0" smtClean="0">
                <a:latin typeface="Traditional Arabic" pitchFamily="18" charset="-78"/>
                <a:cs typeface="Traditional Arabic" pitchFamily="18" charset="-78"/>
              </a:rPr>
              <a:t>اعداد</a:t>
            </a:r>
          </a:p>
          <a:p>
            <a:pPr algn="ctr"/>
            <a:r>
              <a:rPr lang="ar-SA" sz="3200" b="1" dirty="0" smtClean="0">
                <a:latin typeface="Traditional Arabic" pitchFamily="18" charset="-78"/>
                <a:cs typeface="Traditional Arabic" pitchFamily="18" charset="-78"/>
              </a:rPr>
              <a:t>د. أحمد الغرايبة</a:t>
            </a:r>
            <a:endParaRPr lang="en-US" sz="3200" b="1" dirty="0">
              <a:latin typeface="Traditional Arabic" pitchFamily="18" charset="-78"/>
              <a:cs typeface="Traditional Arabic" pitchFamily="18" charset="-78"/>
            </a:endParaRPr>
          </a:p>
        </p:txBody>
      </p:sp>
      <p:sp>
        <p:nvSpPr>
          <p:cNvPr id="5" name="Rectangle 4"/>
          <p:cNvSpPr/>
          <p:nvPr/>
        </p:nvSpPr>
        <p:spPr>
          <a:xfrm>
            <a:off x="533400" y="1066800"/>
            <a:ext cx="80772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SA" sz="3600" b="1" dirty="0">
                <a:solidFill>
                  <a:schemeClr val="tx1"/>
                </a:solidFill>
                <a:latin typeface="Traditional Arabic" pitchFamily="18" charset="-78"/>
                <a:cs typeface="Traditional Arabic" pitchFamily="18" charset="-78"/>
              </a:rPr>
              <a:t>اسم المشروع </a:t>
            </a:r>
            <a:endParaRPr lang="en-US" sz="3600" b="1" dirty="0">
              <a:solidFill>
                <a:schemeClr val="tx1"/>
              </a:solidFill>
              <a:latin typeface="Traditional Arabic" pitchFamily="18" charset="-78"/>
              <a:cs typeface="Traditional Arabic" pitchFamily="18" charset="-78"/>
            </a:endParaRPr>
          </a:p>
          <a:p>
            <a:pPr algn="ctr"/>
            <a:r>
              <a:rPr lang="ar-SA" sz="3600" b="1" dirty="0">
                <a:solidFill>
                  <a:schemeClr val="tx1"/>
                </a:solidFill>
                <a:latin typeface="Traditional Arabic" pitchFamily="18" charset="-78"/>
                <a:cs typeface="Traditional Arabic" pitchFamily="18" charset="-78"/>
              </a:rPr>
              <a:t>أنماط التدريس المعتمدة على أساليب التعلم المستندة إلى الدماغ لتطوير مقرر طرق البحث التربوي</a:t>
            </a:r>
            <a:endParaRPr lang="en-US" sz="36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156675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990600"/>
            <a:ext cx="8839200" cy="1569660"/>
          </a:xfrm>
          <a:prstGeom prst="rect">
            <a:avLst/>
          </a:prstGeom>
        </p:spPr>
        <p:txBody>
          <a:bodyPr wrap="square">
            <a:spAutoFit/>
          </a:bodyPr>
          <a:lstStyle/>
          <a:p>
            <a:pPr lvl="0" algn="just" rtl="1"/>
            <a:endParaRPr lang="en-US" sz="3200" dirty="0">
              <a:latin typeface="Traditional Arabic" pitchFamily="18" charset="-78"/>
              <a:cs typeface="Traditional Arabic" pitchFamily="18" charset="-78"/>
            </a:endParaRPr>
          </a:p>
          <a:p>
            <a:pPr marL="457200" lvl="0" indent="-457200" algn="just" rtl="1">
              <a:buFont typeface="Arial" pitchFamily="34" charset="0"/>
              <a:buChar char="•"/>
            </a:pPr>
            <a:r>
              <a:rPr lang="ar-SA" sz="3200" dirty="0" smtClean="0">
                <a:latin typeface="Traditional Arabic" pitchFamily="18" charset="-78"/>
                <a:cs typeface="Traditional Arabic" pitchFamily="18" charset="-78"/>
              </a:rPr>
              <a:t> تمّ </a:t>
            </a:r>
            <a:r>
              <a:rPr lang="ar-SA" sz="3200" dirty="0">
                <a:latin typeface="Traditional Arabic" pitchFamily="18" charset="-78"/>
                <a:cs typeface="Traditional Arabic" pitchFamily="18" charset="-78"/>
              </a:rPr>
              <a:t>تفعيل التواصل بين الاستاذ والطالبات وبين الطالبات انفسهم من خلال البلاك بورد.</a:t>
            </a:r>
            <a:endParaRPr lang="en-US" sz="3200" dirty="0">
              <a:latin typeface="Traditional Arabic" pitchFamily="18" charset="-78"/>
              <a:cs typeface="Traditional Arabic" pitchFamily="18" charset="-78"/>
            </a:endParaRPr>
          </a:p>
        </p:txBody>
      </p:sp>
      <p:pic>
        <p:nvPicPr>
          <p:cNvPr id="6" name="صورة 19"/>
          <p:cNvPicPr/>
          <p:nvPr/>
        </p:nvPicPr>
        <p:blipFill>
          <a:blip r:embed="rId2"/>
          <a:stretch>
            <a:fillRect/>
          </a:stretch>
        </p:blipFill>
        <p:spPr>
          <a:xfrm>
            <a:off x="1905001" y="2819400"/>
            <a:ext cx="5105400" cy="4036828"/>
          </a:xfrm>
          <a:prstGeom prst="rect">
            <a:avLst/>
          </a:prstGeom>
        </p:spPr>
      </p:pic>
    </p:spTree>
    <p:extLst>
      <p:ext uri="{BB962C8B-B14F-4D97-AF65-F5344CB8AC3E}">
        <p14:creationId xmlns:p14="http://schemas.microsoft.com/office/powerpoint/2010/main" val="17262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66800"/>
            <a:ext cx="8610600" cy="3046988"/>
          </a:xfrm>
          <a:prstGeom prst="rect">
            <a:avLst/>
          </a:prstGeom>
        </p:spPr>
        <p:txBody>
          <a:bodyPr wrap="square">
            <a:spAutoFit/>
          </a:bodyPr>
          <a:lstStyle/>
          <a:p>
            <a:pPr marL="457200" lvl="0" indent="-457200" algn="just" rtl="1">
              <a:buFont typeface="Arial" pitchFamily="34" charset="0"/>
              <a:buChar char="•"/>
            </a:pPr>
            <a:r>
              <a:rPr lang="ar-SA" sz="3200" dirty="0">
                <a:latin typeface="Traditional Arabic" pitchFamily="18" charset="-78"/>
                <a:cs typeface="Traditional Arabic" pitchFamily="18" charset="-78"/>
              </a:rPr>
              <a:t>تطبيق أدوات الدراسة: اختبار أسلوب التعلم المعتمد على نصفي الدماغ، واختبار استيعاب الطالبات لمفاهيم المقرر</a:t>
            </a:r>
            <a:r>
              <a:rPr lang="ar-SA" sz="3200" dirty="0" smtClean="0">
                <a:latin typeface="Traditional Arabic" pitchFamily="18" charset="-78"/>
                <a:cs typeface="Traditional Arabic" pitchFamily="18" charset="-78"/>
              </a:rPr>
              <a:t>.</a:t>
            </a:r>
          </a:p>
          <a:p>
            <a:pPr marL="457200" lvl="0" indent="-457200" algn="just" rtl="1">
              <a:buFont typeface="Arial" pitchFamily="34" charset="0"/>
              <a:buChar char="•"/>
            </a:pPr>
            <a:endParaRPr lang="en-US" sz="3200" dirty="0">
              <a:latin typeface="Traditional Arabic" pitchFamily="18" charset="-78"/>
              <a:cs typeface="Traditional Arabic" pitchFamily="18" charset="-78"/>
            </a:endParaRPr>
          </a:p>
          <a:p>
            <a:pPr marL="457200" lvl="0" indent="-457200" algn="just" rtl="1">
              <a:buFont typeface="Arial" pitchFamily="34" charset="0"/>
              <a:buChar char="•"/>
            </a:pPr>
            <a:r>
              <a:rPr lang="ar-SA" sz="3200" dirty="0">
                <a:latin typeface="Traditional Arabic" pitchFamily="18" charset="-78"/>
                <a:cs typeface="Traditional Arabic" pitchFamily="18" charset="-78"/>
              </a:rPr>
              <a:t>تجميع الاختباراين وترميزهما رقميا</a:t>
            </a:r>
            <a:r>
              <a:rPr lang="ar-SA" sz="3200" dirty="0" smtClean="0">
                <a:latin typeface="Traditional Arabic" pitchFamily="18" charset="-78"/>
                <a:cs typeface="Traditional Arabic" pitchFamily="18" charset="-78"/>
              </a:rPr>
              <a:t>.</a:t>
            </a:r>
          </a:p>
          <a:p>
            <a:pPr marL="457200" lvl="0" indent="-457200" algn="just" rtl="1">
              <a:buFont typeface="Arial" pitchFamily="34" charset="0"/>
              <a:buChar char="•"/>
            </a:pPr>
            <a:endParaRPr lang="en-US" sz="3200" dirty="0">
              <a:latin typeface="Traditional Arabic" pitchFamily="18" charset="-78"/>
              <a:cs typeface="Traditional Arabic" pitchFamily="18" charset="-78"/>
            </a:endParaRPr>
          </a:p>
          <a:p>
            <a:pPr marL="457200" lvl="0" indent="-457200" algn="just" rtl="1">
              <a:buFont typeface="Arial" pitchFamily="34" charset="0"/>
              <a:buChar char="•"/>
            </a:pPr>
            <a:r>
              <a:rPr lang="ar-SA" sz="3200" dirty="0">
                <a:latin typeface="Traditional Arabic" pitchFamily="18" charset="-78"/>
                <a:cs typeface="Traditional Arabic" pitchFamily="18" charset="-78"/>
              </a:rPr>
              <a:t>تصحيح الاختبارات استناداً إلى مفتاح التصحيح. </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6787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circle(in)">
                                      <p:cBhvr>
                                        <p:cTn id="11" dur="2000"/>
                                        <p:tgtEl>
                                          <p:spTgt spid="4">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circle(in)">
                                      <p:cBhvr>
                                        <p:cTn id="15"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371600"/>
            <a:ext cx="8686799" cy="1077218"/>
          </a:xfrm>
          <a:prstGeom prst="rect">
            <a:avLst/>
          </a:prstGeom>
        </p:spPr>
        <p:txBody>
          <a:bodyPr wrap="square">
            <a:spAutoFit/>
          </a:bodyPr>
          <a:lstStyle/>
          <a:p>
            <a:pPr algn="just" rtl="1"/>
            <a:r>
              <a:rPr lang="ar-SA" sz="3200" b="1" dirty="0" smtClean="0">
                <a:solidFill>
                  <a:srgbClr val="FF0000"/>
                </a:solidFill>
                <a:latin typeface="Traditional Arabic" pitchFamily="18" charset="-78"/>
                <a:cs typeface="Traditional Arabic" pitchFamily="18" charset="-78"/>
              </a:rPr>
              <a:t>السؤال </a:t>
            </a:r>
            <a:r>
              <a:rPr lang="ar-SA" sz="3200" b="1" dirty="0">
                <a:solidFill>
                  <a:srgbClr val="FF0000"/>
                </a:solidFill>
                <a:latin typeface="Traditional Arabic" pitchFamily="18" charset="-78"/>
                <a:cs typeface="Traditional Arabic" pitchFamily="18" charset="-78"/>
              </a:rPr>
              <a:t>الأول</a:t>
            </a:r>
            <a:r>
              <a:rPr lang="ar-SA" sz="3200" dirty="0">
                <a:solidFill>
                  <a:srgbClr val="FF0000"/>
                </a:solidFill>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ما أساليب التعلم السائدة في نصفي الدماغ لدى أفراد عينة الدراسة؟ وللاجابة على هذا السؤال تم حساب التكرارات والنسب المئوية</a:t>
            </a:r>
            <a:r>
              <a:rPr lang="en-US" sz="3200" dirty="0">
                <a:latin typeface="Traditional Arabic" pitchFamily="18" charset="-78"/>
                <a:cs typeface="Traditional Arabic" pitchFamily="18" charset="-78"/>
              </a:rPr>
              <a:t>.</a:t>
            </a:r>
            <a:endParaRPr lang="en-US" sz="3200" b="1" dirty="0">
              <a:latin typeface="Traditional Arabic" pitchFamily="18" charset="-78"/>
              <a:cs typeface="Traditional Arabic" pitchFamily="18"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608258523"/>
              </p:ext>
            </p:extLst>
          </p:nvPr>
        </p:nvGraphicFramePr>
        <p:xfrm>
          <a:off x="1401726" y="3505199"/>
          <a:ext cx="6289157" cy="3352801"/>
        </p:xfrm>
        <a:graphic>
          <a:graphicData uri="http://schemas.openxmlformats.org/drawingml/2006/table">
            <a:tbl>
              <a:tblPr rtl="1">
                <a:tableStyleId>{5C22544A-7EE6-4342-B048-85BDC9FD1C3A}</a:tableStyleId>
              </a:tblPr>
              <a:tblGrid>
                <a:gridCol w="2221734"/>
                <a:gridCol w="1766500"/>
                <a:gridCol w="2300923"/>
              </a:tblGrid>
              <a:tr h="652196">
                <a:tc>
                  <a:txBody>
                    <a:bodyPr/>
                    <a:lstStyle/>
                    <a:p>
                      <a:pPr algn="r" rtl="0">
                        <a:lnSpc>
                          <a:spcPct val="115000"/>
                        </a:lnSpc>
                        <a:spcAft>
                          <a:spcPts val="0"/>
                        </a:spcAft>
                      </a:pPr>
                      <a:r>
                        <a:rPr lang="ar-SA" sz="2000" dirty="0">
                          <a:effectLst/>
                        </a:rPr>
                        <a:t>ربع الدماغ السائد</a:t>
                      </a:r>
                      <a:endParaRPr lang="en-US" sz="2000" dirty="0">
                        <a:effectLst/>
                        <a:latin typeface="Calibri"/>
                        <a:ea typeface="Calibri"/>
                        <a:cs typeface="Arial"/>
                      </a:endParaRPr>
                    </a:p>
                  </a:txBody>
                  <a:tcPr marL="0" marR="0" marT="0" marB="0"/>
                </a:tc>
                <a:tc>
                  <a:txBody>
                    <a:bodyPr/>
                    <a:lstStyle/>
                    <a:p>
                      <a:pPr marL="38100" marR="38100" algn="ctr" rtl="0">
                        <a:lnSpc>
                          <a:spcPts val="1600"/>
                        </a:lnSpc>
                        <a:spcAft>
                          <a:spcPts val="0"/>
                        </a:spcAft>
                      </a:pPr>
                      <a:r>
                        <a:rPr lang="ar-SA" sz="2000" dirty="0" smtClean="0">
                          <a:effectLst/>
                        </a:rPr>
                        <a:t>تكرارات</a:t>
                      </a:r>
                    </a:p>
                    <a:p>
                      <a:pPr marL="38100" marR="38100" algn="ctr" rtl="0">
                        <a:lnSpc>
                          <a:spcPts val="1600"/>
                        </a:lnSpc>
                        <a:spcAft>
                          <a:spcPts val="0"/>
                        </a:spcAft>
                      </a:pPr>
                      <a:endParaRPr lang="en-US" sz="2000" dirty="0">
                        <a:effectLst/>
                        <a:latin typeface="Calibri"/>
                        <a:ea typeface="Calibri"/>
                        <a:cs typeface="Arial"/>
                      </a:endParaRPr>
                    </a:p>
                  </a:txBody>
                  <a:tcPr marL="0" marR="0" marT="0" marB="0"/>
                </a:tc>
                <a:tc>
                  <a:txBody>
                    <a:bodyPr/>
                    <a:lstStyle/>
                    <a:p>
                      <a:pPr marL="38100" marR="38100" algn="ctr" rtl="0">
                        <a:lnSpc>
                          <a:spcPts val="1600"/>
                        </a:lnSpc>
                        <a:spcAft>
                          <a:spcPts val="0"/>
                        </a:spcAft>
                      </a:pPr>
                      <a:r>
                        <a:rPr lang="ar-SA" sz="2000" dirty="0">
                          <a:effectLst/>
                        </a:rPr>
                        <a:t>النسبة المئوية </a:t>
                      </a:r>
                      <a:endParaRPr lang="en-US" sz="2000" dirty="0">
                        <a:effectLst/>
                        <a:latin typeface="Calibri"/>
                        <a:ea typeface="Calibri"/>
                        <a:cs typeface="Arial"/>
                      </a:endParaRPr>
                    </a:p>
                  </a:txBody>
                  <a:tcPr marL="0" marR="0" marT="0" marB="0"/>
                </a:tc>
              </a:tr>
              <a:tr h="540121">
                <a:tc>
                  <a:txBody>
                    <a:bodyPr/>
                    <a:lstStyle/>
                    <a:p>
                      <a:pPr marL="38100" marR="38100" algn="r" rtl="0">
                        <a:lnSpc>
                          <a:spcPts val="1600"/>
                        </a:lnSpc>
                        <a:spcAft>
                          <a:spcPts val="0"/>
                        </a:spcAft>
                      </a:pPr>
                      <a:r>
                        <a:rPr lang="en-US" sz="2000" dirty="0">
                          <a:effectLst/>
                        </a:rPr>
                        <a:t>QA</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en-US" sz="2000">
                          <a:effectLst/>
                        </a:rPr>
                        <a:t>3</a:t>
                      </a:r>
                      <a:endParaRPr lang="en-US" sz="2000">
                        <a:effectLst/>
                        <a:latin typeface="Calibri"/>
                        <a:ea typeface="Calibri"/>
                        <a:cs typeface="Arial"/>
                      </a:endParaRPr>
                    </a:p>
                  </a:txBody>
                  <a:tcPr marL="0" marR="0" marT="0" marB="0"/>
                </a:tc>
                <a:tc>
                  <a:txBody>
                    <a:bodyPr/>
                    <a:lstStyle/>
                    <a:p>
                      <a:pPr marL="38100" marR="38100" algn="ctr" rtl="0">
                        <a:lnSpc>
                          <a:spcPts val="1600"/>
                        </a:lnSpc>
                        <a:spcAft>
                          <a:spcPts val="0"/>
                        </a:spcAft>
                      </a:pPr>
                      <a:r>
                        <a:rPr lang="en-US" sz="2000">
                          <a:effectLst/>
                        </a:rPr>
                        <a:t>10.3</a:t>
                      </a:r>
                      <a:endParaRPr lang="en-US" sz="2000">
                        <a:effectLst/>
                        <a:latin typeface="Calibri"/>
                        <a:ea typeface="Calibri"/>
                        <a:cs typeface="Arial"/>
                      </a:endParaRPr>
                    </a:p>
                  </a:txBody>
                  <a:tcPr marL="0" marR="0" marT="0" marB="0"/>
                </a:tc>
              </a:tr>
              <a:tr h="540121">
                <a:tc>
                  <a:txBody>
                    <a:bodyPr/>
                    <a:lstStyle/>
                    <a:p>
                      <a:pPr marL="38100" marR="38100" algn="r" rtl="0">
                        <a:lnSpc>
                          <a:spcPts val="1600"/>
                        </a:lnSpc>
                        <a:spcAft>
                          <a:spcPts val="0"/>
                        </a:spcAft>
                      </a:pPr>
                      <a:r>
                        <a:rPr lang="en-US" sz="2000" dirty="0">
                          <a:effectLst/>
                        </a:rPr>
                        <a:t>QC</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en-US" sz="2000" dirty="0">
                          <a:effectLst/>
                        </a:rPr>
                        <a:t>9</a:t>
                      </a:r>
                      <a:endParaRPr lang="en-US" sz="2000" dirty="0">
                        <a:effectLst/>
                        <a:latin typeface="Calibri"/>
                        <a:ea typeface="Calibri"/>
                        <a:cs typeface="Arial"/>
                      </a:endParaRPr>
                    </a:p>
                  </a:txBody>
                  <a:tcPr marL="0" marR="0" marT="0" marB="0"/>
                </a:tc>
                <a:tc>
                  <a:txBody>
                    <a:bodyPr/>
                    <a:lstStyle/>
                    <a:p>
                      <a:pPr marL="38100" marR="38100" algn="ctr" rtl="0">
                        <a:lnSpc>
                          <a:spcPts val="1600"/>
                        </a:lnSpc>
                        <a:spcAft>
                          <a:spcPts val="0"/>
                        </a:spcAft>
                      </a:pPr>
                      <a:r>
                        <a:rPr lang="en-US" sz="2000">
                          <a:effectLst/>
                        </a:rPr>
                        <a:t>31.0</a:t>
                      </a:r>
                      <a:endParaRPr lang="en-US" sz="2000">
                        <a:effectLst/>
                        <a:latin typeface="Calibri"/>
                        <a:ea typeface="Calibri"/>
                        <a:cs typeface="Arial"/>
                      </a:endParaRPr>
                    </a:p>
                  </a:txBody>
                  <a:tcPr marL="0" marR="0" marT="0" marB="0"/>
                </a:tc>
              </a:tr>
              <a:tr h="540121">
                <a:tc>
                  <a:txBody>
                    <a:bodyPr/>
                    <a:lstStyle/>
                    <a:p>
                      <a:pPr marL="38100" marR="38100" algn="r" rtl="0">
                        <a:lnSpc>
                          <a:spcPts val="1600"/>
                        </a:lnSpc>
                        <a:spcAft>
                          <a:spcPts val="0"/>
                        </a:spcAft>
                      </a:pPr>
                      <a:r>
                        <a:rPr lang="en-US" sz="2000" dirty="0">
                          <a:effectLst/>
                        </a:rPr>
                        <a:t>QD</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en-US" sz="2000" dirty="0">
                          <a:effectLst/>
                        </a:rPr>
                        <a:t>4</a:t>
                      </a:r>
                      <a:endParaRPr lang="en-US" sz="2000" dirty="0">
                        <a:effectLst/>
                        <a:latin typeface="Calibri"/>
                        <a:ea typeface="Calibri"/>
                        <a:cs typeface="Arial"/>
                      </a:endParaRPr>
                    </a:p>
                  </a:txBody>
                  <a:tcPr marL="0" marR="0" marT="0" marB="0"/>
                </a:tc>
                <a:tc>
                  <a:txBody>
                    <a:bodyPr/>
                    <a:lstStyle/>
                    <a:p>
                      <a:pPr marL="38100" marR="38100" algn="ctr" rtl="0">
                        <a:lnSpc>
                          <a:spcPts val="1600"/>
                        </a:lnSpc>
                        <a:spcAft>
                          <a:spcPts val="0"/>
                        </a:spcAft>
                      </a:pPr>
                      <a:r>
                        <a:rPr lang="en-US" sz="2000">
                          <a:effectLst/>
                        </a:rPr>
                        <a:t>13.8</a:t>
                      </a:r>
                      <a:endParaRPr lang="en-US" sz="2000">
                        <a:effectLst/>
                        <a:latin typeface="Calibri"/>
                        <a:ea typeface="Calibri"/>
                        <a:cs typeface="Arial"/>
                      </a:endParaRPr>
                    </a:p>
                  </a:txBody>
                  <a:tcPr marL="0" marR="0" marT="0" marB="0"/>
                </a:tc>
              </a:tr>
              <a:tr h="540121">
                <a:tc>
                  <a:txBody>
                    <a:bodyPr/>
                    <a:lstStyle/>
                    <a:p>
                      <a:pPr marL="38100" marR="38100" algn="r" rtl="0">
                        <a:lnSpc>
                          <a:spcPts val="1600"/>
                        </a:lnSpc>
                        <a:spcAft>
                          <a:spcPts val="0"/>
                        </a:spcAft>
                      </a:pPr>
                      <a:r>
                        <a:rPr lang="en-US" sz="2000" dirty="0">
                          <a:effectLst/>
                        </a:rPr>
                        <a:t>QABCD</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en-US" sz="2000">
                          <a:effectLst/>
                        </a:rPr>
                        <a:t>13</a:t>
                      </a:r>
                      <a:endParaRPr lang="en-US" sz="2000">
                        <a:effectLst/>
                        <a:latin typeface="Calibri"/>
                        <a:ea typeface="Calibri"/>
                        <a:cs typeface="Arial"/>
                      </a:endParaRPr>
                    </a:p>
                  </a:txBody>
                  <a:tcPr marL="0" marR="0" marT="0" marB="0"/>
                </a:tc>
                <a:tc>
                  <a:txBody>
                    <a:bodyPr/>
                    <a:lstStyle/>
                    <a:p>
                      <a:pPr marL="38100" marR="38100" algn="ctr" rtl="0">
                        <a:lnSpc>
                          <a:spcPts val="1600"/>
                        </a:lnSpc>
                        <a:spcAft>
                          <a:spcPts val="0"/>
                        </a:spcAft>
                      </a:pPr>
                      <a:r>
                        <a:rPr lang="en-US" sz="2000">
                          <a:effectLst/>
                        </a:rPr>
                        <a:t>44.8</a:t>
                      </a:r>
                      <a:endParaRPr lang="en-US" sz="2000">
                        <a:effectLst/>
                        <a:latin typeface="Calibri"/>
                        <a:ea typeface="Calibri"/>
                        <a:cs typeface="Arial"/>
                      </a:endParaRPr>
                    </a:p>
                  </a:txBody>
                  <a:tcPr marL="0" marR="0" marT="0" marB="0"/>
                </a:tc>
              </a:tr>
              <a:tr h="540121">
                <a:tc>
                  <a:txBody>
                    <a:bodyPr/>
                    <a:lstStyle/>
                    <a:p>
                      <a:pPr marL="38100" marR="38100" algn="r" rtl="0">
                        <a:lnSpc>
                          <a:spcPts val="1600"/>
                        </a:lnSpc>
                        <a:spcAft>
                          <a:spcPts val="0"/>
                        </a:spcAft>
                      </a:pPr>
                      <a:r>
                        <a:rPr lang="ar-SA" sz="2000">
                          <a:effectLst/>
                        </a:rPr>
                        <a:t>الكلي</a:t>
                      </a:r>
                      <a:endParaRPr lang="en-US" sz="200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en-US" sz="2000">
                          <a:effectLst/>
                        </a:rPr>
                        <a:t>29</a:t>
                      </a:r>
                      <a:endParaRPr lang="en-US" sz="2000">
                        <a:effectLst/>
                        <a:latin typeface="Calibri"/>
                        <a:ea typeface="Calibri"/>
                        <a:cs typeface="Arial"/>
                      </a:endParaRPr>
                    </a:p>
                  </a:txBody>
                  <a:tcPr marL="0" marR="0" marT="0" marB="0"/>
                </a:tc>
                <a:tc>
                  <a:txBody>
                    <a:bodyPr/>
                    <a:lstStyle/>
                    <a:p>
                      <a:pPr marL="38100" marR="38100" algn="ctr" rtl="0">
                        <a:lnSpc>
                          <a:spcPts val="1600"/>
                        </a:lnSpc>
                        <a:spcAft>
                          <a:spcPts val="0"/>
                        </a:spcAft>
                      </a:pPr>
                      <a:r>
                        <a:rPr lang="en-US" sz="2000" dirty="0">
                          <a:effectLst/>
                        </a:rPr>
                        <a:t>100.0</a:t>
                      </a:r>
                      <a:endParaRPr lang="en-US" sz="2000" dirty="0">
                        <a:effectLst/>
                        <a:latin typeface="Calibri"/>
                        <a:ea typeface="Calibri"/>
                        <a:cs typeface="Arial"/>
                      </a:endParaRPr>
                    </a:p>
                  </a:txBody>
                  <a:tcPr marL="0" marR="0" marT="0" marB="0"/>
                </a:tc>
              </a:tr>
            </a:tbl>
          </a:graphicData>
        </a:graphic>
      </p:graphicFrame>
      <p:sp>
        <p:nvSpPr>
          <p:cNvPr id="6" name="Rectangle 5"/>
          <p:cNvSpPr/>
          <p:nvPr/>
        </p:nvSpPr>
        <p:spPr>
          <a:xfrm>
            <a:off x="228600" y="2667000"/>
            <a:ext cx="8686800" cy="584775"/>
          </a:xfrm>
          <a:prstGeom prst="rect">
            <a:avLst/>
          </a:prstGeom>
        </p:spPr>
        <p:txBody>
          <a:bodyPr wrap="square">
            <a:spAutoFit/>
          </a:bodyPr>
          <a:lstStyle/>
          <a:p>
            <a:pPr algn="r"/>
            <a:r>
              <a:rPr lang="ar-JO" sz="3200" dirty="0" smtClean="0">
                <a:latin typeface="Traditional Arabic" pitchFamily="18" charset="-78"/>
                <a:cs typeface="Traditional Arabic" pitchFamily="18" charset="-78"/>
              </a:rPr>
              <a:t>التكرارات </a:t>
            </a:r>
            <a:r>
              <a:rPr lang="ar-JO" sz="3200" dirty="0">
                <a:latin typeface="Traditional Arabic" pitchFamily="18" charset="-78"/>
                <a:cs typeface="Traditional Arabic" pitchFamily="18" charset="-78"/>
              </a:rPr>
              <a:t>والنسب المئوية لأفراد عينة الدراسة، وفقاً لمستويات سيادة أرباع الدماغ</a:t>
            </a:r>
            <a:endParaRPr lang="en-US" sz="3200" dirty="0">
              <a:latin typeface="Traditional Arabic" pitchFamily="18" charset="-78"/>
              <a:cs typeface="Traditional Arabic" pitchFamily="18" charset="-78"/>
            </a:endParaRPr>
          </a:p>
        </p:txBody>
      </p:sp>
      <p:sp>
        <p:nvSpPr>
          <p:cNvPr id="2" name="Rectangle 1"/>
          <p:cNvSpPr/>
          <p:nvPr/>
        </p:nvSpPr>
        <p:spPr>
          <a:xfrm>
            <a:off x="3486430" y="539282"/>
            <a:ext cx="2100255" cy="646331"/>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algn="ctr" rtl="1"/>
            <a:r>
              <a:rPr lang="ar-SA" sz="3600" b="1" dirty="0">
                <a:solidFill>
                  <a:schemeClr val="bg1"/>
                </a:solidFill>
                <a:latin typeface="Traditional Arabic" pitchFamily="18" charset="-78"/>
                <a:cs typeface="Traditional Arabic" pitchFamily="18" charset="-78"/>
              </a:rPr>
              <a:t>نتائج المشروع:</a:t>
            </a:r>
          </a:p>
        </p:txBody>
      </p:sp>
    </p:spTree>
    <p:extLst>
      <p:ext uri="{BB962C8B-B14F-4D97-AF65-F5344CB8AC3E}">
        <p14:creationId xmlns:p14="http://schemas.microsoft.com/office/powerpoint/2010/main" val="174486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5" presetClass="entr" presetSubtype="0" fill="hold"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2000"/>
                                        <p:tgtEl>
                                          <p:spTgt spid="4">
                                            <p:txEl>
                                              <p:pRg st="0" end="0"/>
                                            </p:txEl>
                                          </p:spTgt>
                                        </p:tgtEl>
                                      </p:cBhvr>
                                    </p:animEffect>
                                    <p:anim calcmode="lin" valueType="num">
                                      <p:cBhvr>
                                        <p:cTn id="25"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26"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7"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par>
                          <p:cTn id="28" fill="hold">
                            <p:stCondLst>
                              <p:cond delay="4000"/>
                            </p:stCondLst>
                            <p:childTnLst>
                              <p:par>
                                <p:cTn id="29" presetID="35" presetClass="entr" presetSubtype="0" fill="hold"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2000"/>
                                        <p:tgtEl>
                                          <p:spTgt spid="6">
                                            <p:txEl>
                                              <p:pRg st="0" end="0"/>
                                            </p:txEl>
                                          </p:spTgt>
                                        </p:tgtEl>
                                      </p:cBhvr>
                                    </p:animEffect>
                                    <p:anim calcmode="lin" valueType="num">
                                      <p:cBhvr>
                                        <p:cTn id="32"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33"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34" dur="2000" fill="hold"/>
                                        <p:tgtEl>
                                          <p:spTgt spid="6">
                                            <p:txEl>
                                              <p:pRg st="0" end="0"/>
                                            </p:txEl>
                                          </p:spTgt>
                                        </p:tgtEl>
                                        <p:attrNameLst>
                                          <p:attrName>ppt_w</p:attrName>
                                        </p:attrNameLst>
                                      </p:cBhvr>
                                      <p:tavLst>
                                        <p:tav tm="0">
                                          <p:val>
                                            <p:fltVal val="0"/>
                                          </p:val>
                                        </p:tav>
                                        <p:tav tm="100000">
                                          <p:val>
                                            <p:strVal val="#ppt_w"/>
                                          </p:val>
                                        </p:tav>
                                      </p:tavLst>
                                    </p:anim>
                                  </p:childTnLst>
                                </p:cTn>
                              </p:par>
                            </p:childTnLst>
                          </p:cTn>
                        </p:par>
                        <p:par>
                          <p:cTn id="35" fill="hold">
                            <p:stCondLst>
                              <p:cond delay="6000"/>
                            </p:stCondLst>
                            <p:childTnLst>
                              <p:par>
                                <p:cTn id="36" presetID="15" presetClass="entr" presetSubtype="0"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1000" fill="hold"/>
                                        <p:tgtEl>
                                          <p:spTgt spid="5"/>
                                        </p:tgtEl>
                                        <p:attrNameLst>
                                          <p:attrName>ppt_w</p:attrName>
                                        </p:attrNameLst>
                                      </p:cBhvr>
                                      <p:tavLst>
                                        <p:tav tm="0">
                                          <p:val>
                                            <p:fltVal val="0"/>
                                          </p:val>
                                        </p:tav>
                                        <p:tav tm="100000">
                                          <p:val>
                                            <p:strVal val="#ppt_w"/>
                                          </p:val>
                                        </p:tav>
                                      </p:tavLst>
                                    </p:anim>
                                    <p:anim calcmode="lin" valueType="num">
                                      <p:cBhvr>
                                        <p:cTn id="39" dur="1000" fill="hold"/>
                                        <p:tgtEl>
                                          <p:spTgt spid="5"/>
                                        </p:tgtEl>
                                        <p:attrNameLst>
                                          <p:attrName>ppt_h</p:attrName>
                                        </p:attrNameLst>
                                      </p:cBhvr>
                                      <p:tavLst>
                                        <p:tav tm="0">
                                          <p:val>
                                            <p:fltVal val="0"/>
                                          </p:val>
                                        </p:tav>
                                        <p:tav tm="100000">
                                          <p:val>
                                            <p:strVal val="#ppt_h"/>
                                          </p:val>
                                        </p:tav>
                                      </p:tavLst>
                                    </p:anim>
                                    <p:anim calcmode="lin" valueType="num">
                                      <p:cBhvr>
                                        <p:cTn id="40"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33400"/>
            <a:ext cx="8839200" cy="1569660"/>
          </a:xfrm>
          <a:prstGeom prst="rect">
            <a:avLst/>
          </a:prstGeom>
        </p:spPr>
        <p:txBody>
          <a:bodyPr wrap="square">
            <a:spAutoFit/>
          </a:bodyPr>
          <a:lstStyle/>
          <a:p>
            <a:pPr algn="just" rtl="1"/>
            <a:r>
              <a:rPr lang="ar-SA" sz="3200" b="1" dirty="0">
                <a:solidFill>
                  <a:srgbClr val="FF0000"/>
                </a:solidFill>
                <a:latin typeface="Traditional Arabic" pitchFamily="18" charset="-78"/>
                <a:cs typeface="Traditional Arabic" pitchFamily="18" charset="-78"/>
              </a:rPr>
              <a:t>السؤال الثاني</a:t>
            </a:r>
            <a:r>
              <a:rPr lang="ar-SA" sz="3200" dirty="0">
                <a:solidFill>
                  <a:srgbClr val="FF0000"/>
                </a:solidFill>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هل هناك فروق في أداء الطالبات على الاختبار القبلي والبعدي لقدرة الطالبات على استيعاب مفاهيم مقرر طرق البحث التربوي؟ وللاجابة على هذا السؤال تم حساب اختبار ت لعينتين مرتبطتين.</a:t>
            </a:r>
            <a:endParaRPr lang="en-US" sz="3200" dirty="0">
              <a:latin typeface="Traditional Arabic" pitchFamily="18" charset="-78"/>
              <a:cs typeface="Traditional Arabic" pitchFamily="18"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715362794"/>
              </p:ext>
            </p:extLst>
          </p:nvPr>
        </p:nvGraphicFramePr>
        <p:xfrm>
          <a:off x="195816" y="2222632"/>
          <a:ext cx="8752367" cy="4642432"/>
        </p:xfrm>
        <a:graphic>
          <a:graphicData uri="http://schemas.openxmlformats.org/drawingml/2006/table">
            <a:tbl>
              <a:tblPr rtl="1">
                <a:tableStyleId>{5C22544A-7EE6-4342-B048-85BDC9FD1C3A}</a:tableStyleId>
              </a:tblPr>
              <a:tblGrid>
                <a:gridCol w="6300525"/>
                <a:gridCol w="619468"/>
                <a:gridCol w="257762"/>
                <a:gridCol w="256857"/>
                <a:gridCol w="372068"/>
                <a:gridCol w="945687"/>
              </a:tblGrid>
              <a:tr h="337212">
                <a:tc gridSpan="3">
                  <a:txBody>
                    <a:bodyPr/>
                    <a:lstStyle/>
                    <a:p>
                      <a:pPr marL="38100" marR="38100" algn="ctr" rtl="0">
                        <a:lnSpc>
                          <a:spcPts val="1600"/>
                        </a:lnSpc>
                        <a:spcAft>
                          <a:spcPts val="0"/>
                        </a:spcAft>
                      </a:pPr>
                      <a:r>
                        <a:rPr lang="en-US" sz="2000" dirty="0">
                          <a:effectLst/>
                        </a:rPr>
                        <a:t> </a:t>
                      </a:r>
                      <a:endParaRPr lang="en-US" sz="20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ctr" rtl="0">
                        <a:lnSpc>
                          <a:spcPts val="1600"/>
                        </a:lnSpc>
                        <a:spcAft>
                          <a:spcPts val="0"/>
                        </a:spcAft>
                      </a:pPr>
                      <a:r>
                        <a:rPr lang="en-US" sz="2000">
                          <a:effectLst/>
                        </a:rPr>
                        <a:t> </a:t>
                      </a:r>
                      <a:endParaRPr lang="en-US" sz="2000">
                        <a:effectLst/>
                        <a:latin typeface="Calibri"/>
                        <a:ea typeface="Calibri"/>
                        <a:cs typeface="Arial"/>
                      </a:endParaRPr>
                    </a:p>
                  </a:txBody>
                  <a:tcPr marL="0" marR="0" marT="0" marB="0"/>
                </a:tc>
                <a:tc>
                  <a:txBody>
                    <a:bodyPr/>
                    <a:lstStyle/>
                    <a:p>
                      <a:pPr marL="38100" marR="38100" algn="ctr" rtl="0">
                        <a:lnSpc>
                          <a:spcPts val="1600"/>
                        </a:lnSpc>
                        <a:spcAft>
                          <a:spcPts val="0"/>
                        </a:spcAft>
                      </a:pPr>
                      <a:r>
                        <a:rPr lang="en-US" sz="2000">
                          <a:effectLst/>
                        </a:rPr>
                        <a:t> </a:t>
                      </a:r>
                      <a:endParaRPr lang="en-US" sz="2000">
                        <a:effectLst/>
                        <a:latin typeface="Calibri"/>
                        <a:ea typeface="Calibri"/>
                        <a:cs typeface="Arial"/>
                      </a:endParaRPr>
                    </a:p>
                  </a:txBody>
                  <a:tcPr marL="0" marR="0" marT="0" marB="0"/>
                </a:tc>
                <a:tc>
                  <a:txBody>
                    <a:bodyPr/>
                    <a:lstStyle/>
                    <a:p>
                      <a:pPr rtl="1">
                        <a:lnSpc>
                          <a:spcPct val="115000"/>
                        </a:lnSpc>
                        <a:spcAft>
                          <a:spcPts val="1000"/>
                        </a:spcAft>
                      </a:pPr>
                      <a:r>
                        <a:rPr lang="en-US" sz="2000">
                          <a:effectLst/>
                        </a:rPr>
                        <a:t> </a:t>
                      </a:r>
                      <a:endParaRPr lang="en-US" sz="2000">
                        <a:effectLst/>
                        <a:latin typeface="Calibri"/>
                        <a:ea typeface="Calibri"/>
                        <a:cs typeface="Arial"/>
                      </a:endParaRPr>
                    </a:p>
                  </a:txBody>
                  <a:tcPr marL="0" marR="0" marT="0" marB="0" anchor="ctr"/>
                </a:tc>
              </a:tr>
              <a:tr h="1335722">
                <a:tc gridSpan="2">
                  <a:txBody>
                    <a:bodyPr/>
                    <a:lstStyle/>
                    <a:p>
                      <a:pPr algn="ctr" rtl="0">
                        <a:lnSpc>
                          <a:spcPct val="115000"/>
                        </a:lnSpc>
                        <a:spcAft>
                          <a:spcPts val="0"/>
                        </a:spcAft>
                      </a:pPr>
                      <a:r>
                        <a:rPr lang="ar-SA" sz="2400" dirty="0">
                          <a:effectLst/>
                        </a:rPr>
                        <a:t>المجال            الاختبار  </a:t>
                      </a:r>
                      <a:endParaRPr lang="en-US" sz="2400" dirty="0">
                        <a:effectLst/>
                      </a:endParaRPr>
                    </a:p>
                    <a:p>
                      <a:pPr algn="ctr" rtl="0">
                        <a:lnSpc>
                          <a:spcPct val="115000"/>
                        </a:lnSpc>
                        <a:spcAft>
                          <a:spcPts val="0"/>
                        </a:spcAft>
                      </a:pPr>
                      <a:r>
                        <a:rPr lang="en-US" sz="2400" dirty="0">
                          <a:effectLst/>
                        </a:rPr>
                        <a:t> </a:t>
                      </a:r>
                    </a:p>
                    <a:p>
                      <a:pPr algn="ctr" rtl="0">
                        <a:lnSpc>
                          <a:spcPct val="115000"/>
                        </a:lnSpc>
                        <a:spcAft>
                          <a:spcPts val="0"/>
                        </a:spcAft>
                      </a:pPr>
                      <a:r>
                        <a:rPr lang="ar-SA" sz="2400" dirty="0">
                          <a:effectLst/>
                        </a:rPr>
                        <a:t>المجال            </a:t>
                      </a:r>
                      <a:endParaRPr lang="en-US" sz="2400" dirty="0">
                        <a:effectLst/>
                        <a:latin typeface="Calibri"/>
                        <a:ea typeface="Calibri"/>
                        <a:cs typeface="Arial"/>
                      </a:endParaRPr>
                    </a:p>
                  </a:txBody>
                  <a:tcPr marL="0" marR="0" marT="0" marB="0"/>
                </a:tc>
                <a:tc hMerge="1">
                  <a:txBody>
                    <a:bodyPr/>
                    <a:lstStyle/>
                    <a:p>
                      <a:endParaRPr lang="en-US"/>
                    </a:p>
                  </a:txBody>
                  <a:tcPr/>
                </a:tc>
                <a:tc gridSpan="3">
                  <a:txBody>
                    <a:bodyPr/>
                    <a:lstStyle/>
                    <a:p>
                      <a:pPr marL="38100" marR="38100" algn="ctr" rtl="0">
                        <a:lnSpc>
                          <a:spcPts val="1600"/>
                        </a:lnSpc>
                        <a:spcAft>
                          <a:spcPts val="0"/>
                        </a:spcAft>
                      </a:pPr>
                      <a:r>
                        <a:rPr lang="ar-SA" sz="2000" dirty="0">
                          <a:effectLst/>
                        </a:rPr>
                        <a:t>المتوسط الحسابي</a:t>
                      </a:r>
                      <a:endParaRPr lang="en-US" sz="20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ctr" rtl="0">
                        <a:lnSpc>
                          <a:spcPts val="1600"/>
                        </a:lnSpc>
                        <a:spcAft>
                          <a:spcPts val="0"/>
                        </a:spcAft>
                      </a:pPr>
                      <a:r>
                        <a:rPr lang="ar-SA" sz="2000" dirty="0">
                          <a:effectLst/>
                        </a:rPr>
                        <a:t>الدلالة الاحصائية</a:t>
                      </a:r>
                      <a:endParaRPr lang="en-US" sz="2000" dirty="0">
                        <a:effectLst/>
                        <a:latin typeface="Calibri"/>
                        <a:ea typeface="Calibri"/>
                        <a:cs typeface="Arial"/>
                      </a:endParaRPr>
                    </a:p>
                  </a:txBody>
                  <a:tcPr marL="0" marR="0" marT="0" marB="0"/>
                </a:tc>
              </a:tr>
              <a:tr h="493739">
                <a:tc rowSpan="2">
                  <a:txBody>
                    <a:bodyPr/>
                    <a:lstStyle/>
                    <a:p>
                      <a:pPr marL="38100" marR="38100" algn="r" rtl="0">
                        <a:lnSpc>
                          <a:spcPts val="1600"/>
                        </a:lnSpc>
                        <a:spcAft>
                          <a:spcPts val="0"/>
                        </a:spcAft>
                      </a:pPr>
                      <a:r>
                        <a:rPr lang="ar-SA" sz="2000" dirty="0">
                          <a:effectLst/>
                        </a:rPr>
                        <a:t>المجال الأول: الاتجاه نحو التعلم النشط والتعلم المستقلبي </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ar-SA" sz="2400" dirty="0">
                          <a:effectLst/>
                        </a:rPr>
                        <a:t>قبلي</a:t>
                      </a:r>
                      <a:endParaRPr lang="en-US" sz="2400" dirty="0">
                        <a:effectLst/>
                        <a:latin typeface="Calibri"/>
                        <a:ea typeface="Calibri"/>
                        <a:cs typeface="Arial"/>
                      </a:endParaRPr>
                    </a:p>
                  </a:txBody>
                  <a:tcPr marL="0" marR="0" marT="0" marB="0" anchor="ctr"/>
                </a:tc>
                <a:tc gridSpan="3">
                  <a:txBody>
                    <a:bodyPr/>
                    <a:lstStyle/>
                    <a:p>
                      <a:pPr marL="38100" marR="38100" algn="r" rtl="0">
                        <a:lnSpc>
                          <a:spcPts val="1600"/>
                        </a:lnSpc>
                        <a:spcAft>
                          <a:spcPts val="0"/>
                        </a:spcAft>
                      </a:pPr>
                      <a:r>
                        <a:rPr lang="en-US" sz="2000" dirty="0">
                          <a:effectLst/>
                          <a:latin typeface="Times New Roman" pitchFamily="18" charset="0"/>
                          <a:cs typeface="Times New Roman" pitchFamily="18" charset="0"/>
                        </a:rPr>
                        <a:t>19.41</a:t>
                      </a:r>
                      <a:endParaRPr lang="en-US" sz="20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r" rtl="0">
                        <a:lnSpc>
                          <a:spcPts val="1600"/>
                        </a:lnSpc>
                        <a:spcAft>
                          <a:spcPts val="0"/>
                        </a:spcAft>
                      </a:pPr>
                      <a:r>
                        <a:rPr lang="en-US" sz="2000">
                          <a:effectLst/>
                          <a:latin typeface="Times New Roman" pitchFamily="18" charset="0"/>
                          <a:cs typeface="Times New Roman" pitchFamily="18" charset="0"/>
                        </a:rPr>
                        <a:t>0.089</a:t>
                      </a:r>
                      <a:endParaRPr lang="en-US" sz="2000">
                        <a:effectLst/>
                        <a:latin typeface="Times New Roman" pitchFamily="18" charset="0"/>
                        <a:ea typeface="Calibri"/>
                        <a:cs typeface="Times New Roman" pitchFamily="18" charset="0"/>
                      </a:endParaRPr>
                    </a:p>
                  </a:txBody>
                  <a:tcPr marL="0" marR="0" marT="0" marB="0"/>
                </a:tc>
              </a:tr>
              <a:tr h="487495">
                <a:tc vMerge="1">
                  <a:txBody>
                    <a:bodyPr/>
                    <a:lstStyle/>
                    <a:p>
                      <a:endParaRPr lang="en-US"/>
                    </a:p>
                  </a:txBody>
                  <a:tcPr/>
                </a:tc>
                <a:tc>
                  <a:txBody>
                    <a:bodyPr/>
                    <a:lstStyle/>
                    <a:p>
                      <a:pPr marL="38100" marR="38100" algn="ctr" rtl="0">
                        <a:lnSpc>
                          <a:spcPts val="1600"/>
                        </a:lnSpc>
                        <a:spcAft>
                          <a:spcPts val="0"/>
                        </a:spcAft>
                      </a:pPr>
                      <a:r>
                        <a:rPr lang="ar-SA" sz="2400" dirty="0">
                          <a:effectLst/>
                        </a:rPr>
                        <a:t>بعدي</a:t>
                      </a:r>
                      <a:endParaRPr lang="en-US" sz="2400" dirty="0">
                        <a:effectLst/>
                        <a:latin typeface="Calibri"/>
                        <a:ea typeface="Calibri"/>
                        <a:cs typeface="Arial"/>
                      </a:endParaRPr>
                    </a:p>
                  </a:txBody>
                  <a:tcPr marL="0" marR="0" marT="0" marB="0" anchor="ctr"/>
                </a:tc>
                <a:tc gridSpan="3">
                  <a:txBody>
                    <a:bodyPr/>
                    <a:lstStyle/>
                    <a:p>
                      <a:pPr marL="38100" marR="38100" algn="r" rtl="0">
                        <a:lnSpc>
                          <a:spcPts val="1600"/>
                        </a:lnSpc>
                        <a:spcAft>
                          <a:spcPts val="0"/>
                        </a:spcAft>
                      </a:pPr>
                      <a:r>
                        <a:rPr lang="en-US" sz="2000" dirty="0">
                          <a:effectLst/>
                          <a:latin typeface="Times New Roman" pitchFamily="18" charset="0"/>
                          <a:cs typeface="Times New Roman" pitchFamily="18" charset="0"/>
                        </a:rPr>
                        <a:t>19.65</a:t>
                      </a:r>
                      <a:endParaRPr lang="en-US" sz="20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r" rtl="0">
                        <a:lnSpc>
                          <a:spcPts val="1600"/>
                        </a:lnSpc>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Calibri"/>
                        <a:cs typeface="Times New Roman" pitchFamily="18" charset="0"/>
                      </a:endParaRPr>
                    </a:p>
                  </a:txBody>
                  <a:tcPr marL="0" marR="0" marT="0" marB="0"/>
                </a:tc>
              </a:tr>
              <a:tr h="493739">
                <a:tc rowSpan="2">
                  <a:txBody>
                    <a:bodyPr/>
                    <a:lstStyle/>
                    <a:p>
                      <a:pPr marL="38100" marR="38100" algn="r" rtl="0">
                        <a:lnSpc>
                          <a:spcPts val="1600"/>
                        </a:lnSpc>
                        <a:spcAft>
                          <a:spcPts val="0"/>
                        </a:spcAft>
                      </a:pPr>
                      <a:r>
                        <a:rPr lang="ar-SA" sz="2000" dirty="0">
                          <a:effectLst/>
                        </a:rPr>
                        <a:t>المجال الثاني: البحث عن المعلومات وتحقيق تعلم مستمر مدى الحياة </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ar-SA" sz="2400">
                          <a:effectLst/>
                        </a:rPr>
                        <a:t>قبلي</a:t>
                      </a:r>
                      <a:endParaRPr lang="en-US" sz="2400">
                        <a:effectLst/>
                        <a:latin typeface="Calibri"/>
                        <a:ea typeface="Calibri"/>
                        <a:cs typeface="Arial"/>
                      </a:endParaRPr>
                    </a:p>
                  </a:txBody>
                  <a:tcPr marL="0" marR="0" marT="0" marB="0" anchor="ctr"/>
                </a:tc>
                <a:tc gridSpan="3">
                  <a:txBody>
                    <a:bodyPr/>
                    <a:lstStyle/>
                    <a:p>
                      <a:pPr marL="38100" marR="38100" algn="r" rtl="0">
                        <a:lnSpc>
                          <a:spcPts val="1600"/>
                        </a:lnSpc>
                        <a:spcAft>
                          <a:spcPts val="0"/>
                        </a:spcAft>
                      </a:pPr>
                      <a:r>
                        <a:rPr lang="en-US" sz="2000" dirty="0">
                          <a:effectLst/>
                          <a:latin typeface="Times New Roman" pitchFamily="18" charset="0"/>
                          <a:cs typeface="Times New Roman" pitchFamily="18" charset="0"/>
                        </a:rPr>
                        <a:t>14.48</a:t>
                      </a:r>
                      <a:endParaRPr lang="en-US" sz="20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r" rtl="1">
                        <a:lnSpc>
                          <a:spcPts val="1600"/>
                        </a:lnSpc>
                        <a:spcAft>
                          <a:spcPts val="0"/>
                        </a:spcAft>
                      </a:pPr>
                      <a:r>
                        <a:rPr lang="en-US" sz="2000">
                          <a:effectLst/>
                          <a:latin typeface="Times New Roman" pitchFamily="18" charset="0"/>
                          <a:cs typeface="Times New Roman" pitchFamily="18" charset="0"/>
                        </a:rPr>
                        <a:t> </a:t>
                      </a:r>
                      <a:r>
                        <a:rPr lang="ar-SA" sz="2000" baseline="30000">
                          <a:effectLst/>
                          <a:latin typeface="Times New Roman" pitchFamily="18" charset="0"/>
                          <a:cs typeface="Times New Roman" pitchFamily="18" charset="0"/>
                        </a:rPr>
                        <a:t>*</a:t>
                      </a:r>
                      <a:r>
                        <a:rPr lang="en-US" sz="2000">
                          <a:effectLst/>
                          <a:latin typeface="Times New Roman" pitchFamily="18" charset="0"/>
                          <a:cs typeface="Times New Roman" pitchFamily="18" charset="0"/>
                        </a:rPr>
                        <a:t>0.001</a:t>
                      </a:r>
                      <a:endParaRPr lang="en-US" sz="2000">
                        <a:effectLst/>
                        <a:latin typeface="Times New Roman" pitchFamily="18" charset="0"/>
                        <a:ea typeface="Calibri"/>
                        <a:cs typeface="Times New Roman" pitchFamily="18" charset="0"/>
                      </a:endParaRPr>
                    </a:p>
                  </a:txBody>
                  <a:tcPr marL="0" marR="0" marT="0" marB="0"/>
                </a:tc>
              </a:tr>
              <a:tr h="493739">
                <a:tc vMerge="1">
                  <a:txBody>
                    <a:bodyPr/>
                    <a:lstStyle/>
                    <a:p>
                      <a:endParaRPr lang="en-US"/>
                    </a:p>
                  </a:txBody>
                  <a:tcPr/>
                </a:tc>
                <a:tc>
                  <a:txBody>
                    <a:bodyPr/>
                    <a:lstStyle/>
                    <a:p>
                      <a:pPr marL="38100" marR="38100" algn="ctr" rtl="0">
                        <a:lnSpc>
                          <a:spcPts val="1600"/>
                        </a:lnSpc>
                        <a:spcAft>
                          <a:spcPts val="0"/>
                        </a:spcAft>
                      </a:pPr>
                      <a:r>
                        <a:rPr lang="ar-SA" sz="2400">
                          <a:effectLst/>
                        </a:rPr>
                        <a:t>بعدي</a:t>
                      </a:r>
                      <a:endParaRPr lang="en-US" sz="2400">
                        <a:effectLst/>
                        <a:latin typeface="Calibri"/>
                        <a:ea typeface="Calibri"/>
                        <a:cs typeface="Arial"/>
                      </a:endParaRPr>
                    </a:p>
                  </a:txBody>
                  <a:tcPr marL="0" marR="0" marT="0" marB="0" anchor="ctr"/>
                </a:tc>
                <a:tc gridSpan="3">
                  <a:txBody>
                    <a:bodyPr/>
                    <a:lstStyle/>
                    <a:p>
                      <a:pPr marL="38100" marR="38100" algn="r" rtl="0">
                        <a:lnSpc>
                          <a:spcPts val="1600"/>
                        </a:lnSpc>
                        <a:spcAft>
                          <a:spcPts val="0"/>
                        </a:spcAft>
                      </a:pPr>
                      <a:r>
                        <a:rPr lang="en-US" sz="2000" dirty="0">
                          <a:effectLst/>
                          <a:latin typeface="Times New Roman" pitchFamily="18" charset="0"/>
                          <a:cs typeface="Times New Roman" pitchFamily="18" charset="0"/>
                        </a:rPr>
                        <a:t>16.48</a:t>
                      </a:r>
                      <a:endParaRPr lang="en-US" sz="20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r" rtl="0">
                        <a:lnSpc>
                          <a:spcPts val="1600"/>
                        </a:lnSpc>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0" marR="0" marT="0" marB="0"/>
                </a:tc>
              </a:tr>
              <a:tr h="493739">
                <a:tc rowSpan="2">
                  <a:txBody>
                    <a:bodyPr/>
                    <a:lstStyle/>
                    <a:p>
                      <a:pPr marL="38100" marR="38100" algn="r" rtl="0">
                        <a:lnSpc>
                          <a:spcPts val="1600"/>
                        </a:lnSpc>
                        <a:spcAft>
                          <a:spcPts val="0"/>
                        </a:spcAft>
                      </a:pPr>
                      <a:r>
                        <a:rPr lang="ar-SA" sz="2000" dirty="0">
                          <a:effectLst/>
                        </a:rPr>
                        <a:t>المجال الثالث: تقويم مهارات الطالب ومدى تطبيق المعرفه </a:t>
                      </a:r>
                      <a:endParaRPr lang="en-US" sz="2000" dirty="0">
                        <a:effectLst/>
                        <a:latin typeface="Calibri"/>
                        <a:ea typeface="Calibri"/>
                        <a:cs typeface="Arial"/>
                      </a:endParaRPr>
                    </a:p>
                  </a:txBody>
                  <a:tcPr marL="0" marR="0" marT="0" marB="0" anchor="ctr"/>
                </a:tc>
                <a:tc>
                  <a:txBody>
                    <a:bodyPr/>
                    <a:lstStyle/>
                    <a:p>
                      <a:pPr marL="38100" marR="38100" algn="ctr" rtl="0">
                        <a:lnSpc>
                          <a:spcPts val="1600"/>
                        </a:lnSpc>
                        <a:spcAft>
                          <a:spcPts val="0"/>
                        </a:spcAft>
                      </a:pPr>
                      <a:r>
                        <a:rPr lang="ar-SA" sz="2400">
                          <a:effectLst/>
                        </a:rPr>
                        <a:t>قبلي</a:t>
                      </a:r>
                      <a:endParaRPr lang="en-US" sz="2400">
                        <a:effectLst/>
                        <a:latin typeface="Calibri"/>
                        <a:ea typeface="Calibri"/>
                        <a:cs typeface="Arial"/>
                      </a:endParaRPr>
                    </a:p>
                  </a:txBody>
                  <a:tcPr marL="0" marR="0" marT="0" marB="0" anchor="ctr"/>
                </a:tc>
                <a:tc gridSpan="3">
                  <a:txBody>
                    <a:bodyPr/>
                    <a:lstStyle/>
                    <a:p>
                      <a:pPr marL="38100" marR="38100" algn="r" rtl="0">
                        <a:lnSpc>
                          <a:spcPts val="1600"/>
                        </a:lnSpc>
                        <a:spcAft>
                          <a:spcPts val="0"/>
                        </a:spcAft>
                      </a:pPr>
                      <a:r>
                        <a:rPr lang="en-US" sz="2000">
                          <a:effectLst/>
                          <a:latin typeface="Times New Roman" pitchFamily="18" charset="0"/>
                          <a:cs typeface="Times New Roman" pitchFamily="18" charset="0"/>
                        </a:rPr>
                        <a:t>14.96</a:t>
                      </a:r>
                      <a:endParaRPr lang="en-US" sz="20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r" rtl="1">
                        <a:lnSpc>
                          <a:spcPts val="1600"/>
                        </a:lnSpc>
                        <a:spcAft>
                          <a:spcPts val="0"/>
                        </a:spcAft>
                      </a:pPr>
                      <a:r>
                        <a:rPr lang="ar-SA" sz="2000" baseline="30000" dirty="0">
                          <a:effectLst/>
                          <a:latin typeface="Times New Roman" pitchFamily="18" charset="0"/>
                          <a:cs typeface="Times New Roman" pitchFamily="18" charset="0"/>
                        </a:rPr>
                        <a:t>*</a:t>
                      </a:r>
                      <a:r>
                        <a:rPr lang="en-US" sz="2000" dirty="0">
                          <a:effectLst/>
                          <a:latin typeface="Times New Roman" pitchFamily="18" charset="0"/>
                          <a:cs typeface="Times New Roman" pitchFamily="18" charset="0"/>
                        </a:rPr>
                        <a:t>0.001</a:t>
                      </a:r>
                      <a:endParaRPr lang="en-US" sz="2000" dirty="0">
                        <a:effectLst/>
                        <a:latin typeface="Times New Roman" pitchFamily="18" charset="0"/>
                        <a:ea typeface="Calibri"/>
                        <a:cs typeface="Times New Roman" pitchFamily="18" charset="0"/>
                      </a:endParaRPr>
                    </a:p>
                  </a:txBody>
                  <a:tcPr marL="0" marR="0" marT="0" marB="0"/>
                </a:tc>
              </a:tr>
              <a:tr h="493739">
                <a:tc vMerge="1">
                  <a:txBody>
                    <a:bodyPr/>
                    <a:lstStyle/>
                    <a:p>
                      <a:endParaRPr lang="en-US"/>
                    </a:p>
                  </a:txBody>
                  <a:tcPr/>
                </a:tc>
                <a:tc>
                  <a:txBody>
                    <a:bodyPr/>
                    <a:lstStyle/>
                    <a:p>
                      <a:pPr marL="38100" marR="38100" algn="ctr" rtl="0">
                        <a:lnSpc>
                          <a:spcPts val="1600"/>
                        </a:lnSpc>
                        <a:spcAft>
                          <a:spcPts val="0"/>
                        </a:spcAft>
                      </a:pPr>
                      <a:r>
                        <a:rPr lang="ar-SA" sz="2400">
                          <a:effectLst/>
                        </a:rPr>
                        <a:t>بعدي</a:t>
                      </a:r>
                      <a:endParaRPr lang="en-US" sz="2400">
                        <a:effectLst/>
                        <a:latin typeface="Calibri"/>
                        <a:ea typeface="Calibri"/>
                        <a:cs typeface="Arial"/>
                      </a:endParaRPr>
                    </a:p>
                  </a:txBody>
                  <a:tcPr marL="0" marR="0" marT="0" marB="0" anchor="ctr"/>
                </a:tc>
                <a:tc gridSpan="3">
                  <a:txBody>
                    <a:bodyPr/>
                    <a:lstStyle/>
                    <a:p>
                      <a:pPr marL="38100" marR="38100" algn="r" rtl="0">
                        <a:lnSpc>
                          <a:spcPts val="1600"/>
                        </a:lnSpc>
                        <a:spcAft>
                          <a:spcPts val="0"/>
                        </a:spcAft>
                      </a:pPr>
                      <a:r>
                        <a:rPr lang="en-US" sz="2000">
                          <a:effectLst/>
                          <a:latin typeface="Times New Roman" pitchFamily="18" charset="0"/>
                          <a:cs typeface="Times New Roman" pitchFamily="18" charset="0"/>
                        </a:rPr>
                        <a:t>17.24</a:t>
                      </a:r>
                      <a:endParaRPr lang="en-US" sz="20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38100" marR="38100" algn="r" rtl="0">
                        <a:lnSpc>
                          <a:spcPts val="1600"/>
                        </a:lnSpc>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0" marR="0" marT="0" marB="0"/>
                </a:tc>
              </a:tr>
            </a:tbl>
          </a:graphicData>
        </a:graphic>
      </p:graphicFrame>
    </p:spTree>
    <p:extLst>
      <p:ext uri="{BB962C8B-B14F-4D97-AF65-F5344CB8AC3E}">
        <p14:creationId xmlns:p14="http://schemas.microsoft.com/office/powerpoint/2010/main" val="343538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2"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Scale>
                                      <p:cBhvr>
                                        <p:cTn id="16"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5"/>
                                        </p:tgtEl>
                                        <p:attrNameLst>
                                          <p:attrName>ppt_x</p:attrName>
                                          <p:attrName>ppt_y</p:attrName>
                                        </p:attrNameLst>
                                      </p:cBhvr>
                                    </p:animMotion>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86070" y="1905000"/>
            <a:ext cx="8686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tab pos="5434013"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تثقيف أعضاء هيئة التدريس بانماط التدريس المستندة إلى الدماغ، وقد يكون لعمادة تطوير المهارات دور في ذلك باعتماد هذا الموضوع من ضمن حقائبهم التدريبية لأعضاء هيئة التدريس.</a:t>
            </a:r>
          </a:p>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tab pos="5434013" algn="l"/>
              </a:tabLst>
            </a:pP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tab pos="5434013"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الاستناذ إلى اساليب تعلّم الطلبة في اختيار نمط التدريس الأمثل. </a:t>
            </a:r>
          </a:p>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tab pos="5434013" algn="l"/>
              </a:tabLst>
            </a:pP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tab pos="5434013"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بناء برنامج تدريبي تطبيقي لكيفية استثمار انماط التدريس المستندة إلى اساليب التعلّم الدماغي.</a:t>
            </a:r>
          </a:p>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tab pos="5434013" algn="l"/>
              </a:tabLst>
            </a:pP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
        <p:nvSpPr>
          <p:cNvPr id="2" name="Rectangle 1"/>
          <p:cNvSpPr/>
          <p:nvPr/>
        </p:nvSpPr>
        <p:spPr>
          <a:xfrm>
            <a:off x="3200400" y="704375"/>
            <a:ext cx="2971800"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algn="ctr" rtl="1" fontAlgn="base">
              <a:spcBef>
                <a:spcPct val="0"/>
              </a:spcBef>
              <a:spcAft>
                <a:spcPct val="0"/>
              </a:spcAft>
              <a:tabLst>
                <a:tab pos="5434013" algn="l"/>
              </a:tabLst>
            </a:pPr>
            <a:r>
              <a:rPr lang="ar-SA" sz="3600" b="1" dirty="0">
                <a:solidFill>
                  <a:schemeClr val="bg1"/>
                </a:solidFill>
                <a:latin typeface="Traditional Arabic" pitchFamily="18" charset="-78"/>
                <a:ea typeface="SimSun" pitchFamily="2" charset="-122"/>
                <a:cs typeface="Traditional Arabic" pitchFamily="18" charset="-78"/>
              </a:rPr>
              <a:t>التوصيات:</a:t>
            </a:r>
            <a:endParaRPr lang="en-US" sz="36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15452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9" presetClass="entr" presetSubtype="10" fill="hold"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p:cTn id="24" dur="5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25" dur="5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par>
                          <p:cTn id="26" fill="hold">
                            <p:stCondLst>
                              <p:cond delay="7000"/>
                            </p:stCondLst>
                            <p:childTnLst>
                              <p:par>
                                <p:cTn id="27" presetID="19" presetClass="entr" presetSubtype="10" fill="hold" nodeType="after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p:cTn id="29" dur="5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30" dur="5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par>
                          <p:cTn id="31" fill="hold">
                            <p:stCondLst>
                              <p:cond delay="12000"/>
                            </p:stCondLst>
                            <p:childTnLst>
                              <p:par>
                                <p:cTn id="32" presetID="19" presetClass="entr" presetSubtype="10" fill="hold" nodeType="after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 calcmode="lin" valueType="num">
                                      <p:cBhvr>
                                        <p:cTn id="34" dur="5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35" dur="5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638" y="2819400"/>
            <a:ext cx="8686800" cy="3046988"/>
          </a:xfrm>
          <a:prstGeom prst="rect">
            <a:avLst/>
          </a:prstGeom>
        </p:spPr>
        <p:txBody>
          <a:bodyPr wrap="square">
            <a:spAutoFit/>
          </a:bodyPr>
          <a:lstStyle/>
          <a:p>
            <a:pPr marL="457200" lvl="0" indent="-457200" algn="just" rtl="1" eaLnBrk="0" fontAlgn="base" hangingPunct="0">
              <a:spcBef>
                <a:spcPct val="0"/>
              </a:spcBef>
              <a:spcAft>
                <a:spcPct val="0"/>
              </a:spcAft>
              <a:buFont typeface="Wingdings" pitchFamily="2" charset="2"/>
              <a:buChar char="v"/>
              <a:tabLst>
                <a:tab pos="5434013"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توصية للجهات الأكاديمية المسؤولة في مركز التميز أن يستمر عضو هيئة التدريس بتدريس المقرر الذي تمّ تطويره لعدة فصول حتى يتنسى له تطبيق التجربة بعد التطوير ويعالج جوانب النقص. </a:t>
            </a:r>
          </a:p>
          <a:p>
            <a:pPr marL="457200" lvl="0" indent="-457200" algn="just" rtl="1" eaLnBrk="0" fontAlgn="base" hangingPunct="0">
              <a:spcBef>
                <a:spcPct val="0"/>
              </a:spcBef>
              <a:spcAft>
                <a:spcPct val="0"/>
              </a:spcAft>
              <a:buFont typeface="Wingdings" pitchFamily="2" charset="2"/>
              <a:buChar char="v"/>
              <a:tabLst>
                <a:tab pos="5434013" algn="l"/>
              </a:tabLst>
            </a:pP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lvl="0" indent="-457200" algn="just" rtl="1" eaLnBrk="0" fontAlgn="base" hangingPunct="0">
              <a:spcBef>
                <a:spcPct val="0"/>
              </a:spcBef>
              <a:spcAft>
                <a:spcPct val="0"/>
              </a:spcAft>
              <a:buFont typeface="Wingdings" pitchFamily="2" charset="2"/>
              <a:buChar char="v"/>
              <a:tabLst>
                <a:tab pos="5434013" algn="l"/>
              </a:tabLst>
            </a:pPr>
            <a:r>
              <a:rPr kumimoji="0" lang="ar-SA" sz="3200" b="0"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اوصي بأهمية دعم اعمال الطالبات والتي تضمنت مشروعين بحثيين مميزين؛ ليكونا مشاريع قابلة للتنفيذ ضمن المجموعات البحثية.</a:t>
            </a:r>
            <a:endParaRPr kumimoji="0" lang="ar-SA" sz="32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
        <p:nvSpPr>
          <p:cNvPr id="2" name="Rectangle 1"/>
          <p:cNvSpPr/>
          <p:nvPr/>
        </p:nvSpPr>
        <p:spPr>
          <a:xfrm>
            <a:off x="251637" y="982890"/>
            <a:ext cx="8686800" cy="1569660"/>
          </a:xfrm>
          <a:prstGeom prst="rect">
            <a:avLst/>
          </a:prstGeom>
        </p:spPr>
        <p:txBody>
          <a:bodyPr wrap="square">
            <a:spAutoFit/>
          </a:bodyPr>
          <a:lstStyle/>
          <a:p>
            <a:pPr marL="457200" indent="-457200" algn="just" rtl="1">
              <a:buFont typeface="Wingdings" pitchFamily="2" charset="2"/>
              <a:buChar char="v"/>
            </a:pPr>
            <a:r>
              <a:rPr lang="ar-SA" sz="3200" dirty="0" smtClean="0">
                <a:solidFill>
                  <a:prstClr val="black"/>
                </a:solidFill>
                <a:latin typeface="Traditional Arabic" pitchFamily="18" charset="-78"/>
                <a:ea typeface="SimSun" pitchFamily="2" charset="-122"/>
                <a:cs typeface="Traditional Arabic" pitchFamily="18" charset="-78"/>
              </a:rPr>
              <a:t>التركيز </a:t>
            </a:r>
            <a:r>
              <a:rPr lang="ar-SA" sz="3200" dirty="0">
                <a:solidFill>
                  <a:prstClr val="black"/>
                </a:solidFill>
                <a:latin typeface="Traditional Arabic" pitchFamily="18" charset="-78"/>
                <a:ea typeface="SimSun" pitchFamily="2" charset="-122"/>
                <a:cs typeface="Traditional Arabic" pitchFamily="18" charset="-78"/>
              </a:rPr>
              <a:t>على أهمية إعادة بناء أو تطوير المناهج (كل عضو هيئة تدريس والمادة التي يدرسها) لتصبح أكثر مرونة وتنسجم مع فكرة انماط التدريس وأساليب التعلم المستندة إلى الدماغ.</a:t>
            </a:r>
            <a:endParaRPr lang="en-US" dirty="0"/>
          </a:p>
        </p:txBody>
      </p:sp>
    </p:spTree>
    <p:extLst>
      <p:ext uri="{BB962C8B-B14F-4D97-AF65-F5344CB8AC3E}">
        <p14:creationId xmlns:p14="http://schemas.microsoft.com/office/powerpoint/2010/main" val="385672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68943"/>
            <a:ext cx="8534400" cy="2862322"/>
          </a:xfrm>
          <a:prstGeom prst="rect">
            <a:avLst/>
          </a:prstGeom>
        </p:spPr>
        <p:txBody>
          <a:bodyPr wrap="square">
            <a:spAutoFit/>
          </a:bodyPr>
          <a:lstStyle/>
          <a:p>
            <a:pPr algn="just" rtl="1"/>
            <a:r>
              <a:rPr lang="ar-SA" sz="3600" b="1" dirty="0" smtClean="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نشكر مركز التميز في التعلّم </a:t>
            </a:r>
            <a:r>
              <a:rPr lang="ar-SA" sz="3600" dirty="0" smtClean="0">
                <a:latin typeface="Traditional Arabic" pitchFamily="18" charset="-78"/>
                <a:cs typeface="Traditional Arabic" pitchFamily="18" charset="-78"/>
              </a:rPr>
              <a:t>والتعليم ممثلا بالاستاذ الدكتور سعود الكثيري والدكتور هشام الهدلق </a:t>
            </a:r>
            <a:r>
              <a:rPr lang="ar-SA" sz="3600" dirty="0">
                <a:latin typeface="Traditional Arabic" pitchFamily="18" charset="-78"/>
                <a:cs typeface="Traditional Arabic" pitchFamily="18" charset="-78"/>
              </a:rPr>
              <a:t>على </a:t>
            </a:r>
            <a:r>
              <a:rPr lang="ar-SA" sz="3600" dirty="0" smtClean="0">
                <a:latin typeface="Traditional Arabic" pitchFamily="18" charset="-78"/>
                <a:cs typeface="Traditional Arabic" pitchFamily="18" charset="-78"/>
              </a:rPr>
              <a:t>دعمهما </a:t>
            </a:r>
            <a:r>
              <a:rPr lang="ar-SA" sz="3600" dirty="0">
                <a:latin typeface="Traditional Arabic" pitchFamily="18" charset="-78"/>
                <a:cs typeface="Traditional Arabic" pitchFamily="18" charset="-78"/>
              </a:rPr>
              <a:t>لهذا المشروع وتحفيزه لتطوير الاستراتيجيات التي من شأنها الارتقاء في العملية التعليمية</a:t>
            </a:r>
            <a:r>
              <a:rPr lang="ar-SA" sz="3600" b="1" dirty="0" smtClean="0">
                <a:latin typeface="Traditional Arabic" pitchFamily="18" charset="-78"/>
                <a:cs typeface="Traditional Arabic" pitchFamily="18" charset="-78"/>
              </a:rPr>
              <a:t>.</a:t>
            </a:r>
          </a:p>
          <a:p>
            <a:pPr algn="just" rtl="1"/>
            <a:r>
              <a:rPr lang="ar-SA" sz="3600" dirty="0" smtClean="0">
                <a:latin typeface="Traditional Arabic" pitchFamily="18" charset="-78"/>
                <a:cs typeface="Traditional Arabic" pitchFamily="18" charset="-78"/>
              </a:rPr>
              <a:t>كما اشكر قسم علم النفس ممثلا برئيس القسم والعاملين به على تسهيل مهمة تنفيذ استراتيجية التعلم.</a:t>
            </a:r>
            <a:endParaRPr lang="en-US" sz="3600" dirty="0">
              <a:latin typeface="Traditional Arabic" pitchFamily="18" charset="-78"/>
              <a:cs typeface="Traditional Arabic" pitchFamily="18" charset="-78"/>
            </a:endParaRPr>
          </a:p>
        </p:txBody>
      </p:sp>
      <p:sp>
        <p:nvSpPr>
          <p:cNvPr id="2" name="Rectangle 1"/>
          <p:cNvSpPr/>
          <p:nvPr/>
        </p:nvSpPr>
        <p:spPr>
          <a:xfrm>
            <a:off x="3276600" y="1340669"/>
            <a:ext cx="2590800"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algn="ctr" rtl="1"/>
            <a:r>
              <a:rPr lang="ar-SA" sz="3600" b="1" dirty="0">
                <a:solidFill>
                  <a:schemeClr val="bg1"/>
                </a:solidFill>
                <a:latin typeface="Traditional Arabic" pitchFamily="18" charset="-78"/>
                <a:cs typeface="Traditional Arabic" pitchFamily="18" charset="-78"/>
              </a:rPr>
              <a:t>شكر</a:t>
            </a:r>
          </a:p>
        </p:txBody>
      </p:sp>
      <p:pic>
        <p:nvPicPr>
          <p:cNvPr id="5" name="Picture 4"/>
          <p:cNvPicPr>
            <a:picLocks noChangeAspect="1" noChangeArrowheads="1"/>
          </p:cNvPicPr>
          <p:nvPr/>
        </p:nvPicPr>
        <p:blipFill>
          <a:blip r:embed="rId2" cstate="print"/>
          <a:srcRect/>
          <a:stretch>
            <a:fillRect/>
          </a:stretch>
        </p:blipFill>
        <p:spPr bwMode="auto">
          <a:xfrm>
            <a:off x="762000" y="1066800"/>
            <a:ext cx="1853481" cy="19550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0899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nodeType="afterEffect">
                                  <p:stCondLst>
                                    <p:cond delay="0"/>
                                  </p:stCondLst>
                                  <p:iterate type="lt">
                                    <p:tmPct val="10000"/>
                                  </p:iterate>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p:cTn id="24"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4">
                                            <p:txEl>
                                              <p:pRg st="0" end="0"/>
                                            </p:txEl>
                                          </p:spTgt>
                                        </p:tgtEl>
                                      </p:cBhvr>
                                    </p:animEffect>
                                  </p:childTnLst>
                                </p:cTn>
                              </p:par>
                            </p:childTnLst>
                          </p:cTn>
                        </p:par>
                        <p:par>
                          <p:cTn id="29" fill="hold">
                            <p:stCondLst>
                              <p:cond delay="10650"/>
                            </p:stCondLst>
                            <p:childTnLst>
                              <p:par>
                                <p:cTn id="30" presetID="41" presetClass="entr" presetSubtype="0" fill="hold" nodeType="afterEffect">
                                  <p:stCondLst>
                                    <p:cond delay="0"/>
                                  </p:stCondLst>
                                  <p:iterate type="lt">
                                    <p:tmPct val="10000"/>
                                  </p:iterate>
                                  <p:childTnLst>
                                    <p:set>
                                      <p:cBhvr>
                                        <p:cTn id="31" dur="1" fill="hold">
                                          <p:stCondLst>
                                            <p:cond delay="0"/>
                                          </p:stCondLst>
                                        </p:cTn>
                                        <p:tgtEl>
                                          <p:spTgt spid="4">
                                            <p:txEl>
                                              <p:pRg st="1" end="1"/>
                                            </p:txEl>
                                          </p:spTgt>
                                        </p:tgtEl>
                                        <p:attrNameLst>
                                          <p:attrName>style.visibility</p:attrName>
                                        </p:attrNameLst>
                                      </p:cBhvr>
                                      <p:to>
                                        <p:strVal val="visible"/>
                                      </p:to>
                                    </p:set>
                                    <p:anim calcmode="lin" valueType="num">
                                      <p:cBhvr>
                                        <p:cTn id="32"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2763" y="1600200"/>
            <a:ext cx="8077200" cy="5016758"/>
          </a:xfrm>
          <a:prstGeom prst="rect">
            <a:avLst/>
          </a:prstGeom>
        </p:spPr>
        <p:txBody>
          <a:bodyPr wrap="square">
            <a:spAutoFit/>
          </a:bodyPr>
          <a:lstStyle/>
          <a:p>
            <a:pPr algn="just" rtl="1"/>
            <a:r>
              <a:rPr lang="ar-SA" sz="3200" b="1" dirty="0" smtClean="0">
                <a:latin typeface="Traditional Arabic" pitchFamily="18" charset="-78"/>
                <a:cs typeface="Traditional Arabic" pitchFamily="18" charset="-78"/>
              </a:rPr>
              <a:t>تطوير أنماط </a:t>
            </a:r>
            <a:r>
              <a:rPr lang="ar-SA" sz="3200" b="1" dirty="0">
                <a:latin typeface="Traditional Arabic" pitchFamily="18" charset="-78"/>
                <a:cs typeface="Traditional Arabic" pitchFamily="18" charset="-78"/>
              </a:rPr>
              <a:t>تدريس المقررات الدراسية لطلبة الجامعة بحيث تراعي التحديثات التربوية وتستجيب لحاجات الطلبة وفق نظريات وأسس نفسية يتم دمجها في العملية التدريسية</a:t>
            </a:r>
            <a:r>
              <a:rPr lang="ar-SA" sz="3200" b="1" dirty="0" smtClean="0">
                <a:latin typeface="Traditional Arabic" pitchFamily="18" charset="-78"/>
                <a:cs typeface="Traditional Arabic" pitchFamily="18" charset="-78"/>
              </a:rPr>
              <a:t>.</a:t>
            </a:r>
          </a:p>
          <a:p>
            <a:pPr lvl="0" algn="r" rtl="1"/>
            <a:r>
              <a:rPr lang="ar-SA" sz="3200" b="1" dirty="0">
                <a:solidFill>
                  <a:srgbClr val="FF0000"/>
                </a:solidFill>
                <a:latin typeface="Traditional Arabic" pitchFamily="18" charset="-78"/>
                <a:cs typeface="Traditional Arabic" pitchFamily="18" charset="-78"/>
              </a:rPr>
              <a:t>تتمثل أدوار الاستاذ الجامعي </a:t>
            </a:r>
            <a:r>
              <a:rPr lang="ar-SA" sz="3200" b="1" dirty="0" smtClean="0">
                <a:solidFill>
                  <a:srgbClr val="FF0000"/>
                </a:solidFill>
                <a:latin typeface="Traditional Arabic" pitchFamily="18" charset="-78"/>
                <a:cs typeface="Traditional Arabic" pitchFamily="18" charset="-78"/>
              </a:rPr>
              <a:t>في</a:t>
            </a:r>
          </a:p>
          <a:p>
            <a:pPr marL="457200" lvl="0" indent="-457200" algn="just" rtl="1">
              <a:buFont typeface="Wingdings" pitchFamily="2" charset="2"/>
              <a:buChar char="ü"/>
            </a:pPr>
            <a:r>
              <a:rPr lang="ar-SA" sz="3200" b="1" dirty="0" smtClean="0">
                <a:solidFill>
                  <a:srgbClr val="000000"/>
                </a:solidFill>
                <a:latin typeface="Traditional Arabic" pitchFamily="18" charset="-78"/>
                <a:cs typeface="Traditional Arabic" pitchFamily="18" charset="-78"/>
              </a:rPr>
              <a:t>توجيه </a:t>
            </a:r>
            <a:r>
              <a:rPr lang="ar-SA" sz="3200" b="1" dirty="0">
                <a:solidFill>
                  <a:srgbClr val="000000"/>
                </a:solidFill>
                <a:latin typeface="Traditional Arabic" pitchFamily="18" charset="-78"/>
                <a:cs typeface="Traditional Arabic" pitchFamily="18" charset="-78"/>
              </a:rPr>
              <a:t>عملية التعلّم والتعليم بالتعرف على مواطن الضعف والقوة لدى </a:t>
            </a:r>
            <a:r>
              <a:rPr lang="ar-SA" sz="3200" b="1" dirty="0" smtClean="0">
                <a:solidFill>
                  <a:srgbClr val="000000"/>
                </a:solidFill>
                <a:latin typeface="Traditional Arabic" pitchFamily="18" charset="-78"/>
                <a:cs typeface="Traditional Arabic" pitchFamily="18" charset="-78"/>
              </a:rPr>
              <a:t>طلبته</a:t>
            </a:r>
            <a:r>
              <a:rPr lang="ar-SA" sz="3200" b="1" dirty="0">
                <a:solidFill>
                  <a:srgbClr val="000000"/>
                </a:solidFill>
                <a:latin typeface="Traditional Arabic" pitchFamily="18" charset="-78"/>
                <a:cs typeface="Traditional Arabic" pitchFamily="18" charset="-78"/>
              </a:rPr>
              <a:t>؛</a:t>
            </a:r>
            <a:r>
              <a:rPr lang="ar-SA" sz="3200" b="1" dirty="0" smtClean="0">
                <a:solidFill>
                  <a:srgbClr val="000000"/>
                </a:solidFill>
                <a:latin typeface="Traditional Arabic" pitchFamily="18" charset="-78"/>
                <a:cs typeface="Traditional Arabic" pitchFamily="18" charset="-78"/>
              </a:rPr>
              <a:t> </a:t>
            </a:r>
            <a:endParaRPr lang="en-US" sz="3200" b="1" dirty="0">
              <a:solidFill>
                <a:srgbClr val="000000"/>
              </a:solidFill>
              <a:latin typeface="Traditional Arabic" pitchFamily="18" charset="-78"/>
              <a:cs typeface="Traditional Arabic" pitchFamily="18" charset="-78"/>
            </a:endParaRPr>
          </a:p>
          <a:p>
            <a:pPr marL="457200" lvl="0" indent="-457200" algn="just" rtl="1" fontAlgn="base">
              <a:spcBef>
                <a:spcPct val="0"/>
              </a:spcBef>
              <a:spcAft>
                <a:spcPct val="0"/>
              </a:spcAft>
              <a:buFont typeface="Wingdings" pitchFamily="2" charset="2"/>
              <a:buChar char="ü"/>
            </a:pPr>
            <a:r>
              <a:rPr lang="ar-SA" sz="3200" b="1" dirty="0">
                <a:solidFill>
                  <a:srgbClr val="000000"/>
                </a:solidFill>
                <a:latin typeface="Traditional Arabic" pitchFamily="18" charset="-78"/>
                <a:ea typeface="SimSun" pitchFamily="2" charset="-122"/>
                <a:cs typeface="Traditional Arabic" pitchFamily="18" charset="-78"/>
              </a:rPr>
              <a:t>تشخيص صعوبة التكيف لديهم وبذل الجهد في التخفيف من هذه الصعوبات، لذا فهو يقوم بدور الخبير في مساعدة طلبتة على التكيف أثناء التعلّم.</a:t>
            </a:r>
            <a:endParaRPr lang="ar-SA" sz="3200" b="1" dirty="0">
              <a:solidFill>
                <a:srgbClr val="000000"/>
              </a:solidFill>
              <a:latin typeface="Traditional Arabic" pitchFamily="18" charset="-78"/>
              <a:cs typeface="Traditional Arabic" pitchFamily="18" charset="-78"/>
            </a:endParaRPr>
          </a:p>
          <a:p>
            <a:pPr algn="just" rtl="1"/>
            <a:endParaRPr lang="en-US" sz="3200" b="1" dirty="0">
              <a:latin typeface="Traditional Arabic" pitchFamily="18" charset="-78"/>
              <a:cs typeface="Traditional Arabic" pitchFamily="18" charset="-78"/>
            </a:endParaRPr>
          </a:p>
        </p:txBody>
      </p:sp>
      <p:sp>
        <p:nvSpPr>
          <p:cNvPr id="2" name="Rectangle 1"/>
          <p:cNvSpPr/>
          <p:nvPr/>
        </p:nvSpPr>
        <p:spPr>
          <a:xfrm>
            <a:off x="1524000" y="801469"/>
            <a:ext cx="5867400"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rtl="1"/>
            <a:r>
              <a:rPr lang="ar-EG" sz="3600" b="1" dirty="0">
                <a:solidFill>
                  <a:schemeClr val="bg1"/>
                </a:solidFill>
                <a:latin typeface="Traditional Arabic" pitchFamily="18" charset="-78"/>
                <a:cs typeface="Traditional Arabic" pitchFamily="18" charset="-78"/>
              </a:rPr>
              <a:t>وصف للمشروع الذي تم تنفيذه</a:t>
            </a:r>
            <a:endParaRPr lang="ar-SA" sz="36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95313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additive="base">
                                        <p:cTn id="2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1000" y="1371600"/>
            <a:ext cx="838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just" defTabSz="914400" rtl="1" eaLnBrk="1" fontAlgn="base" latinLnBrk="0" hangingPunct="1">
              <a:lnSpc>
                <a:spcPct val="100000"/>
              </a:lnSpc>
              <a:spcBef>
                <a:spcPct val="0"/>
              </a:spcBef>
              <a:spcAft>
                <a:spcPct val="0"/>
              </a:spcAft>
              <a:buClrTx/>
              <a:buSzTx/>
              <a:buFont typeface="Wingdings" pitchFamily="2" charset="2"/>
              <a:buChar char="ü"/>
              <a:tabLst/>
            </a:pPr>
            <a:r>
              <a:rPr kumimoji="0" lang="ar-SA" sz="3200" b="1" i="0" u="none" strike="noStrike" cap="none" normalizeH="0" baseline="0" dirty="0" smtClean="0">
                <a:ln>
                  <a:noFill/>
                </a:ln>
                <a:solidFill>
                  <a:schemeClr val="tx1"/>
                </a:solidFill>
                <a:effectLst/>
                <a:latin typeface="Traditional Arabic" pitchFamily="18" charset="-78"/>
                <a:ea typeface="SimSun" pitchFamily="2" charset="-122"/>
                <a:cs typeface="Traditional Arabic" pitchFamily="18" charset="-78"/>
              </a:rPr>
              <a:t>ويتحقق هذا الدور للأستاذ إن أدرك طبيعة التعلّم والعملية التعليمية التعلّمية، والمشكلات التي قد يواجهها، إن استوعب سيكولوجية المتعلّم ومظاهر نموه المختلفة، إلى جانب؛</a:t>
            </a:r>
            <a:endParaRPr kumimoji="0" lang="ar-SA" sz="3200" b="1"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
        <p:nvSpPr>
          <p:cNvPr id="5" name="Rectangle 4"/>
          <p:cNvSpPr/>
          <p:nvPr/>
        </p:nvSpPr>
        <p:spPr>
          <a:xfrm>
            <a:off x="896679" y="3253770"/>
            <a:ext cx="7848600" cy="1569660"/>
          </a:xfrm>
          <a:prstGeom prst="rect">
            <a:avLst/>
          </a:prstGeom>
        </p:spPr>
        <p:txBody>
          <a:bodyPr wrap="square">
            <a:spAutoFit/>
          </a:bodyPr>
          <a:lstStyle/>
          <a:p>
            <a:pPr marL="457200" indent="-457200" algn="just" rtl="1">
              <a:buFont typeface="Wingdings" pitchFamily="2" charset="2"/>
              <a:buChar char="ü"/>
            </a:pPr>
            <a:r>
              <a:rPr lang="ar-SA" sz="3200" b="1" dirty="0">
                <a:latin typeface="Traditional Arabic" pitchFamily="18" charset="-78"/>
                <a:cs typeface="Traditional Arabic" pitchFamily="18" charset="-78"/>
              </a:rPr>
              <a:t>استيعابه طرق التدريس الفعّالة لتوجيه وتغيير وتعديل سلوك المتعلّم بما يتفق وتحقيق الأهداف التربوية، خلال أجواء تربوية سليمة تمكن من توجيه طالب المستقبل توجيها سليما.</a:t>
            </a:r>
            <a:endParaRPr lang="en-US" sz="32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0682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7063" y="3316545"/>
            <a:ext cx="7951383" cy="3046988"/>
          </a:xfrm>
          <a:prstGeom prst="rect">
            <a:avLst/>
          </a:prstGeom>
        </p:spPr>
        <p:txBody>
          <a:bodyPr wrap="square">
            <a:spAutoFit/>
          </a:bodyPr>
          <a:lstStyle/>
          <a:p>
            <a:pPr algn="just" rtl="1"/>
            <a:r>
              <a:rPr lang="ar-SA" sz="3200" b="1" dirty="0" smtClean="0">
                <a:latin typeface="Traditional Arabic" pitchFamily="18" charset="-78"/>
                <a:cs typeface="Traditional Arabic" pitchFamily="18" charset="-78"/>
              </a:rPr>
              <a:t>ولأسلوب التعلّم تأثيرات في العمليات التعليمية والتعلّمية؛ إن الطلبة في الصف الواحد تناسبهم أساليب تعلم مختلفة، وترتبط أساليب التعلّم بأداء الطلبة، ويتحسن تعلّم الطلبة إذا ما توافقت أساليب تعلمهم مع طرائق تدريسهم، وإذا ما تعرّف الاساتذة إلى أنماط تعلّم طلبتهم سينجزوا فعاليات وأنشطة تعلّمية أكثر فعالية، وحلّوا مشكلات التعلّم لدى هؤلا الطلبة. </a:t>
            </a:r>
            <a:endParaRPr lang="en-US" sz="3200" b="1" dirty="0">
              <a:latin typeface="Traditional Arabic" pitchFamily="18" charset="-78"/>
              <a:cs typeface="Traditional Arabic" pitchFamily="18" charset="-78"/>
            </a:endParaRPr>
          </a:p>
        </p:txBody>
      </p:sp>
      <p:sp>
        <p:nvSpPr>
          <p:cNvPr id="44" name="Rectangle 43"/>
          <p:cNvSpPr/>
          <p:nvPr/>
        </p:nvSpPr>
        <p:spPr>
          <a:xfrm>
            <a:off x="547575" y="762000"/>
            <a:ext cx="8130363" cy="2554545"/>
          </a:xfrm>
          <a:prstGeom prst="rect">
            <a:avLst/>
          </a:prstGeom>
        </p:spPr>
        <p:txBody>
          <a:bodyPr wrap="square">
            <a:spAutoFit/>
          </a:bodyPr>
          <a:lstStyle/>
          <a:p>
            <a:pPr algn="ctr" rtl="1"/>
            <a:r>
              <a:rPr lang="ar-SA" sz="3200" b="1" dirty="0">
                <a:solidFill>
                  <a:srgbClr val="FF0000"/>
                </a:solidFill>
                <a:latin typeface="Traditional Arabic" pitchFamily="18" charset="-78"/>
                <a:cs typeface="Traditional Arabic" pitchFamily="18" charset="-78"/>
              </a:rPr>
              <a:t>منطلقات المشروع </a:t>
            </a:r>
            <a:r>
              <a:rPr lang="ar-SA" sz="3200" b="1" dirty="0" smtClean="0">
                <a:solidFill>
                  <a:srgbClr val="FF0000"/>
                </a:solidFill>
                <a:latin typeface="Traditional Arabic" pitchFamily="18" charset="-78"/>
                <a:cs typeface="Traditional Arabic" pitchFamily="18" charset="-78"/>
              </a:rPr>
              <a:t>ومسلماته</a:t>
            </a:r>
          </a:p>
          <a:p>
            <a:pPr algn="ctr" rtl="1"/>
            <a:endParaRPr lang="ar-SA" sz="3200" b="1" dirty="0" smtClean="0">
              <a:solidFill>
                <a:srgbClr val="FF0000"/>
              </a:solidFill>
              <a:latin typeface="Traditional Arabic" pitchFamily="18" charset="-78"/>
              <a:cs typeface="Traditional Arabic" pitchFamily="18" charset="-78"/>
            </a:endParaRPr>
          </a:p>
          <a:p>
            <a:pPr algn="just" rtl="1"/>
            <a:r>
              <a:rPr lang="ar-SA" sz="3200" b="1" dirty="0" smtClean="0">
                <a:latin typeface="Traditional Arabic" pitchFamily="18" charset="-78"/>
                <a:cs typeface="Traditional Arabic" pitchFamily="18" charset="-78"/>
              </a:rPr>
              <a:t> يعرف </a:t>
            </a:r>
            <a:r>
              <a:rPr lang="ar-SA" sz="3200" b="1" dirty="0">
                <a:latin typeface="Traditional Arabic" pitchFamily="18" charset="-78"/>
                <a:cs typeface="Traditional Arabic" pitchFamily="18" charset="-78"/>
              </a:rPr>
              <a:t>أسلوب التعلّم </a:t>
            </a:r>
            <a:r>
              <a:rPr lang="ar-SA" sz="3200" b="1" dirty="0" smtClean="0">
                <a:latin typeface="Traditional Arabic" pitchFamily="18" charset="-78"/>
                <a:cs typeface="Traditional Arabic" pitchFamily="18" charset="-78"/>
              </a:rPr>
              <a:t>بأنه </a:t>
            </a:r>
            <a:r>
              <a:rPr lang="ar-SA" sz="3200" b="1" dirty="0">
                <a:latin typeface="Traditional Arabic" pitchFamily="18" charset="-78"/>
                <a:cs typeface="Traditional Arabic" pitchFamily="18" charset="-78"/>
              </a:rPr>
              <a:t>" مجموعة من إدراكات متميزة للمتعلّم تعبّر عن تعلّمه واستقباله للمعلومات الواردة اليه من البيئة المحيطة بهدف التكيف معها". </a:t>
            </a:r>
            <a:endParaRPr lang="en-US" sz="32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88279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randombar(horizontal)">
                                      <p:cBhvr>
                                        <p:cTn id="7" dur="500"/>
                                        <p:tgtEl>
                                          <p:spTgt spid="4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4">
                                            <p:txEl>
                                              <p:pRg st="2" end="2"/>
                                            </p:txEl>
                                          </p:spTgt>
                                        </p:tgtEl>
                                        <p:attrNameLst>
                                          <p:attrName>style.visibility</p:attrName>
                                        </p:attrNameLst>
                                      </p:cBhvr>
                                      <p:to>
                                        <p:strVal val="visible"/>
                                      </p:to>
                                    </p:set>
                                    <p:animEffect transition="in" filter="randombar(horizontal)">
                                      <p:cBhvr>
                                        <p:cTn id="10" dur="500"/>
                                        <p:tgtEl>
                                          <p:spTgt spid="44">
                                            <p:txEl>
                                              <p:pRg st="2" end="2"/>
                                            </p:txEl>
                                          </p:spTgt>
                                        </p:tgtEl>
                                      </p:cBhvr>
                                    </p:animEffect>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0065" y="762000"/>
            <a:ext cx="7760535" cy="2062103"/>
          </a:xfrm>
          <a:prstGeom prst="rect">
            <a:avLst/>
          </a:prstGeom>
        </p:spPr>
        <p:txBody>
          <a:bodyPr wrap="square">
            <a:spAutoFit/>
          </a:bodyPr>
          <a:lstStyle/>
          <a:p>
            <a:pPr algn="just" rtl="1"/>
            <a:r>
              <a:rPr lang="ar-SA" sz="3200" b="1" dirty="0">
                <a:latin typeface="Traditional Arabic" pitchFamily="18" charset="-78"/>
                <a:cs typeface="Traditional Arabic" pitchFamily="18" charset="-78"/>
              </a:rPr>
              <a:t>لقد صنفت اشكال التعلّم بأشكال ونماذج متعددة، ومنها النظريات التي اهتمت بالدماغ وكيفية حدوث التعلم به؛ فقد جزأ هيرمان الدماغ في نظريته </a:t>
            </a:r>
            <a:r>
              <a:rPr lang="en-US" sz="3200" b="1" dirty="0">
                <a:solidFill>
                  <a:srgbClr val="FF0000"/>
                </a:solidFill>
                <a:latin typeface="Traditional Arabic" pitchFamily="18" charset="-78"/>
                <a:cs typeface="Traditional Arabic" pitchFamily="18" charset="-78"/>
              </a:rPr>
              <a:t>Whole Brain Theory </a:t>
            </a:r>
            <a:r>
              <a:rPr lang="ar-SA" sz="3200" b="1" dirty="0">
                <a:solidFill>
                  <a:srgbClr val="FF0000"/>
                </a:solidFill>
                <a:latin typeface="Traditional Arabic" pitchFamily="18" charset="-78"/>
                <a:cs typeface="Traditional Arabic" pitchFamily="18" charset="-78"/>
              </a:rPr>
              <a:t>الى اربعة ارباع على النحو الاتي:</a:t>
            </a:r>
            <a:endParaRPr lang="en-US" sz="3200" b="1" dirty="0">
              <a:solidFill>
                <a:srgbClr val="FF0000"/>
              </a:solidFill>
              <a:latin typeface="Traditional Arabic" pitchFamily="18" charset="-78"/>
              <a:cs typeface="Traditional Arabic" pitchFamily="18" charset="-78"/>
            </a:endParaRPr>
          </a:p>
        </p:txBody>
      </p:sp>
      <p:grpSp>
        <p:nvGrpSpPr>
          <p:cNvPr id="5" name="Group 1"/>
          <p:cNvGrpSpPr>
            <a:grpSpLocks/>
          </p:cNvGrpSpPr>
          <p:nvPr/>
        </p:nvGrpSpPr>
        <p:grpSpPr bwMode="auto">
          <a:xfrm>
            <a:off x="0" y="2824103"/>
            <a:ext cx="8839200" cy="3660051"/>
            <a:chOff x="1408" y="1132"/>
            <a:chExt cx="9358" cy="8478"/>
          </a:xfrm>
        </p:grpSpPr>
        <p:sp>
          <p:nvSpPr>
            <p:cNvPr id="6" name="Rectangle 35"/>
            <p:cNvSpPr>
              <a:spLocks noChangeArrowheads="1"/>
            </p:cNvSpPr>
            <p:nvPr/>
          </p:nvSpPr>
          <p:spPr bwMode="auto">
            <a:xfrm>
              <a:off x="1716" y="1132"/>
              <a:ext cx="8917" cy="7704"/>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grpSp>
          <p:nvGrpSpPr>
            <p:cNvPr id="7" name="Group 3"/>
            <p:cNvGrpSpPr>
              <a:grpSpLocks/>
            </p:cNvGrpSpPr>
            <p:nvPr/>
          </p:nvGrpSpPr>
          <p:grpSpPr bwMode="auto">
            <a:xfrm>
              <a:off x="1408" y="1394"/>
              <a:ext cx="9358" cy="7345"/>
              <a:chOff x="1408" y="1430"/>
              <a:chExt cx="9358" cy="7345"/>
            </a:xfrm>
          </p:grpSpPr>
          <p:sp>
            <p:nvSpPr>
              <p:cNvPr id="9" name="Rectangle 34" descr="1"/>
              <p:cNvSpPr>
                <a:spLocks noChangeArrowheads="1"/>
              </p:cNvSpPr>
              <p:nvPr/>
            </p:nvSpPr>
            <p:spPr bwMode="auto">
              <a:xfrm>
                <a:off x="4262" y="3875"/>
                <a:ext cx="3239" cy="2380"/>
              </a:xfrm>
              <a:prstGeom prst="rect">
                <a:avLst/>
              </a:prstGeom>
              <a:blipFill dpi="0" rotWithShape="0">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10" name="Rectangle 33" descr="2"/>
              <p:cNvSpPr>
                <a:spLocks noChangeArrowheads="1"/>
              </p:cNvSpPr>
              <p:nvPr/>
            </p:nvSpPr>
            <p:spPr bwMode="auto">
              <a:xfrm>
                <a:off x="6316" y="6528"/>
                <a:ext cx="2790" cy="2247"/>
              </a:xfrm>
              <a:prstGeom prst="rect">
                <a:avLst/>
              </a:pr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11" name="AutoShape 32"/>
              <p:cNvSpPr>
                <a:spLocks noChangeShapeType="1"/>
              </p:cNvSpPr>
              <p:nvPr/>
            </p:nvSpPr>
            <p:spPr bwMode="auto">
              <a:xfrm>
                <a:off x="6153" y="2130"/>
                <a:ext cx="2220" cy="4900"/>
              </a:xfrm>
              <a:prstGeom prst="straightConnector1">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12" name="AutoShape 31"/>
              <p:cNvSpPr>
                <a:spLocks noChangeShapeType="1"/>
              </p:cNvSpPr>
              <p:nvPr/>
            </p:nvSpPr>
            <p:spPr bwMode="auto">
              <a:xfrm>
                <a:off x="6093" y="5240"/>
                <a:ext cx="678" cy="1896"/>
              </a:xfrm>
              <a:prstGeom prst="straightConnector1">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13" name="AutoShape 30"/>
              <p:cNvSpPr>
                <a:spLocks noChangeShapeType="1"/>
              </p:cNvSpPr>
              <p:nvPr/>
            </p:nvSpPr>
            <p:spPr bwMode="auto">
              <a:xfrm>
                <a:off x="4203" y="2500"/>
                <a:ext cx="160" cy="2570"/>
              </a:xfrm>
              <a:prstGeom prst="straightConnector1">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grpSp>
            <p:nvGrpSpPr>
              <p:cNvPr id="14" name="Group 24"/>
              <p:cNvGrpSpPr>
                <a:grpSpLocks/>
              </p:cNvGrpSpPr>
              <p:nvPr/>
            </p:nvGrpSpPr>
            <p:grpSpPr bwMode="auto">
              <a:xfrm>
                <a:off x="4203" y="1430"/>
                <a:ext cx="2010" cy="2010"/>
                <a:chOff x="5030" y="1430"/>
                <a:chExt cx="2010" cy="2010"/>
              </a:xfrm>
            </p:grpSpPr>
            <p:sp>
              <p:nvSpPr>
                <p:cNvPr id="35" name="AutoShape 29" descr="قطري فاتح إلى الأسفل"/>
                <p:cNvSpPr>
                  <a:spLocks noChangeArrowheads="1"/>
                </p:cNvSpPr>
                <p:nvPr/>
              </p:nvSpPr>
              <p:spPr bwMode="auto">
                <a:xfrm>
                  <a:off x="5030" y="1430"/>
                  <a:ext cx="2010" cy="2010"/>
                </a:xfrm>
                <a:prstGeom prst="flowChartOr">
                  <a:avLst/>
                </a:prstGeom>
                <a:pattFill prst="ltDnDiag">
                  <a:fgClr>
                    <a:srgbClr val="000000"/>
                  </a:fgClr>
                  <a:bgClr>
                    <a:srgbClr val="FFFFFF"/>
                  </a:bgClr>
                </a:patt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36" name="WordArt 28"/>
                <p:cNvSpPr>
                  <a:spLocks noChangeArrowheads="1" noChangeShapeType="1" noTextEdit="1"/>
                </p:cNvSpPr>
                <p:nvPr/>
              </p:nvSpPr>
              <p:spPr bwMode="auto">
                <a:xfrm>
                  <a:off x="5334" y="1800"/>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A</a:t>
                  </a:r>
                  <a:endParaRPr lang="en-US" sz="2000" kern="10" spc="0">
                    <a:ln>
                      <a:noFill/>
                    </a:ln>
                    <a:solidFill>
                      <a:srgbClr val="000000"/>
                    </a:solidFill>
                    <a:effectLst/>
                    <a:latin typeface="Traditional Arabic" pitchFamily="18" charset="-78"/>
                    <a:cs typeface="Traditional Arabic" pitchFamily="18" charset="-78"/>
                  </a:endParaRPr>
                </a:p>
              </p:txBody>
            </p:sp>
            <p:sp>
              <p:nvSpPr>
                <p:cNvPr id="37" name="WordArt 27"/>
                <p:cNvSpPr>
                  <a:spLocks noChangeArrowheads="1" noChangeShapeType="1" noTextEdit="1"/>
                </p:cNvSpPr>
                <p:nvPr/>
              </p:nvSpPr>
              <p:spPr bwMode="auto">
                <a:xfrm>
                  <a:off x="5334" y="2810"/>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B</a:t>
                  </a:r>
                  <a:endParaRPr lang="en-US" sz="2000" kern="10" spc="0">
                    <a:ln>
                      <a:noFill/>
                    </a:ln>
                    <a:solidFill>
                      <a:srgbClr val="000000"/>
                    </a:solidFill>
                    <a:effectLst/>
                    <a:latin typeface="Traditional Arabic" pitchFamily="18" charset="-78"/>
                    <a:cs typeface="Traditional Arabic" pitchFamily="18" charset="-78"/>
                  </a:endParaRPr>
                </a:p>
              </p:txBody>
            </p:sp>
            <p:sp>
              <p:nvSpPr>
                <p:cNvPr id="38" name="WordArt 26"/>
                <p:cNvSpPr>
                  <a:spLocks noChangeArrowheads="1" noChangeShapeType="1" noTextEdit="1"/>
                </p:cNvSpPr>
                <p:nvPr/>
              </p:nvSpPr>
              <p:spPr bwMode="auto">
                <a:xfrm>
                  <a:off x="6564" y="1800"/>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D</a:t>
                  </a:r>
                  <a:endParaRPr lang="en-US" sz="2000" kern="10" spc="0">
                    <a:ln>
                      <a:noFill/>
                    </a:ln>
                    <a:solidFill>
                      <a:srgbClr val="000000"/>
                    </a:solidFill>
                    <a:effectLst/>
                    <a:latin typeface="Traditional Arabic" pitchFamily="18" charset="-78"/>
                    <a:cs typeface="Traditional Arabic" pitchFamily="18" charset="-78"/>
                  </a:endParaRPr>
                </a:p>
              </p:txBody>
            </p:sp>
            <p:sp>
              <p:nvSpPr>
                <p:cNvPr id="39" name="WordArt 25"/>
                <p:cNvSpPr>
                  <a:spLocks noChangeArrowheads="1" noChangeShapeType="1" noTextEdit="1"/>
                </p:cNvSpPr>
                <p:nvPr/>
              </p:nvSpPr>
              <p:spPr bwMode="auto">
                <a:xfrm>
                  <a:off x="6564" y="2810"/>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C</a:t>
                  </a:r>
                  <a:endParaRPr lang="en-US" sz="2000" kern="10" spc="0">
                    <a:ln>
                      <a:noFill/>
                    </a:ln>
                    <a:solidFill>
                      <a:srgbClr val="000000"/>
                    </a:solidFill>
                    <a:effectLst/>
                    <a:latin typeface="Traditional Arabic" pitchFamily="18" charset="-78"/>
                    <a:cs typeface="Traditional Arabic" pitchFamily="18" charset="-78"/>
                  </a:endParaRPr>
                </a:p>
              </p:txBody>
            </p:sp>
          </p:grpSp>
          <p:grpSp>
            <p:nvGrpSpPr>
              <p:cNvPr id="15" name="Group 19"/>
              <p:cNvGrpSpPr>
                <a:grpSpLocks/>
              </p:cNvGrpSpPr>
              <p:nvPr/>
            </p:nvGrpSpPr>
            <p:grpSpPr bwMode="auto">
              <a:xfrm>
                <a:off x="6609" y="5030"/>
                <a:ext cx="4157" cy="1468"/>
                <a:chOff x="7436" y="5030"/>
                <a:chExt cx="4157" cy="1468"/>
              </a:xfrm>
            </p:grpSpPr>
            <p:sp>
              <p:nvSpPr>
                <p:cNvPr id="31" name="AutoShape 23"/>
                <p:cNvSpPr>
                  <a:spLocks noChangeShapeType="1"/>
                </p:cNvSpPr>
                <p:nvPr/>
              </p:nvSpPr>
              <p:spPr bwMode="auto">
                <a:xfrm>
                  <a:off x="7436" y="5030"/>
                  <a:ext cx="1870" cy="1085"/>
                </a:xfrm>
                <a:prstGeom prst="straightConnector1">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32" name="Rectangle 22"/>
                <p:cNvSpPr>
                  <a:spLocks noChangeArrowheads="1"/>
                </p:cNvSpPr>
                <p:nvPr/>
              </p:nvSpPr>
              <p:spPr bwMode="auto">
                <a:xfrm>
                  <a:off x="9295" y="6003"/>
                  <a:ext cx="33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sp>
              <p:nvSpPr>
                <p:cNvPr id="33" name="WordArt 21"/>
                <p:cNvSpPr>
                  <a:spLocks noChangeArrowheads="1" noChangeShapeType="1" noTextEdit="1"/>
                </p:cNvSpPr>
                <p:nvPr/>
              </p:nvSpPr>
              <p:spPr bwMode="auto">
                <a:xfrm>
                  <a:off x="9375" y="6041"/>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C</a:t>
                  </a:r>
                  <a:endParaRPr lang="en-US" sz="2000" kern="10" spc="0">
                    <a:ln>
                      <a:noFill/>
                    </a:ln>
                    <a:solidFill>
                      <a:srgbClr val="000000"/>
                    </a:solidFill>
                    <a:effectLst/>
                    <a:latin typeface="Traditional Arabic" pitchFamily="18" charset="-78"/>
                    <a:cs typeface="Traditional Arabic" pitchFamily="18" charset="-78"/>
                  </a:endParaRPr>
                </a:p>
              </p:txBody>
            </p:sp>
            <p:sp>
              <p:nvSpPr>
                <p:cNvPr id="34" name="Text Box 20"/>
                <p:cNvSpPr txBox="1">
                  <a:spLocks noChangeArrowheads="1"/>
                </p:cNvSpPr>
                <p:nvPr/>
              </p:nvSpPr>
              <p:spPr bwMode="auto">
                <a:xfrm>
                  <a:off x="9603" y="5871"/>
                  <a:ext cx="1990"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raditional Arabic" pitchFamily="18" charset="-78"/>
                      <a:ea typeface="SimSun" pitchFamily="2" charset="-122"/>
                      <a:cs typeface="Traditional Arabic" pitchFamily="18" charset="-78"/>
                    </a:rPr>
                    <a:t>Lower Right Brain</a:t>
                  </a: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grpSp>
          <p:grpSp>
            <p:nvGrpSpPr>
              <p:cNvPr id="16" name="Group 14"/>
              <p:cNvGrpSpPr>
                <a:grpSpLocks/>
              </p:cNvGrpSpPr>
              <p:nvPr/>
            </p:nvGrpSpPr>
            <p:grpSpPr bwMode="auto">
              <a:xfrm>
                <a:off x="1408" y="4933"/>
                <a:ext cx="4685" cy="1697"/>
                <a:chOff x="2235" y="4933"/>
                <a:chExt cx="4685" cy="1697"/>
              </a:xfrm>
            </p:grpSpPr>
            <p:sp>
              <p:nvSpPr>
                <p:cNvPr id="27" name="AutoShape 18"/>
                <p:cNvSpPr>
                  <a:spLocks noChangeShapeType="1"/>
                </p:cNvSpPr>
                <p:nvPr/>
              </p:nvSpPr>
              <p:spPr bwMode="auto">
                <a:xfrm flipH="1">
                  <a:off x="4691" y="4933"/>
                  <a:ext cx="2229" cy="1289"/>
                </a:xfrm>
                <a:prstGeom prst="straightConnector1">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28" name="Rectangle 17"/>
                <p:cNvSpPr>
                  <a:spLocks noChangeArrowheads="1"/>
                </p:cNvSpPr>
                <p:nvPr/>
              </p:nvSpPr>
              <p:spPr bwMode="auto">
                <a:xfrm>
                  <a:off x="4361" y="6098"/>
                  <a:ext cx="33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sp>
              <p:nvSpPr>
                <p:cNvPr id="29" name="WordArt 16"/>
                <p:cNvSpPr>
                  <a:spLocks noChangeArrowheads="1" noChangeShapeType="1" noTextEdit="1"/>
                </p:cNvSpPr>
                <p:nvPr/>
              </p:nvSpPr>
              <p:spPr bwMode="auto">
                <a:xfrm>
                  <a:off x="4441" y="6136"/>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B</a:t>
                  </a:r>
                  <a:endParaRPr lang="en-US" sz="2000" kern="10" spc="0">
                    <a:ln>
                      <a:noFill/>
                    </a:ln>
                    <a:solidFill>
                      <a:srgbClr val="000000"/>
                    </a:solidFill>
                    <a:effectLst/>
                    <a:latin typeface="Traditional Arabic" pitchFamily="18" charset="-78"/>
                    <a:cs typeface="Traditional Arabic" pitchFamily="18" charset="-78"/>
                  </a:endParaRPr>
                </a:p>
              </p:txBody>
            </p:sp>
            <p:sp>
              <p:nvSpPr>
                <p:cNvPr id="30" name="Text Box 15"/>
                <p:cNvSpPr txBox="1">
                  <a:spLocks noChangeArrowheads="1"/>
                </p:cNvSpPr>
                <p:nvPr/>
              </p:nvSpPr>
              <p:spPr bwMode="auto">
                <a:xfrm>
                  <a:off x="2235" y="5966"/>
                  <a:ext cx="2115"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raditional Arabic" pitchFamily="18" charset="-78"/>
                      <a:ea typeface="SimSun" pitchFamily="2" charset="-122"/>
                      <a:cs typeface="Traditional Arabic" pitchFamily="18" charset="-78"/>
                    </a:rPr>
                    <a:t>Lower Left Brain</a:t>
                  </a: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grpSp>
          <p:grpSp>
            <p:nvGrpSpPr>
              <p:cNvPr id="17" name="Group 9"/>
              <p:cNvGrpSpPr>
                <a:grpSpLocks/>
              </p:cNvGrpSpPr>
              <p:nvPr/>
            </p:nvGrpSpPr>
            <p:grpSpPr bwMode="auto">
              <a:xfrm>
                <a:off x="2032" y="3297"/>
                <a:ext cx="3201" cy="1483"/>
                <a:chOff x="2032" y="3297"/>
                <a:chExt cx="3201" cy="1483"/>
              </a:xfrm>
            </p:grpSpPr>
            <p:sp>
              <p:nvSpPr>
                <p:cNvPr id="23" name="AutoShape 13"/>
                <p:cNvSpPr>
                  <a:spLocks noChangeShapeType="1"/>
                </p:cNvSpPr>
                <p:nvPr/>
              </p:nvSpPr>
              <p:spPr bwMode="auto">
                <a:xfrm flipH="1" flipV="1">
                  <a:off x="4103" y="3590"/>
                  <a:ext cx="1130" cy="1190"/>
                </a:xfrm>
                <a:prstGeom prst="straightConnector1">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24" name="Rectangle 12"/>
                <p:cNvSpPr>
                  <a:spLocks noChangeArrowheads="1"/>
                </p:cNvSpPr>
                <p:nvPr/>
              </p:nvSpPr>
              <p:spPr bwMode="auto">
                <a:xfrm>
                  <a:off x="3784" y="3440"/>
                  <a:ext cx="33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sp>
              <p:nvSpPr>
                <p:cNvPr id="25" name="WordArt 11"/>
                <p:cNvSpPr>
                  <a:spLocks noChangeArrowheads="1" noChangeShapeType="1" noTextEdit="1"/>
                </p:cNvSpPr>
                <p:nvPr/>
              </p:nvSpPr>
              <p:spPr bwMode="auto">
                <a:xfrm>
                  <a:off x="3864" y="3478"/>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A</a:t>
                  </a:r>
                  <a:endParaRPr lang="en-US" sz="2000" kern="10" spc="0">
                    <a:ln>
                      <a:noFill/>
                    </a:ln>
                    <a:solidFill>
                      <a:srgbClr val="000000"/>
                    </a:solidFill>
                    <a:effectLst/>
                    <a:latin typeface="Traditional Arabic" pitchFamily="18" charset="-78"/>
                    <a:cs typeface="Traditional Arabic" pitchFamily="18" charset="-78"/>
                  </a:endParaRPr>
                </a:p>
              </p:txBody>
            </p:sp>
            <p:sp>
              <p:nvSpPr>
                <p:cNvPr id="26" name="Text Box 10"/>
                <p:cNvSpPr txBox="1">
                  <a:spLocks noChangeArrowheads="1"/>
                </p:cNvSpPr>
                <p:nvPr/>
              </p:nvSpPr>
              <p:spPr bwMode="auto">
                <a:xfrm>
                  <a:off x="2032" y="3297"/>
                  <a:ext cx="1763" cy="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raditional Arabic" pitchFamily="18" charset="-78"/>
                      <a:ea typeface="SimSun" pitchFamily="2" charset="-122"/>
                      <a:cs typeface="Traditional Arabic" pitchFamily="18" charset="-78"/>
                    </a:rPr>
                    <a:t>Upper Left Brain</a:t>
                  </a: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grpSp>
          <p:grpSp>
            <p:nvGrpSpPr>
              <p:cNvPr id="18" name="Group 4"/>
              <p:cNvGrpSpPr>
                <a:grpSpLocks/>
              </p:cNvGrpSpPr>
              <p:nvPr/>
            </p:nvGrpSpPr>
            <p:grpSpPr bwMode="auto">
              <a:xfrm>
                <a:off x="6713" y="3357"/>
                <a:ext cx="3851" cy="738"/>
                <a:chOff x="6713" y="3357"/>
                <a:chExt cx="3851" cy="738"/>
              </a:xfrm>
            </p:grpSpPr>
            <p:sp>
              <p:nvSpPr>
                <p:cNvPr id="19" name="AutoShape 8"/>
                <p:cNvSpPr>
                  <a:spLocks noChangeShapeType="1"/>
                </p:cNvSpPr>
                <p:nvPr/>
              </p:nvSpPr>
              <p:spPr bwMode="auto">
                <a:xfrm flipV="1">
                  <a:off x="6713" y="3590"/>
                  <a:ext cx="1863" cy="505"/>
                </a:xfrm>
                <a:prstGeom prst="straightConnector1">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latin typeface="Traditional Arabic" pitchFamily="18" charset="-78"/>
                    <a:cs typeface="Traditional Arabic" pitchFamily="18" charset="-78"/>
                  </a:endParaRPr>
                </a:p>
              </p:txBody>
            </p:sp>
            <p:sp>
              <p:nvSpPr>
                <p:cNvPr id="20" name="Rectangle 7"/>
                <p:cNvSpPr>
                  <a:spLocks noChangeArrowheads="1"/>
                </p:cNvSpPr>
                <p:nvPr/>
              </p:nvSpPr>
              <p:spPr bwMode="auto">
                <a:xfrm>
                  <a:off x="8566" y="3478"/>
                  <a:ext cx="33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sp>
              <p:nvSpPr>
                <p:cNvPr id="21" name="WordArt 6"/>
                <p:cNvSpPr>
                  <a:spLocks noChangeArrowheads="1" noChangeShapeType="1" noTextEdit="1"/>
                </p:cNvSpPr>
                <p:nvPr/>
              </p:nvSpPr>
              <p:spPr bwMode="auto">
                <a:xfrm>
                  <a:off x="8646" y="3516"/>
                  <a:ext cx="170" cy="25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2000" kern="10" spc="0" smtClean="0">
                      <a:ln>
                        <a:noFill/>
                      </a:ln>
                      <a:solidFill>
                        <a:srgbClr val="000000"/>
                      </a:solidFill>
                      <a:effectLst/>
                      <a:latin typeface="Traditional Arabic" pitchFamily="18" charset="-78"/>
                      <a:cs typeface="Traditional Arabic" pitchFamily="18" charset="-78"/>
                    </a:rPr>
                    <a:t>B</a:t>
                  </a:r>
                  <a:endParaRPr lang="en-US" sz="2000" kern="10" spc="0">
                    <a:ln>
                      <a:noFill/>
                    </a:ln>
                    <a:solidFill>
                      <a:srgbClr val="000000"/>
                    </a:solidFill>
                    <a:effectLst/>
                    <a:latin typeface="Traditional Arabic" pitchFamily="18" charset="-78"/>
                    <a:cs typeface="Traditional Arabic" pitchFamily="18" charset="-78"/>
                  </a:endParaRPr>
                </a:p>
              </p:txBody>
            </p:sp>
            <p:sp>
              <p:nvSpPr>
                <p:cNvPr id="22" name="Text Box 5"/>
                <p:cNvSpPr txBox="1">
                  <a:spLocks noChangeArrowheads="1"/>
                </p:cNvSpPr>
                <p:nvPr/>
              </p:nvSpPr>
              <p:spPr bwMode="auto">
                <a:xfrm>
                  <a:off x="8874" y="3357"/>
                  <a:ext cx="1690"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raditional Arabic" pitchFamily="18" charset="-78"/>
                      <a:ea typeface="SimSun" pitchFamily="2" charset="-122"/>
                      <a:cs typeface="Traditional Arabic" pitchFamily="18" charset="-78"/>
                    </a:rPr>
                    <a:t>Upper Right Brain</a:t>
                  </a:r>
                  <a:endParaRPr kumimoji="0" lang="en-US" sz="2000" b="0" i="0" u="none" strike="noStrike" cap="none" normalizeH="0" baseline="0" smtClean="0">
                    <a:ln>
                      <a:noFill/>
                    </a:ln>
                    <a:solidFill>
                      <a:schemeClr val="tx1"/>
                    </a:solidFill>
                    <a:effectLst/>
                    <a:latin typeface="Traditional Arabic" pitchFamily="18" charset="-78"/>
                    <a:cs typeface="Traditional Arabic" pitchFamily="18" charset="-78"/>
                  </a:endParaRPr>
                </a:p>
              </p:txBody>
            </p:sp>
          </p:grpSp>
        </p:grpSp>
        <p:sp>
          <p:nvSpPr>
            <p:cNvPr id="8" name="Text Box 2"/>
            <p:cNvSpPr txBox="1">
              <a:spLocks noChangeArrowheads="1"/>
            </p:cNvSpPr>
            <p:nvPr/>
          </p:nvSpPr>
          <p:spPr bwMode="auto">
            <a:xfrm>
              <a:off x="3157" y="8872"/>
              <a:ext cx="6198"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الشكل1</a:t>
              </a:r>
              <a:r>
                <a:rPr kumimoji="0" lang="ar-JO" sz="20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r>
                <a:rPr kumimoji="0" lang="ar-SA" sz="20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أنماط</a:t>
              </a:r>
              <a:r>
                <a:rPr kumimoji="0" lang="ar-JO" sz="20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التدريس مع أساليب التعلم مع موضعية الأساليب في الدماغ</a:t>
              </a:r>
              <a:r>
                <a:rPr kumimoji="0" lang="en-US" sz="20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a:t>
              </a:r>
              <a:endParaRPr kumimoji="0" lang="en-US" sz="20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grpSp>
    </p:spTree>
    <p:extLst>
      <p:ext uri="{BB962C8B-B14F-4D97-AF65-F5344CB8AC3E}">
        <p14:creationId xmlns:p14="http://schemas.microsoft.com/office/powerpoint/2010/main" val="36821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par>
                          <p:cTn id="8" fill="hold">
                            <p:stCondLst>
                              <p:cond delay="2000"/>
                            </p:stCondLst>
                            <p:childTnLst>
                              <p:par>
                                <p:cTn id="9" presetID="1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plus(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90600"/>
            <a:ext cx="8686800" cy="5509200"/>
          </a:xfrm>
          <a:prstGeom prst="rect">
            <a:avLst/>
          </a:prstGeom>
        </p:spPr>
        <p:txBody>
          <a:bodyPr wrap="square">
            <a:spAutoFit/>
          </a:bodyPr>
          <a:lstStyle/>
          <a:p>
            <a:pPr algn="just" rtl="1"/>
            <a:r>
              <a:rPr lang="ar-JO" sz="3200" b="1" dirty="0">
                <a:solidFill>
                  <a:srgbClr val="FF0000"/>
                </a:solidFill>
                <a:latin typeface="Traditional Arabic" pitchFamily="18" charset="-78"/>
                <a:cs typeface="Traditional Arabic" pitchFamily="18" charset="-78"/>
              </a:rPr>
              <a:t>نمط 1</a:t>
            </a:r>
            <a:r>
              <a:rPr lang="ar-SA" sz="3200" b="1" dirty="0">
                <a:solidFill>
                  <a:srgbClr val="FF0000"/>
                </a:solidFill>
                <a:latin typeface="Traditional Arabic" pitchFamily="18" charset="-78"/>
                <a:cs typeface="Traditional Arabic" pitchFamily="18" charset="-78"/>
              </a:rPr>
              <a:t>: نمط التعلم </a:t>
            </a:r>
            <a:r>
              <a:rPr lang="en-US" sz="3200" b="1" dirty="0">
                <a:solidFill>
                  <a:srgbClr val="FF0000"/>
                </a:solidFill>
                <a:latin typeface="Traditional Arabic" pitchFamily="18" charset="-78"/>
                <a:cs typeface="Traditional Arabic" pitchFamily="18" charset="-78"/>
              </a:rPr>
              <a:t>A</a:t>
            </a:r>
            <a:r>
              <a:rPr lang="ar-SA" sz="3200" b="1" dirty="0">
                <a:solidFill>
                  <a:srgbClr val="FF0000"/>
                </a:solidFill>
                <a:latin typeface="Traditional Arabic" pitchFamily="18" charset="-78"/>
                <a:cs typeface="Traditional Arabic" pitchFamily="18" charset="-78"/>
              </a:rPr>
              <a:t> الخارجي </a:t>
            </a:r>
            <a:r>
              <a:rPr lang="en-US" sz="3200" b="1" dirty="0">
                <a:solidFill>
                  <a:srgbClr val="FF0000"/>
                </a:solidFill>
                <a:latin typeface="Traditional Arabic" pitchFamily="18" charset="-78"/>
                <a:cs typeface="Traditional Arabic" pitchFamily="18" charset="-78"/>
              </a:rPr>
              <a:t>External Learning </a:t>
            </a:r>
            <a:r>
              <a:rPr lang="ar-SA" sz="3200" b="1" dirty="0">
                <a:solidFill>
                  <a:srgbClr val="FF0000"/>
                </a:solidFill>
                <a:latin typeface="Traditional Arabic" pitchFamily="18" charset="-78"/>
                <a:cs typeface="Traditional Arabic" pitchFamily="18" charset="-78"/>
              </a:rPr>
              <a:t>  ويقابل الجزء الأيسر العلوي من الدماغ </a:t>
            </a:r>
            <a:r>
              <a:rPr lang="en-US" sz="3200" b="1" dirty="0">
                <a:solidFill>
                  <a:srgbClr val="FF0000"/>
                </a:solidFill>
                <a:latin typeface="Traditional Arabic" pitchFamily="18" charset="-78"/>
                <a:cs typeface="Traditional Arabic" pitchFamily="18" charset="-78"/>
              </a:rPr>
              <a:t>Upper Left Brain</a:t>
            </a:r>
            <a:r>
              <a:rPr lang="ar-SA" sz="3200" b="1" dirty="0">
                <a:latin typeface="Traditional Arabic" pitchFamily="18" charset="-78"/>
                <a:cs typeface="Traditional Arabic" pitchFamily="18" charset="-78"/>
              </a:rPr>
              <a:t>،</a:t>
            </a:r>
            <a:r>
              <a:rPr lang="ar-SA" sz="3200" dirty="0">
                <a:latin typeface="Traditional Arabic" pitchFamily="18" charset="-78"/>
                <a:cs typeface="Traditional Arabic" pitchFamily="18" charset="-78"/>
              </a:rPr>
              <a:t> ويرمز له بالرمز </a:t>
            </a:r>
            <a:r>
              <a:rPr lang="en-US" sz="3200" dirty="0">
                <a:latin typeface="Traditional Arabic" pitchFamily="18" charset="-78"/>
                <a:cs typeface="Traditional Arabic" pitchFamily="18" charset="-78"/>
              </a:rPr>
              <a:t>Q_A)</a:t>
            </a:r>
            <a:r>
              <a:rPr lang="ar-SA" sz="3200" dirty="0">
                <a:latin typeface="Traditional Arabic" pitchFamily="18" charset="-78"/>
                <a:cs typeface="Traditional Arabic" pitchFamily="18" charset="-78"/>
              </a:rPr>
              <a:t>). يعني هذا </a:t>
            </a:r>
            <a:r>
              <a:rPr lang="ar-SA" sz="3200" dirty="0" smtClean="0">
                <a:latin typeface="Traditional Arabic" pitchFamily="18" charset="-78"/>
                <a:cs typeface="Traditional Arabic" pitchFamily="18" charset="-78"/>
              </a:rPr>
              <a:t>الأسلوب أن </a:t>
            </a:r>
            <a:r>
              <a:rPr lang="ar-SA" sz="3200" dirty="0">
                <a:latin typeface="Traditional Arabic" pitchFamily="18" charset="-78"/>
                <a:cs typeface="Traditional Arabic" pitchFamily="18" charset="-78"/>
              </a:rPr>
              <a:t>الشخص يفضل نشاطات تتضمن التحليل والفحص الدقيق والتخمين وحل المشكلات منطقيا والوصول إلى الحقائق، كما أنه يتخذ القرارات معتمدا على افتراضات منطقية معينة، ممزوجة بالقدرة على التصور والصياغة اللفظية والتعبير عنها بشكل دقيق. </a:t>
            </a:r>
            <a:r>
              <a:rPr lang="ar-JO" sz="3200" b="1" dirty="0">
                <a:solidFill>
                  <a:srgbClr val="FF0000"/>
                </a:solidFill>
                <a:latin typeface="Traditional Arabic" pitchFamily="18" charset="-78"/>
                <a:cs typeface="Traditional Arabic" pitchFamily="18" charset="-78"/>
              </a:rPr>
              <a:t>طريقة المحاضرة تناسب هذا </a:t>
            </a:r>
            <a:r>
              <a:rPr lang="ar-JO" sz="3200" b="1" dirty="0" smtClean="0">
                <a:solidFill>
                  <a:srgbClr val="FF0000"/>
                </a:solidFill>
                <a:latin typeface="Traditional Arabic" pitchFamily="18" charset="-78"/>
                <a:cs typeface="Traditional Arabic" pitchFamily="18" charset="-78"/>
              </a:rPr>
              <a:t>النمط</a:t>
            </a:r>
            <a:r>
              <a:rPr lang="ar-SA" sz="3200" b="1" dirty="0" smtClean="0">
                <a:solidFill>
                  <a:srgbClr val="FF0000"/>
                </a:solidFill>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وهي </a:t>
            </a:r>
            <a:r>
              <a:rPr lang="ar-SA" sz="3200" dirty="0">
                <a:latin typeface="Traditional Arabic" pitchFamily="18" charset="-78"/>
                <a:cs typeface="Traditional Arabic" pitchFamily="18" charset="-78"/>
              </a:rPr>
              <a:t>طريقة التدريس والمفترض أن يفضلها الطلبة ذوو نمط التعلم </a:t>
            </a:r>
            <a:r>
              <a:rPr lang="en-US" sz="3200" dirty="0">
                <a:latin typeface="Traditional Arabic" pitchFamily="18" charset="-78"/>
                <a:cs typeface="Traditional Arabic" pitchFamily="18" charset="-78"/>
              </a:rPr>
              <a:t>A</a:t>
            </a:r>
            <a:r>
              <a:rPr lang="ar-SA" sz="3200" dirty="0">
                <a:latin typeface="Traditional Arabic" pitchFamily="18" charset="-78"/>
                <a:cs typeface="Traditional Arabic" pitchFamily="18" charset="-78"/>
              </a:rPr>
              <a:t> الخارجي الذي يحدث بالجزء الأيسر العلوي من الدماغ. ويكون للمعلم في هذه الطريقة الدور الأساسي، </a:t>
            </a:r>
            <a:r>
              <a:rPr lang="ar-SA" sz="3200" dirty="0">
                <a:solidFill>
                  <a:srgbClr val="FF0000"/>
                </a:solidFill>
                <a:latin typeface="Traditional Arabic" pitchFamily="18" charset="-78"/>
                <a:cs typeface="Traditional Arabic" pitchFamily="18" charset="-78"/>
              </a:rPr>
              <a:t>والطالب</a:t>
            </a:r>
            <a:r>
              <a:rPr lang="ar-SA" sz="3200" dirty="0">
                <a:latin typeface="Traditional Arabic" pitchFamily="18" charset="-78"/>
                <a:cs typeface="Traditional Arabic" pitchFamily="18" charset="-78"/>
              </a:rPr>
              <a:t> يكون مستمعا ويعمل جيدا بغرفة صفية تقليدية تعتمد على المحاضرة والكتاب المنهجي، </a:t>
            </a:r>
            <a:r>
              <a:rPr lang="ar-SA" sz="3200" dirty="0">
                <a:solidFill>
                  <a:srgbClr val="FF0000"/>
                </a:solidFill>
                <a:latin typeface="Traditional Arabic" pitchFamily="18" charset="-78"/>
                <a:cs typeface="Traditional Arabic" pitchFamily="18" charset="-78"/>
              </a:rPr>
              <a:t>والأستاذ الجامعي </a:t>
            </a:r>
            <a:r>
              <a:rPr lang="ar-SA" sz="3200" dirty="0">
                <a:latin typeface="Traditional Arabic" pitchFamily="18" charset="-78"/>
                <a:cs typeface="Traditional Arabic" pitchFamily="18" charset="-78"/>
              </a:rPr>
              <a:t>يزود طلبته بالمعرفة والإجابة عن الأسئلة.</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98441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7" y="990600"/>
            <a:ext cx="8763001" cy="5016758"/>
          </a:xfrm>
          <a:prstGeom prst="rect">
            <a:avLst/>
          </a:prstGeom>
        </p:spPr>
        <p:txBody>
          <a:bodyPr wrap="square">
            <a:spAutoFit/>
          </a:bodyPr>
          <a:lstStyle/>
          <a:p>
            <a:pPr algn="just" rtl="1"/>
            <a:r>
              <a:rPr lang="ar-JO" sz="3200" b="1" dirty="0">
                <a:solidFill>
                  <a:srgbClr val="FF0000"/>
                </a:solidFill>
                <a:cs typeface="+mj-cs"/>
              </a:rPr>
              <a:t>نمط 2:</a:t>
            </a:r>
            <a:r>
              <a:rPr lang="ar-SA" sz="3200" b="1" dirty="0">
                <a:solidFill>
                  <a:srgbClr val="FF0000"/>
                </a:solidFill>
                <a:cs typeface="+mj-cs"/>
              </a:rPr>
              <a:t>نمط التعلّم </a:t>
            </a:r>
            <a:r>
              <a:rPr lang="en-US" sz="3200" b="1" dirty="0">
                <a:solidFill>
                  <a:srgbClr val="FF0000"/>
                </a:solidFill>
                <a:cs typeface="+mj-cs"/>
              </a:rPr>
              <a:t>B</a:t>
            </a:r>
            <a:r>
              <a:rPr lang="ar-SA" sz="3200" b="1" dirty="0">
                <a:solidFill>
                  <a:srgbClr val="FF0000"/>
                </a:solidFill>
                <a:cs typeface="+mj-cs"/>
              </a:rPr>
              <a:t> الإجرائي</a:t>
            </a:r>
            <a:r>
              <a:rPr lang="en-US" sz="3200" b="1" dirty="0">
                <a:solidFill>
                  <a:srgbClr val="FF0000"/>
                </a:solidFill>
                <a:cs typeface="+mj-cs"/>
              </a:rPr>
              <a:t> Procedural Learning </a:t>
            </a:r>
            <a:r>
              <a:rPr lang="ar-SA" sz="3200" b="1" dirty="0">
                <a:solidFill>
                  <a:srgbClr val="FF0000"/>
                </a:solidFill>
                <a:cs typeface="+mj-cs"/>
              </a:rPr>
              <a:t>ويقابل الجزء الأيسر السفلي من الدماغ </a:t>
            </a:r>
            <a:r>
              <a:rPr lang="en-US" sz="3200" b="1" dirty="0">
                <a:solidFill>
                  <a:srgbClr val="FF0000"/>
                </a:solidFill>
                <a:cs typeface="+mj-cs"/>
              </a:rPr>
              <a:t>Lower Left Brain</a:t>
            </a:r>
            <a:r>
              <a:rPr lang="ar-SA" sz="3200" b="1" dirty="0">
                <a:solidFill>
                  <a:srgbClr val="FF0000"/>
                </a:solidFill>
                <a:cs typeface="+mj-cs"/>
              </a:rPr>
              <a:t>،</a:t>
            </a:r>
            <a:r>
              <a:rPr lang="ar-SA" sz="3200" dirty="0">
                <a:solidFill>
                  <a:srgbClr val="FF0000"/>
                </a:solidFill>
                <a:cs typeface="+mj-cs"/>
              </a:rPr>
              <a:t> </a:t>
            </a:r>
            <a:r>
              <a:rPr lang="ar-SA" sz="3200" dirty="0">
                <a:cs typeface="+mj-cs"/>
              </a:rPr>
              <a:t>ويرمز له بالرمز (</a:t>
            </a:r>
            <a:r>
              <a:rPr lang="en-US" sz="3200" dirty="0">
                <a:cs typeface="+mj-cs"/>
              </a:rPr>
              <a:t>Q_B</a:t>
            </a:r>
            <a:r>
              <a:rPr lang="ar-SA" sz="3200" dirty="0">
                <a:cs typeface="+mj-cs"/>
              </a:rPr>
              <a:t>). انه عالم فيه قوانين، نقي، ويمكن الاعتماد عليه، لذلك فهو محافظ على القوانين وما هو مجرب منها. إلا أنه يحارب التقدم ولا يقبل الجديد. </a:t>
            </a:r>
            <a:r>
              <a:rPr lang="ar-JO" sz="3200" dirty="0">
                <a:solidFill>
                  <a:srgbClr val="FF0000"/>
                </a:solidFill>
                <a:cs typeface="+mj-cs"/>
              </a:rPr>
              <a:t>طريقة العمل اليدوي تناسب هذا </a:t>
            </a:r>
            <a:r>
              <a:rPr lang="ar-JO" sz="3200" dirty="0" smtClean="0">
                <a:solidFill>
                  <a:srgbClr val="FF0000"/>
                </a:solidFill>
                <a:cs typeface="+mj-cs"/>
              </a:rPr>
              <a:t>النمط</a:t>
            </a:r>
            <a:r>
              <a:rPr lang="ar-SA" sz="3200" dirty="0" smtClean="0">
                <a:solidFill>
                  <a:srgbClr val="FF0000"/>
                </a:solidFill>
                <a:cs typeface="+mj-cs"/>
              </a:rPr>
              <a:t> </a:t>
            </a:r>
            <a:r>
              <a:rPr lang="ar-SA" sz="3200" dirty="0" smtClean="0">
                <a:cs typeface="+mj-cs"/>
              </a:rPr>
              <a:t>وهي </a:t>
            </a:r>
            <a:r>
              <a:rPr lang="ar-SA" sz="3200" dirty="0">
                <a:cs typeface="+mj-cs"/>
              </a:rPr>
              <a:t>طريقة التدريس المفترض أن يفضلها الطلبة ذوو نمط التعلم </a:t>
            </a:r>
            <a:r>
              <a:rPr lang="en-US" sz="3200" dirty="0">
                <a:cs typeface="+mj-cs"/>
              </a:rPr>
              <a:t>B</a:t>
            </a:r>
            <a:r>
              <a:rPr lang="ar-SA" sz="3200" dirty="0">
                <a:cs typeface="+mj-cs"/>
              </a:rPr>
              <a:t> الإجرائي الذي يحدث بالجزء الأيسر السفلي من الدماغ. وتتضمن هذه الطريقة إتاحة الفرصة للطلبة للتعلم بالعمل اليدوي بخطوات وإجراءات محددة، وتجزئة المهارات إلى خطوات متسلسلة، واختبار الفرضيات، وكتابة التقارير للموضوعات الإجرائية والعملية التي يجرونها. هنا </a:t>
            </a:r>
            <a:r>
              <a:rPr lang="ar-SA" sz="3200" dirty="0">
                <a:solidFill>
                  <a:srgbClr val="FF0000"/>
                </a:solidFill>
                <a:cs typeface="+mj-cs"/>
              </a:rPr>
              <a:t>الطالب</a:t>
            </a:r>
            <a:r>
              <a:rPr lang="ar-SA" sz="3200" dirty="0">
                <a:cs typeface="+mj-cs"/>
              </a:rPr>
              <a:t> نشط وينفذ المهمة بشكل اجرائي </a:t>
            </a:r>
            <a:r>
              <a:rPr lang="ar-SA" sz="3200" dirty="0">
                <a:solidFill>
                  <a:srgbClr val="FF0000"/>
                </a:solidFill>
                <a:cs typeface="+mj-cs"/>
              </a:rPr>
              <a:t>والاستاذ</a:t>
            </a:r>
            <a:r>
              <a:rPr lang="ar-SA" sz="3200" dirty="0">
                <a:cs typeface="+mj-cs"/>
              </a:rPr>
              <a:t> موجه ومتابع خطوة بخطوة.</a:t>
            </a:r>
            <a:endParaRPr lang="en-US" sz="3200" dirty="0">
              <a:cs typeface="+mj-cs"/>
            </a:endParaRPr>
          </a:p>
        </p:txBody>
      </p:sp>
    </p:spTree>
    <p:extLst>
      <p:ext uri="{BB962C8B-B14F-4D97-AF65-F5344CB8AC3E}">
        <p14:creationId xmlns:p14="http://schemas.microsoft.com/office/powerpoint/2010/main" val="43524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66800"/>
            <a:ext cx="8686800" cy="4524315"/>
          </a:xfrm>
          <a:prstGeom prst="rect">
            <a:avLst/>
          </a:prstGeom>
        </p:spPr>
        <p:txBody>
          <a:bodyPr wrap="square">
            <a:spAutoFit/>
          </a:bodyPr>
          <a:lstStyle/>
          <a:p>
            <a:pPr algn="just" rtl="1"/>
            <a:r>
              <a:rPr lang="ar-JO" sz="3200" b="1" dirty="0">
                <a:solidFill>
                  <a:srgbClr val="FF0000"/>
                </a:solidFill>
                <a:latin typeface="Traditional Arabic" pitchFamily="18" charset="-78"/>
                <a:cs typeface="Traditional Arabic" pitchFamily="18" charset="-78"/>
              </a:rPr>
              <a:t>نمط 3:</a:t>
            </a:r>
            <a:r>
              <a:rPr lang="ar-SA" sz="3200" b="1" dirty="0">
                <a:solidFill>
                  <a:srgbClr val="FF0000"/>
                </a:solidFill>
                <a:latin typeface="Traditional Arabic" pitchFamily="18" charset="-78"/>
                <a:cs typeface="Traditional Arabic" pitchFamily="18" charset="-78"/>
              </a:rPr>
              <a:t>نمط التعلّم </a:t>
            </a:r>
            <a:r>
              <a:rPr lang="en-US" sz="3200" b="1" dirty="0">
                <a:solidFill>
                  <a:srgbClr val="FF0000"/>
                </a:solidFill>
                <a:latin typeface="Traditional Arabic" pitchFamily="18" charset="-78"/>
                <a:cs typeface="Traditional Arabic" pitchFamily="18" charset="-78"/>
              </a:rPr>
              <a:t>C</a:t>
            </a:r>
            <a:r>
              <a:rPr lang="ar-SA" sz="3200" b="1" dirty="0">
                <a:solidFill>
                  <a:srgbClr val="FF0000"/>
                </a:solidFill>
                <a:latin typeface="Traditional Arabic" pitchFamily="18" charset="-78"/>
                <a:cs typeface="Traditional Arabic" pitchFamily="18" charset="-78"/>
              </a:rPr>
              <a:t> التفاعلي </a:t>
            </a:r>
            <a:r>
              <a:rPr lang="en-US" sz="3200" b="1" dirty="0">
                <a:solidFill>
                  <a:srgbClr val="FF0000"/>
                </a:solidFill>
                <a:latin typeface="Traditional Arabic" pitchFamily="18" charset="-78"/>
                <a:cs typeface="Traditional Arabic" pitchFamily="18" charset="-78"/>
              </a:rPr>
              <a:t> Interactive Learning</a:t>
            </a:r>
            <a:r>
              <a:rPr lang="ar-SA" sz="3200" b="1" dirty="0">
                <a:solidFill>
                  <a:srgbClr val="FF0000"/>
                </a:solidFill>
                <a:latin typeface="Traditional Arabic" pitchFamily="18" charset="-78"/>
                <a:cs typeface="Traditional Arabic" pitchFamily="18" charset="-78"/>
              </a:rPr>
              <a:t> ويقابل الجزء الأيمن السفلي من الدماغ </a:t>
            </a:r>
            <a:r>
              <a:rPr lang="en-US" sz="3200" b="1" dirty="0">
                <a:solidFill>
                  <a:srgbClr val="FF0000"/>
                </a:solidFill>
                <a:latin typeface="Traditional Arabic" pitchFamily="18" charset="-78"/>
                <a:cs typeface="Traditional Arabic" pitchFamily="18" charset="-78"/>
              </a:rPr>
              <a:t>Lower Right Brain</a:t>
            </a:r>
            <a:r>
              <a:rPr lang="ar-SA" sz="3200" dirty="0">
                <a:solidFill>
                  <a:srgbClr val="FF0000"/>
                </a:solidFill>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ويرمز له بالرمز (</a:t>
            </a:r>
            <a:r>
              <a:rPr lang="en-US" sz="3200" dirty="0">
                <a:latin typeface="Traditional Arabic" pitchFamily="18" charset="-78"/>
                <a:cs typeface="Traditional Arabic" pitchFamily="18" charset="-78"/>
              </a:rPr>
              <a:t>Q_C</a:t>
            </a:r>
            <a:r>
              <a:rPr lang="ar-SA" sz="3200" dirty="0">
                <a:latin typeface="Traditional Arabic" pitchFamily="18" charset="-78"/>
                <a:cs typeface="Traditional Arabic" pitchFamily="18" charset="-78"/>
              </a:rPr>
              <a:t>). يوصف </a:t>
            </a:r>
            <a:r>
              <a:rPr lang="ar-SA" sz="3200" dirty="0" smtClean="0">
                <a:latin typeface="Traditional Arabic" pitchFamily="18" charset="-78"/>
                <a:cs typeface="Traditional Arabic" pitchFamily="18" charset="-78"/>
              </a:rPr>
              <a:t>أسلوب التعلّم الأيمن </a:t>
            </a:r>
            <a:r>
              <a:rPr lang="ar-SA" sz="3200" dirty="0">
                <a:latin typeface="Traditional Arabic" pitchFamily="18" charset="-78"/>
                <a:cs typeface="Traditional Arabic" pitchFamily="18" charset="-78"/>
              </a:rPr>
              <a:t>السفلي بالإسفنجة التي تتشرب الخبرة المتعلقة بالمزاج. إنه مقياس حساس ودقيق للأمور لحظة بلحظة. </a:t>
            </a:r>
            <a:r>
              <a:rPr lang="ar-JO" sz="3200" dirty="0">
                <a:solidFill>
                  <a:srgbClr val="FF0000"/>
                </a:solidFill>
                <a:latin typeface="Traditional Arabic" pitchFamily="18" charset="-78"/>
                <a:cs typeface="Traditional Arabic" pitchFamily="18" charset="-78"/>
              </a:rPr>
              <a:t>طريقة التعلم التعاوني تناسب هذا </a:t>
            </a:r>
            <a:r>
              <a:rPr lang="ar-JO" sz="3200" dirty="0" smtClean="0">
                <a:solidFill>
                  <a:srgbClr val="FF0000"/>
                </a:solidFill>
                <a:latin typeface="Traditional Arabic" pitchFamily="18" charset="-78"/>
                <a:cs typeface="Traditional Arabic" pitchFamily="18" charset="-78"/>
              </a:rPr>
              <a:t>النمط</a:t>
            </a:r>
            <a:r>
              <a:rPr lang="ar-SA" sz="3200" dirty="0" smtClean="0">
                <a:solidFill>
                  <a:srgbClr val="FF0000"/>
                </a:solidFill>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وهي </a:t>
            </a:r>
            <a:r>
              <a:rPr lang="ar-SA" sz="3200" dirty="0">
                <a:latin typeface="Traditional Arabic" pitchFamily="18" charset="-78"/>
                <a:cs typeface="Traditional Arabic" pitchFamily="18" charset="-78"/>
              </a:rPr>
              <a:t>طريقة التدريس المفترض أن يفضلها الطلبة ذوو نمط التعلم </a:t>
            </a:r>
            <a:r>
              <a:rPr lang="en-US" sz="3200" dirty="0">
                <a:latin typeface="Traditional Arabic" pitchFamily="18" charset="-78"/>
                <a:cs typeface="Traditional Arabic" pitchFamily="18" charset="-78"/>
              </a:rPr>
              <a:t>C</a:t>
            </a:r>
            <a:r>
              <a:rPr lang="ar-SA" sz="3200" dirty="0">
                <a:latin typeface="Traditional Arabic" pitchFamily="18" charset="-78"/>
                <a:cs typeface="Traditional Arabic" pitchFamily="18" charset="-78"/>
              </a:rPr>
              <a:t> التفاعلي الذي يحدث بالجزء الأيمن السفلي من الدماغ. وتتضمن هذه الطريقة إتاحة الفرصة </a:t>
            </a:r>
            <a:r>
              <a:rPr lang="ar-SA" sz="3200" dirty="0">
                <a:solidFill>
                  <a:srgbClr val="FF0000"/>
                </a:solidFill>
                <a:latin typeface="Traditional Arabic" pitchFamily="18" charset="-78"/>
                <a:cs typeface="Traditional Arabic" pitchFamily="18" charset="-78"/>
              </a:rPr>
              <a:t>للطلاب</a:t>
            </a:r>
            <a:r>
              <a:rPr lang="ar-SA" sz="3200" dirty="0">
                <a:latin typeface="Traditional Arabic" pitchFamily="18" charset="-78"/>
                <a:cs typeface="Traditional Arabic" pitchFamily="18" charset="-78"/>
              </a:rPr>
              <a:t> التعلم معا ونقل خبراتهم إلى بعضهم البعض، فالتفاعل يشكل مفتاح التعلّم إلى كثير من الطلبة، </a:t>
            </a:r>
            <a:r>
              <a:rPr lang="ar-SA" sz="3200" dirty="0">
                <a:solidFill>
                  <a:srgbClr val="FF0000"/>
                </a:solidFill>
                <a:latin typeface="Traditional Arabic" pitchFamily="18" charset="-78"/>
                <a:cs typeface="Traditional Arabic" pitchFamily="18" charset="-78"/>
              </a:rPr>
              <a:t>والاستاذ</a:t>
            </a:r>
            <a:r>
              <a:rPr lang="ar-SA" sz="3200" dirty="0">
                <a:latin typeface="Traditional Arabic" pitchFamily="18" charset="-78"/>
                <a:cs typeface="Traditional Arabic" pitchFamily="18" charset="-78"/>
              </a:rPr>
              <a:t> متابع وموجه </a:t>
            </a:r>
            <a:r>
              <a:rPr lang="ar-SA" sz="3200" dirty="0" smtClean="0">
                <a:latin typeface="Traditional Arabic" pitchFamily="18" charset="-78"/>
                <a:cs typeface="Traditional Arabic" pitchFamily="18" charset="-78"/>
              </a:rPr>
              <a:t>ومحفز </a:t>
            </a:r>
            <a:r>
              <a:rPr lang="ar-SA" sz="3200" dirty="0">
                <a:latin typeface="Traditional Arabic" pitchFamily="18" charset="-78"/>
                <a:cs typeface="Traditional Arabic" pitchFamily="18" charset="-78"/>
              </a:rPr>
              <a:t>ومثير لحماس الطلبة وفاعليتهم</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2836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316</TotalTime>
  <Words>1910</Words>
  <Application>Microsoft Office PowerPoint</Application>
  <PresentationFormat>عرض على الشاشة (3:4)‏</PresentationFormat>
  <Paragraphs>157</Paragraphs>
  <Slides>26</Slides>
  <Notes>1</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26</vt:i4>
      </vt:variant>
    </vt:vector>
  </HeadingPairs>
  <TitlesOfParts>
    <vt:vector size="37" baseType="lpstr">
      <vt:lpstr>SimSun</vt:lpstr>
      <vt:lpstr>Arial</vt:lpstr>
      <vt:lpstr>Calibri</vt:lpstr>
      <vt:lpstr>Constantia</vt:lpstr>
      <vt:lpstr>Kozuka Mincho Pro EL</vt:lpstr>
      <vt:lpstr>Majalla UI</vt:lpstr>
      <vt:lpstr>Times New Roman</vt:lpstr>
      <vt:lpstr>Traditional Arabic</vt:lpstr>
      <vt:lpstr>Wingdings</vt:lpstr>
      <vt:lpstr>Wingdings 2</vt:lpstr>
      <vt:lpstr>Flow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فهد العامري</cp:lastModifiedBy>
  <cp:revision>50</cp:revision>
  <cp:lastPrinted>2014-04-23T06:19:51Z</cp:lastPrinted>
  <dcterms:created xsi:type="dcterms:W3CDTF">2014-04-18T22:34:40Z</dcterms:created>
  <dcterms:modified xsi:type="dcterms:W3CDTF">2021-01-19T08:05:33Z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F60AB26E-ED00-4C4B-8F9C-8C73E52DB591</vt:lpwstr>
  </property>
  <property fmtid="{D5CDD505-2E9C-101B-9397-08002B2CF9AE}" pid="3" name="ArticulatePath">
    <vt:lpwstr>ملخص مشروع منحة التميز</vt:lpwstr>
  </property>
</Properties>
</file>