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74" r:id="rId2"/>
    <p:sldId id="296" r:id="rId3"/>
    <p:sldId id="297" r:id="rId4"/>
    <p:sldId id="298" r:id="rId5"/>
    <p:sldId id="299" r:id="rId6"/>
    <p:sldId id="300" r:id="rId7"/>
    <p:sldId id="301" r:id="rId8"/>
    <p:sldId id="302" r:id="rId9"/>
    <p:sldId id="303" r:id="rId10"/>
    <p:sldId id="304" r:id="rId11"/>
    <p:sldId id="305" r:id="rId12"/>
    <p:sldId id="306" r:id="rId13"/>
    <p:sldId id="307" r:id="rId14"/>
    <p:sldId id="309" r:id="rId15"/>
    <p:sldId id="310" r:id="rId16"/>
    <p:sldId id="311" r:id="rId17"/>
  </p:sldIdLst>
  <p:sldSz cx="9144000" cy="6858000" type="screen4x3"/>
  <p:notesSz cx="6858000" cy="9144000"/>
  <p:custDataLst>
    <p:tags r:id="rId18"/>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hio"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106" d="100"/>
          <a:sy n="106" d="100"/>
        </p:scale>
        <p:origin x="1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45D0FF-BAA1-486F-9136-BD0D62360A86}" type="datetimeFigureOut">
              <a:rPr lang="ar-SA" smtClean="0"/>
              <a:t>04/03/45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244C487-4777-4DA1-B133-0C7FB2CCA74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5D0FF-BAA1-486F-9136-BD0D62360A86}" type="datetimeFigureOut">
              <a:rPr lang="ar-SA" smtClean="0"/>
              <a:t>04/03/45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5D0FF-BAA1-486F-9136-BD0D62360A86}" type="datetimeFigureOut">
              <a:rPr lang="ar-SA" smtClean="0"/>
              <a:t>04/03/45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5D0FF-BAA1-486F-9136-BD0D62360A86}" type="datetimeFigureOut">
              <a:rPr lang="ar-SA" smtClean="0"/>
              <a:t>04/03/45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5D0FF-BAA1-486F-9136-BD0D62360A86}" type="datetimeFigureOut">
              <a:rPr lang="ar-SA" smtClean="0"/>
              <a:t>04/03/45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45D0FF-BAA1-486F-9136-BD0D62360A86}" type="datetimeFigureOut">
              <a:rPr lang="ar-SA" smtClean="0"/>
              <a:t>04/03/45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244C487-4777-4DA1-B133-0C7FB2CCA74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45D0FF-BAA1-486F-9136-BD0D62360A86}" type="datetimeFigureOut">
              <a:rPr lang="ar-SA" smtClean="0"/>
              <a:t>04/03/45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5D0FF-BAA1-486F-9136-BD0D62360A86}" type="datetimeFigureOut">
              <a:rPr lang="ar-SA" smtClean="0"/>
              <a:t>04/03/45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5D0FF-BAA1-486F-9136-BD0D62360A86}" type="datetimeFigureOut">
              <a:rPr lang="ar-SA" smtClean="0"/>
              <a:t>04/03/45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45D0FF-BAA1-486F-9136-BD0D62360A86}" type="datetimeFigureOut">
              <a:rPr lang="ar-SA" smtClean="0"/>
              <a:t>04/03/45</a:t>
            </a:fld>
            <a:endParaRPr lang="ar-SA"/>
          </a:p>
        </p:txBody>
      </p:sp>
      <p:sp>
        <p:nvSpPr>
          <p:cNvPr id="7" name="Slide Number Placeholder 6"/>
          <p:cNvSpPr>
            <a:spLocks noGrp="1"/>
          </p:cNvSpPr>
          <p:nvPr>
            <p:ph type="sldNum" sz="quarter" idx="12"/>
          </p:nvPr>
        </p:nvSpPr>
        <p:spPr/>
        <p:txBody>
          <a:bodyPr/>
          <a:lstStyle/>
          <a:p>
            <a:fld id="{1244C487-4777-4DA1-B133-0C7FB2CCA74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5D0FF-BAA1-486F-9136-BD0D62360A86}" type="datetimeFigureOut">
              <a:rPr lang="ar-SA" smtClean="0"/>
              <a:t>04/03/45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244C487-4777-4DA1-B133-0C7FB2CCA74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45D0FF-BAA1-486F-9136-BD0D62360A86}" type="datetimeFigureOut">
              <a:rPr lang="ar-SA" smtClean="0"/>
              <a:t>04/03/45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244C487-4777-4DA1-B133-0C7FB2CCA74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ww.youtube.com/watch?v=30sI7q3k9Zg&amp;feature=em-upload_owner" TargetMode="External"/><Relationship Id="rId5" Type="http://schemas.openxmlformats.org/officeDocument/2006/relationships/hyperlink" Target="http://www.youtube.com/watch?v=8aB62PeZNaw" TargetMode="External"/><Relationship Id="rId4" Type="http://schemas.openxmlformats.org/officeDocument/2006/relationships/hyperlink" Target="http://www.youtube.com/watch?v=taYwQaZCZsI"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faculty.ksu.edu.sa/24411/Publications/Courses.aspx?View=%7bc917f056-a6bc-4765-b280-e74b7faebc34%7d&amp;SortField=DocIcon&amp;SortDir=Asc"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3"/>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4"/>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38200" y="1003755"/>
            <a:ext cx="7623974" cy="5078313"/>
          </a:xfrm>
          <a:prstGeom prst="rect">
            <a:avLst/>
          </a:prstGeom>
        </p:spPr>
        <p:txBody>
          <a:bodyPr wrap="square">
            <a:spAutoFit/>
          </a:bodyPr>
          <a:lstStyle/>
          <a:p>
            <a:pPr algn="ctr"/>
            <a:r>
              <a:rPr lang="ar-SA" sz="3600" b="1" dirty="0">
                <a:ea typeface="Times New Roman"/>
              </a:rPr>
              <a:t>عنوان المنحة الفائزة:</a:t>
            </a:r>
            <a:r>
              <a:rPr lang="ar-SA" sz="3600" dirty="0">
                <a:ea typeface="Times New Roman"/>
              </a:rPr>
              <a:t/>
            </a:r>
            <a:br>
              <a:rPr lang="ar-SA" sz="3600" dirty="0">
                <a:ea typeface="Times New Roman"/>
              </a:rPr>
            </a:br>
            <a:r>
              <a:rPr lang="ar-SA" sz="3600" dirty="0">
                <a:ea typeface="Times New Roman"/>
              </a:rPr>
              <a:t>فاعلية استخدام الفيديوهات التعليمية في تدريس استخدام التقنية المساعدة ب</a:t>
            </a:r>
            <a:r>
              <a:rPr lang="ar-SA" sz="3600" dirty="0" smtClean="0">
                <a:ea typeface="Times New Roman"/>
              </a:rPr>
              <a:t>مقرر </a:t>
            </a:r>
            <a:r>
              <a:rPr lang="ar-SA" sz="3600" dirty="0">
                <a:ea typeface="Times New Roman"/>
              </a:rPr>
              <a:t>الإستراتيجيات التعليمية لذوي التخلف </a:t>
            </a:r>
            <a:r>
              <a:rPr lang="ar-SA" sz="3600" dirty="0" smtClean="0">
                <a:ea typeface="Times New Roman"/>
              </a:rPr>
              <a:t>العقلي</a:t>
            </a:r>
          </a:p>
          <a:p>
            <a:pPr algn="ctr"/>
            <a:endParaRPr lang="ar-SA" sz="3600" dirty="0">
              <a:ea typeface="Times New Roman"/>
            </a:endParaRPr>
          </a:p>
          <a:p>
            <a:pPr algn="ctr"/>
            <a:endParaRPr lang="ar-SA" sz="3600" dirty="0" smtClean="0">
              <a:ea typeface="Times New Roman"/>
            </a:endParaRPr>
          </a:p>
          <a:p>
            <a:pPr algn="ctr"/>
            <a:endParaRPr lang="ar-SA" sz="3600" dirty="0"/>
          </a:p>
          <a:p>
            <a:pPr algn="ctr"/>
            <a:r>
              <a:rPr lang="ar-SA" sz="3600" dirty="0" smtClean="0"/>
              <a:t> </a:t>
            </a:r>
            <a:endParaRPr lang="en-US" sz="3600" dirty="0"/>
          </a:p>
        </p:txBody>
      </p:sp>
      <p:sp>
        <p:nvSpPr>
          <p:cNvPr id="4" name="Rectangle 3"/>
          <p:cNvSpPr/>
          <p:nvPr/>
        </p:nvSpPr>
        <p:spPr>
          <a:xfrm>
            <a:off x="1061864" y="3789040"/>
            <a:ext cx="7020272" cy="2185214"/>
          </a:xfrm>
          <a:prstGeom prst="rect">
            <a:avLst/>
          </a:prstGeom>
        </p:spPr>
        <p:txBody>
          <a:bodyPr wrap="square">
            <a:spAutoFit/>
          </a:bodyPr>
          <a:lstStyle/>
          <a:p>
            <a:pPr algn="ctr"/>
            <a:endParaRPr lang="ar-SA" sz="3600" b="1" dirty="0" smtClean="0"/>
          </a:p>
          <a:p>
            <a:pPr algn="ctr"/>
            <a:r>
              <a:rPr lang="ar-SA" sz="3600" b="1" dirty="0" smtClean="0"/>
              <a:t>الفائز بالمنحة </a:t>
            </a:r>
            <a:r>
              <a:rPr lang="ar-SA" sz="3600" b="1" dirty="0"/>
              <a:t>:</a:t>
            </a:r>
          </a:p>
          <a:p>
            <a:pPr algn="ctr"/>
            <a:r>
              <a:rPr lang="ar-SA" sz="3200" dirty="0"/>
              <a:t>د. تركي عبدالله القريني </a:t>
            </a:r>
          </a:p>
          <a:p>
            <a:pPr algn="ctr"/>
            <a:r>
              <a:rPr lang="ar-SA" sz="3200" dirty="0"/>
              <a:t>أستاذ التربية الخاصة المساعد </a:t>
            </a:r>
          </a:p>
        </p:txBody>
      </p:sp>
    </p:spTree>
    <p:custDataLst>
      <p:tags r:id="rId1"/>
    </p:custDataLst>
    <p:extLst>
      <p:ext uri="{BB962C8B-B14F-4D97-AF65-F5344CB8AC3E}">
        <p14:creationId xmlns:p14="http://schemas.microsoft.com/office/powerpoint/2010/main" val="309770694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عنوان 1"/>
          <p:cNvSpPr txBox="1">
            <a:spLocks/>
          </p:cNvSpPr>
          <p:nvPr/>
        </p:nvSpPr>
        <p:spPr>
          <a:xfrm>
            <a:off x="1187624" y="260648"/>
            <a:ext cx="6840760" cy="1152128"/>
          </a:xfrm>
          <a:prstGeom prst="rect">
            <a:avLst/>
          </a:prstGeom>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sz="2800" b="1" dirty="0" smtClean="0">
                <a:solidFill>
                  <a:schemeClr val="tx1"/>
                </a:solidFill>
              </a:rPr>
              <a:t>الرسم البياني يوضح تطور أداء الطلبة على الإختبار القبلي والبعدي</a:t>
            </a:r>
            <a:endParaRPr lang="ar-SA" sz="2800" b="1" dirty="0">
              <a:solidFill>
                <a:schemeClr val="tx1"/>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916832"/>
            <a:ext cx="777686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60481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097728" y="474048"/>
            <a:ext cx="7024744" cy="745152"/>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تابع النتائج </a:t>
            </a:r>
            <a:endParaRPr lang="ar-SA" b="1" dirty="0">
              <a:solidFill>
                <a:schemeClr val="tx1"/>
              </a:solidFill>
            </a:endParaRPr>
          </a:p>
        </p:txBody>
      </p:sp>
      <p:sp>
        <p:nvSpPr>
          <p:cNvPr id="11" name="عنصر نائب للمحتوى 2"/>
          <p:cNvSpPr txBox="1">
            <a:spLocks/>
          </p:cNvSpPr>
          <p:nvPr/>
        </p:nvSpPr>
        <p:spPr>
          <a:xfrm>
            <a:off x="872067" y="1844824"/>
            <a:ext cx="7732381" cy="4464495"/>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buNone/>
            </a:pPr>
            <a:r>
              <a:rPr lang="ar-SA" dirty="0" smtClean="0">
                <a:solidFill>
                  <a:srgbClr val="FF0000"/>
                </a:solidFill>
                <a:latin typeface="Arial" panose="020B0604020202020204" pitchFamily="34" charset="0"/>
                <a:cs typeface="Arial" panose="020B0604020202020204" pitchFamily="34" charset="0"/>
              </a:rPr>
              <a:t>● </a:t>
            </a:r>
            <a:r>
              <a:rPr lang="ar-SA" dirty="0" smtClean="0">
                <a:solidFill>
                  <a:schemeClr val="tx1"/>
                </a:solidFill>
                <a:latin typeface="Arial" panose="020B0604020202020204" pitchFamily="34" charset="0"/>
                <a:cs typeface="Arial" panose="020B0604020202020204" pitchFamily="34" charset="0"/>
              </a:rPr>
              <a:t>يشير ذلك  الى تطور كفايات هؤلاء الطلبة في استخدام التقنية المساعدة مع ذوي التخلف العقلي والذي  يعود الى استخدام الفيديوهات التعليمية معهم.</a:t>
            </a:r>
          </a:p>
          <a:p>
            <a:pPr marL="68580" indent="0" algn="r" rtl="1">
              <a:buNone/>
            </a:pPr>
            <a:r>
              <a:rPr lang="ar-SA" dirty="0" smtClean="0">
                <a:solidFill>
                  <a:srgbClr val="FF0000"/>
                </a:solidFill>
                <a:latin typeface="Arial" panose="020B0604020202020204" pitchFamily="34" charset="0"/>
                <a:cs typeface="Arial" panose="020B0604020202020204" pitchFamily="34" charset="0"/>
              </a:rPr>
              <a:t>● </a:t>
            </a:r>
            <a:r>
              <a:rPr lang="ar-SA" dirty="0" smtClean="0">
                <a:solidFill>
                  <a:prstClr val="black"/>
                </a:solidFill>
                <a:latin typeface="Arial" panose="020B0604020202020204" pitchFamily="34" charset="0"/>
                <a:cs typeface="Arial" panose="020B0604020202020204" pitchFamily="34" charset="0"/>
              </a:rPr>
              <a:t>ساعد  </a:t>
            </a:r>
            <a:r>
              <a:rPr lang="ar-SA" dirty="0">
                <a:solidFill>
                  <a:prstClr val="black"/>
                </a:solidFill>
                <a:latin typeface="Arial" panose="020B0604020202020204" pitchFamily="34" charset="0"/>
                <a:cs typeface="Arial" panose="020B0604020202020204" pitchFamily="34" charset="0"/>
              </a:rPr>
              <a:t>هذا المشروع الطلبة في اكتساب القدرة على تقييم البرامج وأدوات التقنية المساعدة قبل استخدامها مع ذوي بالتخلف العقلي ، تعزيز مشاركة الطلبة من خلال تقييم برامج التقنية المساعدة وتحديد إيجابيات وسلبيات كل برنامج في تقرير مما يجعلهم قادرين في المستقبل على اختيار البرامج التي تتلاءم مع قدرات وخصائص ذوي التخلف العقلي  .</a:t>
            </a:r>
          </a:p>
          <a:p>
            <a:pPr marL="68580" indent="0" algn="r" rtl="1">
              <a:buNone/>
            </a:pPr>
            <a:r>
              <a:rPr lang="ar-SA" dirty="0" smtClean="0">
                <a:solidFill>
                  <a:srgbClr val="FF0000"/>
                </a:solidFill>
                <a:latin typeface="Arial" panose="020B0604020202020204" pitchFamily="34" charset="0"/>
                <a:cs typeface="Arial" panose="020B0604020202020204" pitchFamily="34" charset="0"/>
              </a:rPr>
              <a:t>● </a:t>
            </a:r>
            <a:r>
              <a:rPr lang="ar-SA" dirty="0" smtClean="0">
                <a:solidFill>
                  <a:prstClr val="black"/>
                </a:solidFill>
                <a:latin typeface="Arial" panose="020B0604020202020204" pitchFamily="34" charset="0"/>
                <a:cs typeface="Arial" panose="020B0604020202020204" pitchFamily="34" charset="0"/>
              </a:rPr>
              <a:t>ساعد </a:t>
            </a:r>
            <a:r>
              <a:rPr lang="ar-SA" dirty="0">
                <a:solidFill>
                  <a:prstClr val="black"/>
                </a:solidFill>
                <a:latin typeface="Arial" panose="020B0604020202020204" pitchFamily="34" charset="0"/>
                <a:cs typeface="Arial" panose="020B0604020202020204" pitchFamily="34" charset="0"/>
              </a:rPr>
              <a:t>هذا المشروع الطلبة </a:t>
            </a:r>
            <a:r>
              <a:rPr lang="ar-SA" dirty="0" smtClean="0">
                <a:solidFill>
                  <a:prstClr val="black"/>
                </a:solidFill>
                <a:latin typeface="Arial" panose="020B0604020202020204" pitchFamily="34" charset="0"/>
                <a:cs typeface="Arial" panose="020B0604020202020204" pitchFamily="34" charset="0"/>
              </a:rPr>
              <a:t> في ربط </a:t>
            </a:r>
            <a:r>
              <a:rPr lang="ar-SA" dirty="0">
                <a:solidFill>
                  <a:prstClr val="black"/>
                </a:solidFill>
                <a:latin typeface="Arial" panose="020B0604020202020204" pitchFamily="34" charset="0"/>
                <a:cs typeface="Arial" panose="020B0604020202020204" pitchFamily="34" charset="0"/>
              </a:rPr>
              <a:t>الأهداف العامة والسلوكية بالتقنية المساعدة  في البرامج التربوية الفردية لذوي التخلف العقلي </a:t>
            </a:r>
            <a:r>
              <a:rPr lang="ar-SA" dirty="0" smtClean="0">
                <a:solidFill>
                  <a:prstClr val="black"/>
                </a:solidFill>
                <a:latin typeface="Arial" panose="020B0604020202020204" pitchFamily="34" charset="0"/>
                <a:cs typeface="Arial" panose="020B0604020202020204" pitchFamily="34" charset="0"/>
              </a:rPr>
              <a:t>، واستخدام </a:t>
            </a:r>
            <a:r>
              <a:rPr lang="ar-SA" dirty="0">
                <a:solidFill>
                  <a:prstClr val="black"/>
                </a:solidFill>
                <a:latin typeface="Arial" panose="020B0604020202020204" pitchFamily="34" charset="0"/>
                <a:cs typeface="Arial" panose="020B0604020202020204" pitchFamily="34" charset="0"/>
              </a:rPr>
              <a:t>الوسائط المتعددة أثناء عرض تجاربهم في تطبيق برامج التقنية المساعدة. </a:t>
            </a:r>
          </a:p>
          <a:p>
            <a:pPr algn="r" rtl="1"/>
            <a:endParaRPr lang="ar-SA" dirty="0">
              <a:latin typeface="Arial" panose="020B0604020202020204" pitchFamily="34" charset="0"/>
              <a:cs typeface="Arial" panose="020B0604020202020204" pitchFamily="34" charset="0"/>
            </a:endParaRPr>
          </a:p>
          <a:p>
            <a:pPr marL="68580" indent="0" algn="r" rtl="1">
              <a:buNone/>
            </a:pPr>
            <a:endParaRPr lang="ar-SA"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40007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عنوان 1"/>
          <p:cNvSpPr txBox="1">
            <a:spLocks/>
          </p:cNvSpPr>
          <p:nvPr/>
        </p:nvSpPr>
        <p:spPr>
          <a:xfrm>
            <a:off x="1075208" y="404664"/>
            <a:ext cx="7024744" cy="745152"/>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تعميم النتائج</a:t>
            </a:r>
            <a:endParaRPr lang="ar-SA" b="1" dirty="0">
              <a:solidFill>
                <a:schemeClr val="tx1"/>
              </a:solidFill>
            </a:endParaRPr>
          </a:p>
        </p:txBody>
      </p:sp>
      <p:sp>
        <p:nvSpPr>
          <p:cNvPr id="13" name="عنصر نائب للمحتوى 2"/>
          <p:cNvSpPr txBox="1">
            <a:spLocks/>
          </p:cNvSpPr>
          <p:nvPr/>
        </p:nvSpPr>
        <p:spPr>
          <a:xfrm>
            <a:off x="872067" y="980728"/>
            <a:ext cx="7732381" cy="5065440"/>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lnSpc>
                <a:spcPct val="200000"/>
              </a:lnSpc>
              <a:buNone/>
            </a:pPr>
            <a:r>
              <a:rPr lang="ar-SA" sz="2000" dirty="0" smtClean="0">
                <a:solidFill>
                  <a:srgbClr val="FF0000"/>
                </a:solidFill>
                <a:latin typeface="Arial" panose="020B0604020202020204" pitchFamily="34" charset="0"/>
                <a:cs typeface="Arial" panose="020B0604020202020204" pitchFamily="34" charset="0"/>
              </a:rPr>
              <a:t>●</a:t>
            </a:r>
            <a:r>
              <a:rPr lang="ar-SA" sz="2000" dirty="0" smtClean="0">
                <a:solidFill>
                  <a:schemeClr val="tx1"/>
                </a:solidFill>
                <a:latin typeface="Arial" panose="020B0604020202020204" pitchFamily="34" charset="0"/>
                <a:cs typeface="Arial" panose="020B0604020202020204" pitchFamily="34" charset="0"/>
              </a:rPr>
              <a:t> </a:t>
            </a:r>
            <a:r>
              <a:rPr lang="ar-SA" sz="2000" dirty="0">
                <a:solidFill>
                  <a:schemeClr val="tx1"/>
                </a:solidFill>
                <a:latin typeface="Arial" panose="020B0604020202020204" pitchFamily="34" charset="0"/>
                <a:ea typeface="Times New Roman"/>
                <a:cs typeface="Arial" panose="020B0604020202020204" pitchFamily="34" charset="0"/>
              </a:rPr>
              <a:t>لضمان استمرارية </a:t>
            </a:r>
            <a:r>
              <a:rPr lang="ar-SA" sz="2000" dirty="0" smtClean="0">
                <a:solidFill>
                  <a:schemeClr val="tx1"/>
                </a:solidFill>
                <a:latin typeface="Arial" panose="020B0604020202020204" pitchFamily="34" charset="0"/>
                <a:ea typeface="Times New Roman"/>
                <a:cs typeface="Arial" panose="020B0604020202020204" pitchFamily="34" charset="0"/>
              </a:rPr>
              <a:t> تأثير </a:t>
            </a:r>
            <a:r>
              <a:rPr lang="ar-SA" sz="2000" dirty="0">
                <a:solidFill>
                  <a:schemeClr val="tx1"/>
                </a:solidFill>
                <a:latin typeface="Arial" panose="020B0604020202020204" pitchFamily="34" charset="0"/>
                <a:ea typeface="Times New Roman"/>
                <a:cs typeface="Arial" panose="020B0604020202020204" pitchFamily="34" charset="0"/>
              </a:rPr>
              <a:t>التجربة على المدى الطويل والاستفادة منها  قام الباحث بتعميم هذه التجربة لاستفادة الطلبة الاخرين في مقررات اخرى والمختصين في مجال التخلف العقلي  واسر ذوي التخلف العقلي ومعلميهم  وذلك من خلال اختيار مقاطع الفيديو التي قام الطلبة فيها بتطبيق البرامج وادوات التقنية المساعدة ووضعها في قناة على  اليوتوب المسماة بالتقنية المساعدة . وهي متاحة على الرابط التالي: </a:t>
            </a:r>
            <a:endParaRPr lang="ar-SA" sz="2000" dirty="0" smtClean="0">
              <a:solidFill>
                <a:schemeClr val="tx1"/>
              </a:solidFill>
              <a:latin typeface="Arial" panose="020B0604020202020204" pitchFamily="34" charset="0"/>
              <a:ea typeface="Times New Roman"/>
              <a:cs typeface="Arial" panose="020B0604020202020204" pitchFamily="34" charset="0"/>
            </a:endParaRPr>
          </a:p>
          <a:p>
            <a:pPr marL="68580" indent="0" algn="r" rtl="1">
              <a:lnSpc>
                <a:spcPct val="200000"/>
              </a:lnSpc>
              <a:buNone/>
            </a:pPr>
            <a:r>
              <a:rPr lang="ar-SA" dirty="0" smtClean="0">
                <a:solidFill>
                  <a:srgbClr val="FF0000"/>
                </a:solidFill>
                <a:latin typeface="Times New Roman"/>
                <a:ea typeface="Times New Roman"/>
                <a:cs typeface="Times New Roman"/>
              </a:rPr>
              <a:t>●</a:t>
            </a:r>
            <a:r>
              <a:rPr lang="ar-SA" dirty="0" smtClean="0">
                <a:solidFill>
                  <a:schemeClr val="tx1"/>
                </a:solidFill>
                <a:latin typeface="Times New Roman"/>
                <a:ea typeface="Times New Roman"/>
                <a:cs typeface="Times New Roman"/>
              </a:rPr>
              <a:t> </a:t>
            </a:r>
            <a:r>
              <a:rPr lang="en-US" u="sng" dirty="0">
                <a:solidFill>
                  <a:schemeClr val="tx1"/>
                </a:solidFill>
                <a:latin typeface="Times New Roman"/>
                <a:ea typeface="Times New Roman"/>
                <a:cs typeface="Times New Roman"/>
                <a:hlinkClick r:id="rId4"/>
              </a:rPr>
              <a:t>http://</a:t>
            </a:r>
            <a:r>
              <a:rPr lang="en-US" u="sng" dirty="0" smtClean="0">
                <a:solidFill>
                  <a:schemeClr val="tx1"/>
                </a:solidFill>
                <a:latin typeface="Times New Roman"/>
                <a:ea typeface="Times New Roman"/>
                <a:cs typeface="Times New Roman"/>
                <a:hlinkClick r:id="rId4"/>
              </a:rPr>
              <a:t>www.youtube.com/watch?v=taYwQaZCZsI</a:t>
            </a:r>
            <a:endParaRPr lang="ar-SA" u="sng" dirty="0" smtClean="0">
              <a:solidFill>
                <a:schemeClr val="tx1"/>
              </a:solidFill>
              <a:latin typeface="Times New Roman"/>
              <a:ea typeface="Times New Roman"/>
              <a:cs typeface="Times New Roman"/>
            </a:endParaRPr>
          </a:p>
          <a:p>
            <a:pPr marL="68580" indent="0" algn="r" rtl="1">
              <a:lnSpc>
                <a:spcPct val="200000"/>
              </a:lnSpc>
              <a:buNone/>
            </a:pPr>
            <a:r>
              <a:rPr lang="en-US" dirty="0" smtClean="0">
                <a:solidFill>
                  <a:srgbClr val="FF0000"/>
                </a:solidFill>
                <a:latin typeface="Times New Roman"/>
                <a:ea typeface="Times New Roman"/>
                <a:cs typeface="Times New Roman"/>
              </a:rPr>
              <a:t>●</a:t>
            </a:r>
            <a:r>
              <a:rPr lang="ar-SA" dirty="0" smtClean="0">
                <a:solidFill>
                  <a:schemeClr val="tx1"/>
                </a:solidFill>
                <a:latin typeface="Times New Roman"/>
                <a:ea typeface="Times New Roman"/>
                <a:cs typeface="Times New Roman"/>
              </a:rPr>
              <a:t> </a:t>
            </a:r>
            <a:r>
              <a:rPr lang="en-US" u="sng" dirty="0">
                <a:solidFill>
                  <a:schemeClr val="tx1"/>
                </a:solidFill>
                <a:latin typeface="Times New Roman"/>
                <a:ea typeface="Times New Roman"/>
                <a:cs typeface="Times New Roman"/>
                <a:hlinkClick r:id="rId5"/>
              </a:rPr>
              <a:t>http://www.youtube.com/watch?v=8aB62PeZNaw</a:t>
            </a:r>
            <a:endParaRPr lang="en-US" dirty="0">
              <a:solidFill>
                <a:schemeClr val="tx1"/>
              </a:solidFill>
              <a:latin typeface="Times New Roman"/>
              <a:ea typeface="Times New Roman"/>
              <a:cs typeface="Simplified Arabic"/>
            </a:endParaRPr>
          </a:p>
          <a:p>
            <a:pPr marL="68580" indent="0" algn="r" rtl="1">
              <a:lnSpc>
                <a:spcPct val="200000"/>
              </a:lnSpc>
              <a:buNone/>
            </a:pPr>
            <a:r>
              <a:rPr lang="en-US" u="sng" dirty="0" smtClean="0">
                <a:solidFill>
                  <a:schemeClr val="tx1"/>
                </a:solidFill>
                <a:latin typeface="Times New Roman"/>
                <a:ea typeface="Times New Roman"/>
                <a:hlinkClick r:id="rId6"/>
              </a:rPr>
              <a:t>http</a:t>
            </a:r>
            <a:r>
              <a:rPr lang="en-US" u="sng" dirty="0">
                <a:solidFill>
                  <a:schemeClr val="tx1"/>
                </a:solidFill>
                <a:latin typeface="Times New Roman"/>
                <a:ea typeface="Times New Roman"/>
                <a:hlinkClick r:id="rId6"/>
              </a:rPr>
              <a:t>://www.youtube.com/watch?v=30sI7q3k9Zg&amp;feature=em-upload_owner#action=share</a:t>
            </a:r>
            <a:endParaRPr lang="ar-SA" dirty="0">
              <a:solidFill>
                <a:schemeClr val="tx1"/>
              </a:solidFill>
            </a:endParaRPr>
          </a:p>
          <a:p>
            <a:pPr marL="68580" indent="0" algn="r" rtl="1">
              <a:lnSpc>
                <a:spcPct val="200000"/>
              </a:lnSpc>
              <a:buNone/>
            </a:pPr>
            <a:endParaRPr lang="ar-SA" dirty="0" smtClean="0">
              <a:solidFill>
                <a:schemeClr val="tx1"/>
              </a:solidFill>
              <a:latin typeface="Times New Roman"/>
              <a:ea typeface="Times New Roman"/>
              <a:cs typeface="Times New Roman"/>
            </a:endParaRPr>
          </a:p>
          <a:p>
            <a:pPr marL="68580" indent="0" algn="r" rtl="1">
              <a:lnSpc>
                <a:spcPct val="200000"/>
              </a:lnSpc>
              <a:buNone/>
            </a:pPr>
            <a:endParaRPr lang="en-US" dirty="0">
              <a:solidFill>
                <a:schemeClr val="tx1"/>
              </a:solidFill>
              <a:latin typeface="Times New Roman"/>
              <a:ea typeface="Times New Roman"/>
              <a:cs typeface="Simplified Arabic"/>
            </a:endParaRPr>
          </a:p>
          <a:p>
            <a:pPr marL="68580" indent="0" algn="r" rtl="1">
              <a:lnSpc>
                <a:spcPct val="200000"/>
              </a:lnSpc>
              <a:buNone/>
            </a:pPr>
            <a:endParaRPr lang="en-US" dirty="0">
              <a:solidFill>
                <a:schemeClr val="tx1"/>
              </a:solidFill>
              <a:latin typeface="Times New Roman"/>
              <a:ea typeface="Times New Roman"/>
              <a:cs typeface="Simplified Arabic"/>
            </a:endParaRPr>
          </a:p>
          <a:p>
            <a:pPr algn="r" rtl="1">
              <a:lnSpc>
                <a:spcPct val="200000"/>
              </a:lnSpc>
            </a:pPr>
            <a:endParaRPr lang="en-US" dirty="0">
              <a:solidFill>
                <a:schemeClr val="tx1"/>
              </a:solidFill>
              <a:latin typeface="Times New Roman"/>
              <a:ea typeface="Times New Roman"/>
              <a:cs typeface="Simplified Arabic"/>
            </a:endParaRPr>
          </a:p>
          <a:p>
            <a:pPr algn="r" rtl="1"/>
            <a:endParaRPr lang="ar-SA" dirty="0">
              <a:solidFill>
                <a:schemeClr val="tx1"/>
              </a:solidFill>
              <a:latin typeface="Arial" panose="020B0604020202020204" pitchFamily="34" charset="0"/>
              <a:cs typeface="Arial" panose="020B0604020202020204" pitchFamily="34" charset="0"/>
            </a:endParaRPr>
          </a:p>
          <a:p>
            <a:pPr marL="68580" indent="0" algn="r" rtl="1">
              <a:buNone/>
            </a:pPr>
            <a:endParaRPr lang="ar-SA"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3855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457200" y="487419"/>
            <a:ext cx="8229600" cy="706090"/>
          </a:xfrm>
          <a:prstGeom prst="rect">
            <a:avLst/>
          </a:prstGeom>
          <a:noFill/>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تابع تعميم النتائج </a:t>
            </a:r>
            <a:endParaRPr lang="ar-SA" b="1" dirty="0">
              <a:solidFill>
                <a:schemeClr val="tx1"/>
              </a:solidFill>
            </a:endParaRPr>
          </a:p>
        </p:txBody>
      </p:sp>
      <p:sp>
        <p:nvSpPr>
          <p:cNvPr id="14" name="عنصر نائب للمحتوى 2"/>
          <p:cNvSpPr txBox="1">
            <a:spLocks/>
          </p:cNvSpPr>
          <p:nvPr/>
        </p:nvSpPr>
        <p:spPr>
          <a:xfrm>
            <a:off x="578513" y="1186304"/>
            <a:ext cx="8229600" cy="5745978"/>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lnSpc>
                <a:spcPct val="200000"/>
              </a:lnSpc>
              <a:buNone/>
            </a:pPr>
            <a:r>
              <a:rPr lang="ar-SA" dirty="0" smtClean="0">
                <a:solidFill>
                  <a:srgbClr val="FF0000"/>
                </a:solidFill>
                <a:latin typeface="Times New Roman"/>
                <a:ea typeface="Times New Roman"/>
                <a:cs typeface="Times New Roman"/>
              </a:rPr>
              <a:t>● </a:t>
            </a:r>
            <a:r>
              <a:rPr lang="ar-SA" dirty="0" smtClean="0">
                <a:solidFill>
                  <a:schemeClr val="tx1"/>
                </a:solidFill>
                <a:latin typeface="Times New Roman"/>
                <a:ea typeface="Times New Roman"/>
                <a:cs typeface="Times New Roman"/>
              </a:rPr>
              <a:t>تم تعميم هذه التجربة وتطبيقاتها لتحسين عملية  التعلم والتعليم وتجويد الأداء بشكل مستدام</a:t>
            </a:r>
            <a:r>
              <a:rPr lang="ar-SA" dirty="0">
                <a:solidFill>
                  <a:schemeClr val="tx1"/>
                </a:solidFill>
                <a:latin typeface="Times New Roman"/>
                <a:ea typeface="Times New Roman"/>
                <a:cs typeface="Times New Roman"/>
              </a:rPr>
              <a:t>  </a:t>
            </a:r>
            <a:r>
              <a:rPr lang="ar-SA" dirty="0" smtClean="0">
                <a:solidFill>
                  <a:schemeClr val="tx1"/>
                </a:solidFill>
                <a:latin typeface="Times New Roman"/>
                <a:ea typeface="Times New Roman"/>
                <a:cs typeface="Times New Roman"/>
              </a:rPr>
              <a:t>من خلال أتاحه</a:t>
            </a:r>
            <a:r>
              <a:rPr lang="ar-SA" dirty="0" smtClean="0">
                <a:solidFill>
                  <a:prstClr val="black"/>
                </a:solidFill>
                <a:latin typeface="Times New Roman"/>
                <a:ea typeface="Times New Roman"/>
                <a:cs typeface="Times New Roman"/>
              </a:rPr>
              <a:t> الاستفادة </a:t>
            </a:r>
            <a:r>
              <a:rPr lang="ar-SA" dirty="0">
                <a:solidFill>
                  <a:prstClr val="black"/>
                </a:solidFill>
                <a:latin typeface="Times New Roman"/>
                <a:ea typeface="Times New Roman"/>
                <a:cs typeface="Times New Roman"/>
              </a:rPr>
              <a:t>من تطبيقات هذه التجربة على موقع عضو </a:t>
            </a:r>
            <a:r>
              <a:rPr lang="ar-SA" dirty="0" err="1">
                <a:solidFill>
                  <a:prstClr val="black"/>
                </a:solidFill>
                <a:latin typeface="Times New Roman"/>
                <a:ea typeface="Times New Roman"/>
                <a:cs typeface="Times New Roman"/>
              </a:rPr>
              <a:t>هئية</a:t>
            </a:r>
            <a:r>
              <a:rPr lang="ar-SA" dirty="0">
                <a:solidFill>
                  <a:prstClr val="black"/>
                </a:solidFill>
                <a:latin typeface="Times New Roman"/>
                <a:ea typeface="Times New Roman"/>
                <a:cs typeface="Times New Roman"/>
              </a:rPr>
              <a:t> التدريس،  ليستفيد منها أعضاء هيئة التدريس </a:t>
            </a:r>
            <a:r>
              <a:rPr lang="ar-SA" dirty="0" smtClean="0">
                <a:solidFill>
                  <a:prstClr val="black"/>
                </a:solidFill>
                <a:latin typeface="Times New Roman"/>
                <a:ea typeface="Times New Roman"/>
                <a:cs typeface="Times New Roman"/>
              </a:rPr>
              <a:t>في القسم ، وأقسام </a:t>
            </a:r>
            <a:r>
              <a:rPr lang="ar-SA" dirty="0">
                <a:solidFill>
                  <a:prstClr val="black"/>
                </a:solidFill>
                <a:latin typeface="Times New Roman"/>
                <a:ea typeface="Times New Roman"/>
                <a:cs typeface="Times New Roman"/>
              </a:rPr>
              <a:t>التربية الخاصة في الجامعات السعودية والعربية مما يسهم في تحسين عملية التعلم والتعليم في تلك الأقسام وتضمين التقنية المساعدة كجزء من المهارات الأساسية التي  ينبغي تدريب معلمي التربية الخاصة عليها. كما هو في الرابط التالي:</a:t>
            </a:r>
            <a:endParaRPr lang="en-US" dirty="0">
              <a:solidFill>
                <a:prstClr val="black"/>
              </a:solidFill>
              <a:latin typeface="Times New Roman"/>
              <a:ea typeface="Times New Roman"/>
              <a:cs typeface="Simplified Arabic"/>
            </a:endParaRPr>
          </a:p>
          <a:p>
            <a:pPr marL="0" lvl="0" indent="0" algn="r" rtl="1">
              <a:spcBef>
                <a:spcPts val="0"/>
              </a:spcBef>
              <a:buClrTx/>
              <a:buSzTx/>
              <a:buNone/>
            </a:pPr>
            <a:r>
              <a:rPr lang="en-US" u="sng" dirty="0">
                <a:solidFill>
                  <a:prstClr val="black"/>
                </a:solidFill>
                <a:latin typeface="Times New Roman"/>
                <a:ea typeface="Times New Roman"/>
                <a:hlinkClick r:id="rId4"/>
              </a:rPr>
              <a:t>http://faculty.ksu.edu.sa/24411/Publications/Courses.aspx?View={c917f056-a6bc-4765-b280-e74b7faebc34}&amp;SortField=DocIcon&amp;SortDir=Asc</a:t>
            </a:r>
            <a:endParaRPr lang="ar-SA" u="sng" dirty="0">
              <a:solidFill>
                <a:prstClr val="black"/>
              </a:solidFill>
              <a:latin typeface="Times New Roman"/>
              <a:ea typeface="Times New Roman"/>
            </a:endParaRPr>
          </a:p>
          <a:p>
            <a:pPr marL="68580" indent="0" algn="r" rtl="1">
              <a:lnSpc>
                <a:spcPct val="200000"/>
              </a:lnSpc>
              <a:buNone/>
            </a:pPr>
            <a:endParaRPr lang="en-US" dirty="0" smtClean="0">
              <a:solidFill>
                <a:schemeClr val="tx1"/>
              </a:solidFill>
              <a:latin typeface="Times New Roman"/>
              <a:ea typeface="Times New Roman"/>
              <a:cs typeface="Simplified Arabic"/>
            </a:endParaRPr>
          </a:p>
        </p:txBody>
      </p:sp>
    </p:spTree>
    <p:extLst>
      <p:ext uri="{BB962C8B-B14F-4D97-AF65-F5344CB8AC3E}">
        <p14:creationId xmlns:p14="http://schemas.microsoft.com/office/powerpoint/2010/main" val="147178601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عنوان 1"/>
          <p:cNvSpPr txBox="1">
            <a:spLocks/>
          </p:cNvSpPr>
          <p:nvPr/>
        </p:nvSpPr>
        <p:spPr>
          <a:xfrm>
            <a:off x="683568" y="404664"/>
            <a:ext cx="8153400" cy="720080"/>
          </a:xfrm>
          <a:prstGeom prst="rect">
            <a:avLst/>
          </a:prstGeom>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التوصيات</a:t>
            </a:r>
            <a:r>
              <a:rPr lang="ar-SA" b="1" dirty="0" smtClean="0"/>
              <a:t> </a:t>
            </a:r>
            <a:endParaRPr lang="ar-SA" b="1" dirty="0"/>
          </a:p>
        </p:txBody>
      </p:sp>
      <p:sp>
        <p:nvSpPr>
          <p:cNvPr id="13" name="عنصر نائب للمحتوى 2"/>
          <p:cNvSpPr txBox="1">
            <a:spLocks/>
          </p:cNvSpPr>
          <p:nvPr/>
        </p:nvSpPr>
        <p:spPr>
          <a:xfrm>
            <a:off x="92365" y="908720"/>
            <a:ext cx="9051635" cy="6048672"/>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lnSpc>
                <a:spcPct val="200000"/>
              </a:lnSpc>
              <a:buNone/>
            </a:pPr>
            <a:r>
              <a:rPr lang="ar-SA" dirty="0" smtClean="0">
                <a:solidFill>
                  <a:schemeClr val="tx1"/>
                </a:solidFill>
                <a:latin typeface="Arial" panose="020B0604020202020204" pitchFamily="34" charset="0"/>
                <a:ea typeface="Times New Roman"/>
                <a:cs typeface="Arial" panose="020B0604020202020204" pitchFamily="34" charset="0"/>
              </a:rPr>
              <a:t>1-أهمية تدريب الطلبة في مقررات طرق  التدريس على توظيف  البرامج وادوات التقنية المساعدة مع ذوي التخلف العقلي  مما يحسن من نواتج تعلمهم في اكتساب المهارات الاكاديمية .</a:t>
            </a:r>
            <a:endParaRPr lang="en-US" dirty="0" smtClean="0">
              <a:solidFill>
                <a:schemeClr val="tx1"/>
              </a:solidFill>
              <a:latin typeface="Arial" panose="020B0604020202020204" pitchFamily="34" charset="0"/>
              <a:ea typeface="Times New Roman"/>
              <a:cs typeface="Arial" panose="020B0604020202020204" pitchFamily="34" charset="0"/>
            </a:endParaRPr>
          </a:p>
          <a:p>
            <a:pPr marL="68580" indent="0" algn="r" rtl="1">
              <a:lnSpc>
                <a:spcPct val="200000"/>
              </a:lnSpc>
              <a:buNone/>
            </a:pPr>
            <a:r>
              <a:rPr lang="ar-SA" dirty="0">
                <a:solidFill>
                  <a:schemeClr val="tx1"/>
                </a:solidFill>
                <a:latin typeface="Arial" panose="020B0604020202020204" pitchFamily="34" charset="0"/>
                <a:ea typeface="Times New Roman"/>
                <a:cs typeface="Arial" panose="020B0604020202020204" pitchFamily="34" charset="0"/>
              </a:rPr>
              <a:t>2</a:t>
            </a:r>
            <a:r>
              <a:rPr lang="ar-SA" dirty="0" smtClean="0">
                <a:solidFill>
                  <a:schemeClr val="tx1"/>
                </a:solidFill>
                <a:latin typeface="Arial" panose="020B0604020202020204" pitchFamily="34" charset="0"/>
                <a:ea typeface="Times New Roman"/>
                <a:cs typeface="Arial" panose="020B0604020202020204" pitchFamily="34" charset="0"/>
              </a:rPr>
              <a:t>- أهمية تدريب الطلبة على تقييم البرامج وادوات التقنية المساعدة وخصوصاً المتاحة على الابل ستور (</a:t>
            </a:r>
            <a:r>
              <a:rPr lang="en-US" dirty="0" smtClean="0">
                <a:solidFill>
                  <a:schemeClr val="tx1"/>
                </a:solidFill>
                <a:latin typeface="Arial" panose="020B0604020202020204" pitchFamily="34" charset="0"/>
                <a:ea typeface="Times New Roman"/>
                <a:cs typeface="Arial" panose="020B0604020202020204" pitchFamily="34" charset="0"/>
              </a:rPr>
              <a:t>apple store</a:t>
            </a:r>
            <a:r>
              <a:rPr lang="ar-SA" dirty="0" smtClean="0">
                <a:solidFill>
                  <a:schemeClr val="tx1"/>
                </a:solidFill>
                <a:latin typeface="Arial" panose="020B0604020202020204" pitchFamily="34" charset="0"/>
                <a:ea typeface="Times New Roman"/>
                <a:cs typeface="Arial" panose="020B0604020202020204" pitchFamily="34" charset="0"/>
              </a:rPr>
              <a:t>) أو سوق بلي(</a:t>
            </a:r>
            <a:r>
              <a:rPr lang="en-US" dirty="0" smtClean="0">
                <a:solidFill>
                  <a:schemeClr val="tx1"/>
                </a:solidFill>
                <a:latin typeface="Arial" panose="020B0604020202020204" pitchFamily="34" charset="0"/>
                <a:ea typeface="Times New Roman"/>
                <a:cs typeface="Arial" panose="020B0604020202020204" pitchFamily="34" charset="0"/>
              </a:rPr>
              <a:t>Play Market</a:t>
            </a:r>
            <a:r>
              <a:rPr lang="ar-SA" dirty="0" smtClean="0">
                <a:solidFill>
                  <a:schemeClr val="tx1"/>
                </a:solidFill>
                <a:latin typeface="Arial" panose="020B0604020202020204" pitchFamily="34" charset="0"/>
                <a:ea typeface="Times New Roman"/>
                <a:cs typeface="Arial" panose="020B0604020202020204" pitchFamily="34" charset="0"/>
              </a:rPr>
              <a:t>)  وتحديد مدى مناسبتها لخصائص ذوي التخلف العقلي .</a:t>
            </a:r>
            <a:endParaRPr lang="en-US" dirty="0" smtClean="0">
              <a:solidFill>
                <a:schemeClr val="tx1"/>
              </a:solidFill>
              <a:latin typeface="Arial" panose="020B0604020202020204" pitchFamily="34" charset="0"/>
              <a:ea typeface="Times New Roman"/>
              <a:cs typeface="Arial" panose="020B0604020202020204" pitchFamily="34" charset="0"/>
            </a:endParaRPr>
          </a:p>
          <a:p>
            <a:pPr marL="68580" indent="0" algn="r" rtl="1">
              <a:lnSpc>
                <a:spcPct val="200000"/>
              </a:lnSpc>
              <a:buNone/>
            </a:pPr>
            <a:r>
              <a:rPr lang="ar-SA" dirty="0">
                <a:solidFill>
                  <a:schemeClr val="tx1"/>
                </a:solidFill>
                <a:latin typeface="Arial" panose="020B0604020202020204" pitchFamily="34" charset="0"/>
                <a:ea typeface="Times New Roman"/>
                <a:cs typeface="Arial" panose="020B0604020202020204" pitchFamily="34" charset="0"/>
              </a:rPr>
              <a:t>3</a:t>
            </a:r>
            <a:r>
              <a:rPr lang="ar-SA" dirty="0" smtClean="0">
                <a:solidFill>
                  <a:schemeClr val="tx1"/>
                </a:solidFill>
                <a:latin typeface="Arial" panose="020B0604020202020204" pitchFamily="34" charset="0"/>
                <a:ea typeface="Times New Roman"/>
                <a:cs typeface="Arial" panose="020B0604020202020204" pitchFamily="34" charset="0"/>
              </a:rPr>
              <a:t>- تدريب الطلبة على التفكير الناقد من خلال تحديد إيجابيات وسلبيات تقييم البرامج وادوات التقنية المساعدة وتقديم مقترحات لمصممي تلك البرامج.</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40901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075208" y="134268"/>
            <a:ext cx="7024744" cy="745152"/>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تابع التوصيات </a:t>
            </a:r>
            <a:endParaRPr lang="ar-SA" b="1" dirty="0">
              <a:solidFill>
                <a:schemeClr val="tx1"/>
              </a:solidFill>
            </a:endParaRPr>
          </a:p>
        </p:txBody>
      </p:sp>
      <p:sp>
        <p:nvSpPr>
          <p:cNvPr id="11" name="Rectangle 10"/>
          <p:cNvSpPr/>
          <p:nvPr/>
        </p:nvSpPr>
        <p:spPr>
          <a:xfrm>
            <a:off x="824019" y="647069"/>
            <a:ext cx="7920879" cy="6001643"/>
          </a:xfrm>
          <a:prstGeom prst="rect">
            <a:avLst/>
          </a:prstGeom>
        </p:spPr>
        <p:txBody>
          <a:bodyPr wrap="square">
            <a:spAutoFit/>
          </a:bodyPr>
          <a:lstStyle/>
          <a:p>
            <a:pPr>
              <a:lnSpc>
                <a:spcPct val="200000"/>
              </a:lnSpc>
            </a:pPr>
            <a:r>
              <a:rPr lang="ar-SA" sz="2400" dirty="0">
                <a:latin typeface="Arial" panose="020B0604020202020204" pitchFamily="34" charset="0"/>
                <a:ea typeface="Times New Roman"/>
                <a:cs typeface="Arial" panose="020B0604020202020204" pitchFamily="34" charset="0"/>
              </a:rPr>
              <a:t>4- قدرة  الطلبة على اكتساب  الكفايات اللازمة لاستخدام التقنية المساعدة  مع ذوي التخلف العقلي  من  خلال طرق تعليمية تفاعلية كالفيديو التعليمي.</a:t>
            </a:r>
            <a:endParaRPr lang="en-US" sz="2400" dirty="0">
              <a:latin typeface="Arial" panose="020B0604020202020204" pitchFamily="34" charset="0"/>
              <a:ea typeface="Times New Roman"/>
              <a:cs typeface="Arial" panose="020B0604020202020204" pitchFamily="34" charset="0"/>
            </a:endParaRPr>
          </a:p>
          <a:p>
            <a:pPr>
              <a:lnSpc>
                <a:spcPct val="200000"/>
              </a:lnSpc>
            </a:pPr>
            <a:r>
              <a:rPr lang="ar-SA" sz="2400" dirty="0">
                <a:latin typeface="Arial" panose="020B0604020202020204" pitchFamily="34" charset="0"/>
                <a:ea typeface="Times New Roman"/>
                <a:cs typeface="Arial" panose="020B0604020202020204" pitchFamily="34" charset="0"/>
              </a:rPr>
              <a:t>5- أهمية تدريب الطلبة على ربط  الاهداف العامة والسلوكية لخطة الدرس وبرنامج التربوي الفردي بالتقنية المساعدة مما يساعد في توظيفها مع الطلبة ذوي التخلف العقلي  مستقبلاً  مما يسهم في تحسين وتسهيل عملية تعلمهم. </a:t>
            </a:r>
            <a:endParaRPr lang="en-US" sz="2400" dirty="0">
              <a:latin typeface="Arial" panose="020B0604020202020204" pitchFamily="34" charset="0"/>
              <a:ea typeface="Times New Roman"/>
              <a:cs typeface="Arial" panose="020B0604020202020204" pitchFamily="34" charset="0"/>
            </a:endParaRPr>
          </a:p>
          <a:p>
            <a:pPr>
              <a:lnSpc>
                <a:spcPct val="200000"/>
              </a:lnSpc>
            </a:pPr>
            <a:r>
              <a:rPr lang="ar-SA" sz="2400" dirty="0" smtClean="0">
                <a:latin typeface="Arial" panose="020B0604020202020204" pitchFamily="34" charset="0"/>
                <a:ea typeface="Times New Roman"/>
                <a:cs typeface="Arial" panose="020B0604020202020204" pitchFamily="34" charset="0"/>
              </a:rPr>
              <a:t>6- </a:t>
            </a:r>
            <a:r>
              <a:rPr lang="ar-SA" sz="2400" dirty="0" err="1" smtClean="0">
                <a:latin typeface="Arial" panose="020B0604020202020204" pitchFamily="34" charset="0"/>
                <a:ea typeface="Times New Roman"/>
                <a:cs typeface="Arial" panose="020B0604020202020204" pitchFamily="34" charset="0"/>
              </a:rPr>
              <a:t>الإستفادة</a:t>
            </a:r>
            <a:r>
              <a:rPr lang="ar-SA" sz="2400" dirty="0" smtClean="0">
                <a:latin typeface="Arial" panose="020B0604020202020204" pitchFamily="34" charset="0"/>
                <a:ea typeface="Times New Roman"/>
                <a:cs typeface="Arial" panose="020B0604020202020204" pitchFamily="34" charset="0"/>
              </a:rPr>
              <a:t> </a:t>
            </a:r>
            <a:r>
              <a:rPr lang="ar-SA" sz="2400" dirty="0">
                <a:latin typeface="Arial" panose="020B0604020202020204" pitchFamily="34" charset="0"/>
                <a:ea typeface="Times New Roman"/>
                <a:cs typeface="Arial" panose="020B0604020202020204" pitchFamily="34" charset="0"/>
              </a:rPr>
              <a:t>من تلك التوصيات في منح </a:t>
            </a:r>
            <a:r>
              <a:rPr lang="ar-SA" sz="2400" dirty="0" smtClean="0">
                <a:latin typeface="Arial" panose="020B0604020202020204" pitchFamily="34" charset="0"/>
                <a:ea typeface="Times New Roman"/>
                <a:cs typeface="Arial" panose="020B0604020202020204" pitchFamily="34" charset="0"/>
              </a:rPr>
              <a:t>أخرى  </a:t>
            </a:r>
            <a:r>
              <a:rPr lang="ar-SA" sz="2400" dirty="0">
                <a:latin typeface="Arial" panose="020B0604020202020204" pitchFamily="34" charset="0"/>
                <a:ea typeface="Times New Roman"/>
                <a:cs typeface="Arial" panose="020B0604020202020204" pitchFamily="34" charset="0"/>
              </a:rPr>
              <a:t>مثل : منح بحثية </a:t>
            </a:r>
            <a:r>
              <a:rPr lang="ar-SA" sz="2400" dirty="0" smtClean="0">
                <a:latin typeface="Arial" panose="020B0604020202020204" pitchFamily="34" charset="0"/>
                <a:ea typeface="Times New Roman"/>
                <a:cs typeface="Arial" panose="020B0604020202020204" pitchFamily="34" charset="0"/>
              </a:rPr>
              <a:t> ذات </a:t>
            </a:r>
            <a:r>
              <a:rPr lang="ar-SA" sz="2400" dirty="0">
                <a:latin typeface="Arial" panose="020B0604020202020204" pitchFamily="34" charset="0"/>
                <a:ea typeface="Times New Roman"/>
                <a:cs typeface="Arial" panose="020B0604020202020204" pitchFamily="34" charset="0"/>
              </a:rPr>
              <a:t>علاقة </a:t>
            </a:r>
            <a:r>
              <a:rPr lang="ar-SA" sz="2400" dirty="0" smtClean="0">
                <a:latin typeface="Arial" panose="020B0604020202020204" pitchFamily="34" charset="0"/>
                <a:ea typeface="Times New Roman"/>
                <a:cs typeface="Arial" panose="020B0604020202020204" pitchFamily="34" charset="0"/>
              </a:rPr>
              <a:t> بتقييم </a:t>
            </a:r>
            <a:r>
              <a:rPr lang="ar-SA" sz="2400" dirty="0">
                <a:latin typeface="Arial" panose="020B0604020202020204" pitchFamily="34" charset="0"/>
                <a:ea typeface="Times New Roman"/>
                <a:cs typeface="Arial" panose="020B0604020202020204" pitchFamily="34" charset="0"/>
              </a:rPr>
              <a:t>الطلبة </a:t>
            </a:r>
            <a:r>
              <a:rPr lang="ar-SA" sz="2400" dirty="0" smtClean="0">
                <a:latin typeface="Arial" panose="020B0604020202020204" pitchFamily="34" charset="0"/>
                <a:ea typeface="Times New Roman"/>
                <a:cs typeface="Arial" panose="020B0604020202020204" pitchFamily="34" charset="0"/>
              </a:rPr>
              <a:t> للبرامج </a:t>
            </a:r>
            <a:r>
              <a:rPr lang="ar-SA" sz="2400" dirty="0">
                <a:latin typeface="Arial" panose="020B0604020202020204" pitchFamily="34" charset="0"/>
                <a:ea typeface="Times New Roman"/>
                <a:cs typeface="Arial" panose="020B0604020202020204" pitchFamily="34" charset="0"/>
              </a:rPr>
              <a:t>التعليمية التي يمكن استخدامها على الاجهزة اللوحية والهواتف الذكية مع ذوي التخلف العقلي .</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04018431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عنوان 1"/>
          <p:cNvSpPr txBox="1">
            <a:spLocks/>
          </p:cNvSpPr>
          <p:nvPr/>
        </p:nvSpPr>
        <p:spPr>
          <a:xfrm>
            <a:off x="1403648" y="332655"/>
            <a:ext cx="5940660" cy="812613"/>
          </a:xfrm>
          <a:prstGeom prst="rect">
            <a:avLst/>
          </a:prstGeom>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400" b="1" dirty="0" smtClean="0">
                <a:solidFill>
                  <a:schemeClr val="tx1"/>
                </a:solidFill>
              </a:rPr>
              <a:t>   كلمة شكر وعرفان</a:t>
            </a:r>
            <a:endParaRPr lang="ar-SA" sz="4400" b="1" dirty="0">
              <a:solidFill>
                <a:schemeClr val="tx1"/>
              </a:solidFill>
            </a:endParaRPr>
          </a:p>
        </p:txBody>
      </p:sp>
      <p:sp>
        <p:nvSpPr>
          <p:cNvPr id="13" name="عنصر نائب للمحتوى 2"/>
          <p:cNvSpPr txBox="1">
            <a:spLocks/>
          </p:cNvSpPr>
          <p:nvPr/>
        </p:nvSpPr>
        <p:spPr>
          <a:xfrm>
            <a:off x="683568" y="2132856"/>
            <a:ext cx="8208912" cy="3048001"/>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buNone/>
            </a:pPr>
            <a:r>
              <a:rPr lang="ar-SA" dirty="0" smtClean="0">
                <a:solidFill>
                  <a:srgbClr val="FF0000"/>
                </a:solidFill>
              </a:rPr>
              <a:t>● </a:t>
            </a:r>
            <a:r>
              <a:rPr lang="ar-SA" dirty="0" smtClean="0"/>
              <a:t>نتقدم بكل الشكر والتقدير لمركز التميز في التعلم والتعليم لإتاحة الفرصة لنا للمشاركة بهذه المنحة.</a:t>
            </a:r>
          </a:p>
          <a:p>
            <a:pPr marL="68580" indent="0" algn="r" rtl="1">
              <a:buNone/>
            </a:pPr>
            <a:endParaRPr lang="ar-SA" dirty="0" smtClean="0">
              <a:solidFill>
                <a:srgbClr val="FF0000"/>
              </a:solidFill>
            </a:endParaRPr>
          </a:p>
        </p:txBody>
      </p:sp>
      <p:pic>
        <p:nvPicPr>
          <p:cNvPr id="3" name="صورة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6" y="3005792"/>
            <a:ext cx="7056784" cy="3159512"/>
          </a:xfrm>
          <a:prstGeom prst="rect">
            <a:avLst/>
          </a:prstGeom>
        </p:spPr>
      </p:pic>
    </p:spTree>
    <p:extLst>
      <p:ext uri="{BB962C8B-B14F-4D97-AF65-F5344CB8AC3E}">
        <p14:creationId xmlns:p14="http://schemas.microsoft.com/office/powerpoint/2010/main" val="287213901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899592" y="418900"/>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sz="4400" b="1" dirty="0" smtClean="0">
                <a:solidFill>
                  <a:schemeClr val="tx1"/>
                </a:solidFill>
              </a:rPr>
              <a:t>أهداف المنحة </a:t>
            </a:r>
            <a:endParaRPr lang="ar-SA" sz="4400" b="1" dirty="0">
              <a:solidFill>
                <a:schemeClr val="tx1"/>
              </a:solidFill>
            </a:endParaRPr>
          </a:p>
        </p:txBody>
      </p:sp>
      <p:sp>
        <p:nvSpPr>
          <p:cNvPr id="11" name="عنصر نائب للمحتوى 2"/>
          <p:cNvSpPr txBox="1">
            <a:spLocks/>
          </p:cNvSpPr>
          <p:nvPr/>
        </p:nvSpPr>
        <p:spPr>
          <a:xfrm>
            <a:off x="539552" y="1264170"/>
            <a:ext cx="8064896" cy="5593829"/>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Low" rtl="1">
              <a:lnSpc>
                <a:spcPct val="115000"/>
              </a:lnSpc>
              <a:buNone/>
            </a:pPr>
            <a:r>
              <a:rPr lang="ar-SA" sz="2000" dirty="0" smtClean="0">
                <a:solidFill>
                  <a:schemeClr val="tx1"/>
                </a:solidFill>
                <a:latin typeface="Arial" panose="020B0604020202020204" pitchFamily="34" charset="0"/>
                <a:ea typeface="Times New Roman"/>
                <a:cs typeface="Arial" panose="020B0604020202020204" pitchFamily="34" charset="0"/>
              </a:rPr>
              <a:t>1- إ</a:t>
            </a:r>
            <a:r>
              <a:rPr lang="ar-EG" sz="2000" dirty="0" smtClean="0">
                <a:solidFill>
                  <a:schemeClr val="tx1"/>
                </a:solidFill>
                <a:latin typeface="Arial" panose="020B0604020202020204" pitchFamily="34" charset="0"/>
                <a:ea typeface="Times New Roman"/>
                <a:cs typeface="Arial" panose="020B0604020202020204" pitchFamily="34" charset="0"/>
              </a:rPr>
              <a:t>كساب الطلبة </a:t>
            </a:r>
            <a:r>
              <a:rPr lang="ar-SA" sz="2000" dirty="0" smtClean="0">
                <a:solidFill>
                  <a:schemeClr val="tx1"/>
                </a:solidFill>
                <a:latin typeface="Arial" panose="020B0604020202020204" pitchFamily="34" charset="0"/>
                <a:ea typeface="Times New Roman"/>
                <a:cs typeface="Arial" panose="020B0604020202020204" pitchFamily="34" charset="0"/>
              </a:rPr>
              <a:t>ا</a:t>
            </a:r>
            <a:r>
              <a:rPr lang="ar-EG" sz="2000" dirty="0" smtClean="0">
                <a:solidFill>
                  <a:schemeClr val="tx1"/>
                </a:solidFill>
                <a:latin typeface="Arial" panose="020B0604020202020204" pitchFamily="34" charset="0"/>
                <a:ea typeface="Times New Roman"/>
                <a:cs typeface="Arial" panose="020B0604020202020204" pitchFamily="34" charset="0"/>
              </a:rPr>
              <a:t>لمعارف والمهارات التي تمكنهم من استخدام </a:t>
            </a:r>
            <a:r>
              <a:rPr lang="ar-SA" sz="2000" dirty="0" smtClean="0">
                <a:solidFill>
                  <a:schemeClr val="tx1"/>
                </a:solidFill>
                <a:latin typeface="Arial" panose="020B0604020202020204" pitchFamily="34" charset="0"/>
                <a:ea typeface="Times New Roman"/>
                <a:cs typeface="Arial" panose="020B0604020202020204" pitchFamily="34" charset="0"/>
              </a:rPr>
              <a:t>تطبيقات الابل ستور التعليمية </a:t>
            </a:r>
            <a:r>
              <a:rPr lang="ar-EG" sz="2000" dirty="0" smtClean="0">
                <a:solidFill>
                  <a:schemeClr val="tx1"/>
                </a:solidFill>
                <a:latin typeface="Arial" panose="020B0604020202020204" pitchFamily="34" charset="0"/>
                <a:ea typeface="Times New Roman"/>
                <a:cs typeface="Arial" panose="020B0604020202020204" pitchFamily="34" charset="0"/>
              </a:rPr>
              <a:t>مع تلاميذهم من ذوي التخلف العقلي في المستقبل.</a:t>
            </a:r>
            <a:endParaRPr lang="ar-SA" sz="2000" dirty="0" smtClean="0">
              <a:solidFill>
                <a:schemeClr val="tx1"/>
              </a:solidFill>
              <a:latin typeface="Arial" panose="020B0604020202020204" pitchFamily="34" charset="0"/>
              <a:ea typeface="Times New Roman"/>
              <a:cs typeface="Arial" panose="020B0604020202020204" pitchFamily="34" charset="0"/>
            </a:endParaRPr>
          </a:p>
          <a:p>
            <a:pPr marL="68580" indent="0" algn="justLow" rtl="1">
              <a:lnSpc>
                <a:spcPct val="115000"/>
              </a:lnSpc>
              <a:buNone/>
            </a:pPr>
            <a:endParaRPr lang="en-US" sz="2000" dirty="0" smtClean="0">
              <a:solidFill>
                <a:schemeClr val="tx1"/>
              </a:solidFill>
              <a:latin typeface="Arial" panose="020B0604020202020204" pitchFamily="34" charset="0"/>
              <a:ea typeface="Times New Roman"/>
              <a:cs typeface="Arial" panose="020B0604020202020204" pitchFamily="34" charset="0"/>
            </a:endParaRPr>
          </a:p>
          <a:p>
            <a:pPr marL="68580" indent="0" algn="r" rtl="1">
              <a:lnSpc>
                <a:spcPct val="115000"/>
              </a:lnSpc>
              <a:buNone/>
            </a:pPr>
            <a:r>
              <a:rPr lang="ar-SA" sz="2000" dirty="0" smtClean="0">
                <a:solidFill>
                  <a:schemeClr val="tx1"/>
                </a:solidFill>
                <a:latin typeface="Arial" panose="020B0604020202020204" pitchFamily="34" charset="0"/>
                <a:cs typeface="Arial" panose="020B0604020202020204" pitchFamily="34" charset="0"/>
              </a:rPr>
              <a:t>2- اكساب </a:t>
            </a:r>
            <a:r>
              <a:rPr lang="ar-EG" sz="2000" dirty="0" smtClean="0">
                <a:solidFill>
                  <a:schemeClr val="tx1"/>
                </a:solidFill>
                <a:latin typeface="Arial" panose="020B0604020202020204" pitchFamily="34" charset="0"/>
                <a:cs typeface="Arial" panose="020B0604020202020204" pitchFamily="34" charset="0"/>
              </a:rPr>
              <a:t>الطلبة </a:t>
            </a:r>
            <a:r>
              <a:rPr lang="ar-SA" sz="2000" dirty="0" smtClean="0">
                <a:solidFill>
                  <a:schemeClr val="tx1"/>
                </a:solidFill>
                <a:latin typeface="Arial" panose="020B0604020202020204" pitchFamily="34" charset="0"/>
                <a:cs typeface="Arial" panose="020B0604020202020204" pitchFamily="34" charset="0"/>
              </a:rPr>
              <a:t>المهارات التي تمكنهم من </a:t>
            </a:r>
            <a:r>
              <a:rPr lang="ar-EG" sz="2000" dirty="0" smtClean="0">
                <a:solidFill>
                  <a:schemeClr val="tx1"/>
                </a:solidFill>
                <a:latin typeface="Arial" panose="020B0604020202020204" pitchFamily="34" charset="0"/>
                <a:cs typeface="Arial" panose="020B0604020202020204" pitchFamily="34" charset="0"/>
              </a:rPr>
              <a:t>تقييم البرامج</a:t>
            </a:r>
            <a:r>
              <a:rPr lang="ar-SA" sz="2000" dirty="0" smtClean="0">
                <a:solidFill>
                  <a:schemeClr val="tx1"/>
                </a:solidFill>
                <a:latin typeface="Arial" panose="020B0604020202020204" pitchFamily="34" charset="0"/>
                <a:cs typeface="Arial" panose="020B0604020202020204" pitchFamily="34" charset="0"/>
              </a:rPr>
              <a:t> التعليمية </a:t>
            </a:r>
            <a:r>
              <a:rPr lang="ar-EG" sz="2000" dirty="0" smtClean="0">
                <a:solidFill>
                  <a:schemeClr val="tx1"/>
                </a:solidFill>
                <a:latin typeface="Arial" panose="020B0604020202020204" pitchFamily="34" charset="0"/>
                <a:cs typeface="Arial" panose="020B0604020202020204" pitchFamily="34" charset="0"/>
              </a:rPr>
              <a:t> المتاحة في ال</a:t>
            </a:r>
            <a:r>
              <a:rPr lang="ar-SA" sz="2000" dirty="0" smtClean="0">
                <a:solidFill>
                  <a:schemeClr val="tx1"/>
                </a:solidFill>
                <a:latin typeface="Arial" panose="020B0604020202020204" pitchFamily="34" charset="0"/>
                <a:cs typeface="Arial" panose="020B0604020202020204" pitchFamily="34" charset="0"/>
              </a:rPr>
              <a:t>أ</a:t>
            </a:r>
            <a:r>
              <a:rPr lang="ar-EG" sz="2000" dirty="0" smtClean="0">
                <a:solidFill>
                  <a:schemeClr val="tx1"/>
                </a:solidFill>
                <a:latin typeface="Arial" panose="020B0604020202020204" pitchFamily="34" charset="0"/>
                <a:cs typeface="Arial" panose="020B0604020202020204" pitchFamily="34" charset="0"/>
              </a:rPr>
              <a:t>بل ستور (</a:t>
            </a:r>
            <a:r>
              <a:rPr lang="en-US" sz="2000" dirty="0" smtClean="0">
                <a:solidFill>
                  <a:schemeClr val="tx1"/>
                </a:solidFill>
                <a:latin typeface="Arial" panose="020B0604020202020204" pitchFamily="34" charset="0"/>
                <a:cs typeface="Arial" panose="020B0604020202020204" pitchFamily="34" charset="0"/>
              </a:rPr>
              <a:t>Apple store</a:t>
            </a:r>
            <a:r>
              <a:rPr lang="ar-SA" sz="2000" dirty="0" smtClean="0">
                <a:solidFill>
                  <a:schemeClr val="tx1"/>
                </a:solidFill>
                <a:latin typeface="Arial" panose="020B0604020202020204" pitchFamily="34" charset="0"/>
                <a:cs typeface="Arial" panose="020B0604020202020204" pitchFamily="34" charset="0"/>
              </a:rPr>
              <a:t>)</a:t>
            </a:r>
            <a:r>
              <a:rPr lang="ar-EG" sz="2000" dirty="0" smtClean="0">
                <a:solidFill>
                  <a:schemeClr val="tx1"/>
                </a:solidFill>
                <a:latin typeface="Arial" panose="020B0604020202020204" pitchFamily="34" charset="0"/>
                <a:cs typeface="Arial" panose="020B0604020202020204" pitchFamily="34" charset="0"/>
              </a:rPr>
              <a:t>  ومدى ملائمتها لخصائص ذوي التخلف العقلي . </a:t>
            </a:r>
            <a:endParaRPr lang="ar-SA" sz="2000" dirty="0" smtClean="0">
              <a:solidFill>
                <a:schemeClr val="tx1"/>
              </a:solidFill>
              <a:latin typeface="Arial" panose="020B0604020202020204" pitchFamily="34" charset="0"/>
              <a:cs typeface="Arial" panose="020B0604020202020204" pitchFamily="34" charset="0"/>
            </a:endParaRPr>
          </a:p>
          <a:p>
            <a:pPr marL="68580" indent="0" algn="r" rtl="1">
              <a:lnSpc>
                <a:spcPct val="115000"/>
              </a:lnSpc>
              <a:buNone/>
            </a:pPr>
            <a:endParaRPr lang="ar-SA" sz="2000" dirty="0">
              <a:solidFill>
                <a:schemeClr val="tx1"/>
              </a:solidFill>
              <a:latin typeface="Arial" panose="020B0604020202020204" pitchFamily="34" charset="0"/>
              <a:cs typeface="Arial" panose="020B0604020202020204" pitchFamily="34" charset="0"/>
            </a:endParaRPr>
          </a:p>
          <a:p>
            <a:pPr marL="68580" indent="0" algn="r" rtl="1">
              <a:lnSpc>
                <a:spcPct val="115000"/>
              </a:lnSpc>
              <a:buNone/>
            </a:pPr>
            <a:r>
              <a:rPr lang="ar-SA" sz="2000" dirty="0" smtClean="0">
                <a:solidFill>
                  <a:schemeClr val="tx1"/>
                </a:solidFill>
                <a:latin typeface="Arial" panose="020B0604020202020204" pitchFamily="34" charset="0"/>
                <a:cs typeface="Arial" panose="020B0604020202020204" pitchFamily="34" charset="0"/>
              </a:rPr>
              <a:t>3- إ</a:t>
            </a:r>
            <a:r>
              <a:rPr lang="ar-EG" sz="2000" dirty="0" smtClean="0">
                <a:solidFill>
                  <a:schemeClr val="tx1"/>
                </a:solidFill>
                <a:latin typeface="Arial" panose="020B0604020202020204" pitchFamily="34" charset="0"/>
                <a:cs typeface="Arial" panose="020B0604020202020204" pitchFamily="34" charset="0"/>
              </a:rPr>
              <a:t>كساب الطلبة للمعارف والمهارات التي تمكنهم من استخدام التقنية المساعدة من خلال طرق تعليمية تفاعلية كالفيديو التعليمي.</a:t>
            </a:r>
            <a:endParaRPr lang="ar-SA" sz="2000" dirty="0" smtClean="0">
              <a:solidFill>
                <a:schemeClr val="tx1"/>
              </a:solidFill>
              <a:latin typeface="Arial" panose="020B0604020202020204" pitchFamily="34" charset="0"/>
              <a:cs typeface="Arial" panose="020B0604020202020204" pitchFamily="34" charset="0"/>
            </a:endParaRPr>
          </a:p>
          <a:p>
            <a:pPr marL="68580" indent="0" algn="r" rtl="1">
              <a:lnSpc>
                <a:spcPct val="115000"/>
              </a:lnSpc>
              <a:buNone/>
            </a:pPr>
            <a:endParaRPr lang="ar-SA" sz="2000" dirty="0" smtClean="0">
              <a:solidFill>
                <a:schemeClr val="tx1"/>
              </a:solidFill>
              <a:latin typeface="Arial" panose="020B0604020202020204" pitchFamily="34" charset="0"/>
              <a:cs typeface="Arial" panose="020B0604020202020204" pitchFamily="34" charset="0"/>
            </a:endParaRPr>
          </a:p>
          <a:p>
            <a:pPr marL="0" indent="0" algn="r" rtl="1">
              <a:lnSpc>
                <a:spcPct val="115000"/>
              </a:lnSpc>
              <a:buNone/>
            </a:pPr>
            <a:r>
              <a:rPr lang="ar-SA" sz="2000" dirty="0">
                <a:solidFill>
                  <a:schemeClr val="tx1"/>
                </a:solidFill>
                <a:latin typeface="Arial" panose="020B0604020202020204" pitchFamily="34" charset="0"/>
                <a:cs typeface="Arial" panose="020B0604020202020204" pitchFamily="34" charset="0"/>
              </a:rPr>
              <a:t>4- </a:t>
            </a:r>
            <a:r>
              <a:rPr lang="ar-EG" sz="2000" dirty="0">
                <a:solidFill>
                  <a:schemeClr val="tx1"/>
                </a:solidFill>
                <a:latin typeface="Arial" panose="020B0604020202020204" pitchFamily="34" charset="0"/>
                <a:cs typeface="Arial" panose="020B0604020202020204" pitchFamily="34" charset="0"/>
              </a:rPr>
              <a:t>ربط ال</a:t>
            </a:r>
            <a:r>
              <a:rPr lang="ar-SA" sz="2000" dirty="0">
                <a:solidFill>
                  <a:schemeClr val="tx1"/>
                </a:solidFill>
                <a:latin typeface="Arial" panose="020B0604020202020204" pitchFamily="34" charset="0"/>
                <a:cs typeface="Arial" panose="020B0604020202020204" pitchFamily="34" charset="0"/>
              </a:rPr>
              <a:t>أ</a:t>
            </a:r>
            <a:r>
              <a:rPr lang="ar-EG" sz="2000" dirty="0">
                <a:solidFill>
                  <a:schemeClr val="tx1"/>
                </a:solidFill>
                <a:latin typeface="Arial" panose="020B0604020202020204" pitchFamily="34" charset="0"/>
                <a:cs typeface="Arial" panose="020B0604020202020204" pitchFamily="34" charset="0"/>
              </a:rPr>
              <a:t>هداف العامة والسلوكية لخطة الدرس </a:t>
            </a:r>
            <a:r>
              <a:rPr lang="ar-EG" sz="2000" dirty="0" smtClean="0">
                <a:solidFill>
                  <a:schemeClr val="tx1"/>
                </a:solidFill>
                <a:latin typeface="Arial" panose="020B0604020202020204" pitchFamily="34" charset="0"/>
                <a:cs typeface="Arial" panose="020B0604020202020204" pitchFamily="34" charset="0"/>
              </a:rPr>
              <a:t>و</a:t>
            </a:r>
            <a:r>
              <a:rPr lang="ar-SA" sz="2000" dirty="0" smtClean="0">
                <a:solidFill>
                  <a:schemeClr val="tx1"/>
                </a:solidFill>
                <a:latin typeface="Arial" panose="020B0604020202020204" pitchFamily="34" charset="0"/>
                <a:cs typeface="Arial" panose="020B0604020202020204" pitchFamily="34" charset="0"/>
              </a:rPr>
              <a:t>ال</a:t>
            </a:r>
            <a:r>
              <a:rPr lang="ar-EG" sz="2000" dirty="0" smtClean="0">
                <a:solidFill>
                  <a:schemeClr val="tx1"/>
                </a:solidFill>
                <a:latin typeface="Arial" panose="020B0604020202020204" pitchFamily="34" charset="0"/>
                <a:cs typeface="Arial" panose="020B0604020202020204" pitchFamily="34" charset="0"/>
              </a:rPr>
              <a:t>برنامج </a:t>
            </a:r>
            <a:r>
              <a:rPr lang="ar-EG" sz="2000" dirty="0">
                <a:solidFill>
                  <a:schemeClr val="tx1"/>
                </a:solidFill>
                <a:latin typeface="Arial" panose="020B0604020202020204" pitchFamily="34" charset="0"/>
                <a:cs typeface="Arial" panose="020B0604020202020204" pitchFamily="34" charset="0"/>
              </a:rPr>
              <a:t>التربوي الفردي بالتقنية المساعدة مما يساعد في توظيفها مع ذوي التخلف العقلي  في المستقبل</a:t>
            </a:r>
            <a:r>
              <a:rPr lang="ar-EG" sz="2000" dirty="0" smtClean="0">
                <a:solidFill>
                  <a:schemeClr val="tx1"/>
                </a:solidFill>
                <a:latin typeface="Arial" panose="020B0604020202020204" pitchFamily="34" charset="0"/>
                <a:cs typeface="Arial" panose="020B0604020202020204" pitchFamily="34" charset="0"/>
              </a:rPr>
              <a:t>.</a:t>
            </a:r>
            <a:endParaRPr lang="ar-SA" sz="2000" dirty="0" smtClean="0">
              <a:solidFill>
                <a:schemeClr val="tx1"/>
              </a:solidFill>
              <a:latin typeface="Arial" panose="020B0604020202020204" pitchFamily="34" charset="0"/>
              <a:cs typeface="Arial" panose="020B0604020202020204" pitchFamily="34" charset="0"/>
            </a:endParaRPr>
          </a:p>
          <a:p>
            <a:pPr marL="0" indent="0" algn="r" rtl="1">
              <a:lnSpc>
                <a:spcPct val="115000"/>
              </a:lnSpc>
              <a:buNone/>
            </a:pPr>
            <a:endParaRPr lang="en-US" sz="2000" dirty="0">
              <a:solidFill>
                <a:schemeClr val="tx1"/>
              </a:solidFill>
              <a:latin typeface="Arial" panose="020B0604020202020204" pitchFamily="34" charset="0"/>
              <a:cs typeface="Arial" panose="020B0604020202020204" pitchFamily="34" charset="0"/>
            </a:endParaRPr>
          </a:p>
          <a:p>
            <a:pPr marL="0" indent="0" algn="r" rtl="1">
              <a:buNone/>
            </a:pPr>
            <a:r>
              <a:rPr lang="ar-SA" sz="2000" dirty="0">
                <a:solidFill>
                  <a:schemeClr val="tx1"/>
                </a:solidFill>
                <a:latin typeface="Arial" panose="020B0604020202020204" pitchFamily="34" charset="0"/>
                <a:ea typeface="Times New Roman"/>
                <a:cs typeface="Arial" panose="020B0604020202020204" pitchFamily="34" charset="0"/>
              </a:rPr>
              <a:t>5- إ</a:t>
            </a:r>
            <a:r>
              <a:rPr lang="ar-EG" sz="2000" dirty="0">
                <a:solidFill>
                  <a:schemeClr val="tx1"/>
                </a:solidFill>
                <a:latin typeface="Arial" panose="020B0604020202020204" pitchFamily="34" charset="0"/>
                <a:ea typeface="Times New Roman"/>
                <a:cs typeface="Arial" panose="020B0604020202020204" pitchFamily="34" charset="0"/>
              </a:rPr>
              <a:t>كتساب القدرة على طرح التوصيات المناسبة التي يمكن </a:t>
            </a:r>
            <a:r>
              <a:rPr lang="ar-SA" sz="2000" dirty="0">
                <a:solidFill>
                  <a:schemeClr val="tx1"/>
                </a:solidFill>
                <a:latin typeface="Arial" panose="020B0604020202020204" pitchFamily="34" charset="0"/>
                <a:ea typeface="Times New Roman"/>
                <a:cs typeface="Arial" panose="020B0604020202020204" pitchFamily="34" charset="0"/>
              </a:rPr>
              <a:t>أ</a:t>
            </a:r>
            <a:r>
              <a:rPr lang="ar-EG" sz="2000" dirty="0">
                <a:solidFill>
                  <a:schemeClr val="tx1"/>
                </a:solidFill>
                <a:latin typeface="Arial" panose="020B0604020202020204" pitchFamily="34" charset="0"/>
                <a:ea typeface="Times New Roman"/>
                <a:cs typeface="Arial" panose="020B0604020202020204" pitchFamily="34" charset="0"/>
              </a:rPr>
              <a:t>ن تؤخذ بعين ال</a:t>
            </a:r>
            <a:r>
              <a:rPr lang="ar-SA" sz="2000" dirty="0">
                <a:solidFill>
                  <a:schemeClr val="tx1"/>
                </a:solidFill>
                <a:latin typeface="Arial" panose="020B0604020202020204" pitchFamily="34" charset="0"/>
                <a:ea typeface="Times New Roman"/>
                <a:cs typeface="Arial" panose="020B0604020202020204" pitchFamily="34" charset="0"/>
              </a:rPr>
              <a:t>إ</a:t>
            </a:r>
            <a:r>
              <a:rPr lang="ar-EG" sz="2000" dirty="0">
                <a:solidFill>
                  <a:schemeClr val="tx1"/>
                </a:solidFill>
                <a:latin typeface="Arial" panose="020B0604020202020204" pitchFamily="34" charset="0"/>
                <a:ea typeface="Times New Roman"/>
                <a:cs typeface="Arial" panose="020B0604020202020204" pitchFamily="34" charset="0"/>
              </a:rPr>
              <a:t>عتبار من قبل مطوري البرامج على ال</a:t>
            </a:r>
            <a:r>
              <a:rPr lang="ar-SA" sz="2000" dirty="0">
                <a:solidFill>
                  <a:schemeClr val="tx1"/>
                </a:solidFill>
                <a:latin typeface="Arial" panose="020B0604020202020204" pitchFamily="34" charset="0"/>
                <a:ea typeface="Times New Roman"/>
                <a:cs typeface="Arial" panose="020B0604020202020204" pitchFamily="34" charset="0"/>
              </a:rPr>
              <a:t>أ</a:t>
            </a:r>
            <a:r>
              <a:rPr lang="ar-EG" sz="2000" dirty="0">
                <a:solidFill>
                  <a:schemeClr val="tx1"/>
                </a:solidFill>
                <a:latin typeface="Arial" panose="020B0604020202020204" pitchFamily="34" charset="0"/>
                <a:ea typeface="Times New Roman"/>
                <a:cs typeface="Arial" panose="020B0604020202020204" pitchFamily="34" charset="0"/>
              </a:rPr>
              <a:t>بل ستور</a:t>
            </a:r>
            <a:r>
              <a:rPr lang="en-US" sz="2000" dirty="0">
                <a:solidFill>
                  <a:schemeClr val="tx1"/>
                </a:solidFill>
                <a:latin typeface="Arial" panose="020B0604020202020204" pitchFamily="34" charset="0"/>
                <a:ea typeface="Times New Roman"/>
                <a:cs typeface="Arial" panose="020B0604020202020204" pitchFamily="34" charset="0"/>
              </a:rPr>
              <a:t>Apple store</a:t>
            </a:r>
            <a:r>
              <a:rPr lang="ar-EG" sz="2000" dirty="0">
                <a:solidFill>
                  <a:schemeClr val="tx1"/>
                </a:solidFill>
                <a:latin typeface="Arial" panose="020B0604020202020204" pitchFamily="34" charset="0"/>
                <a:ea typeface="Times New Roman"/>
                <a:cs typeface="Arial" panose="020B0604020202020204" pitchFamily="34" charset="0"/>
              </a:rPr>
              <a:t> لتعديل البرامج </a:t>
            </a:r>
            <a:r>
              <a:rPr lang="ar-SA" sz="2000" dirty="0" smtClean="0">
                <a:solidFill>
                  <a:schemeClr val="tx1"/>
                </a:solidFill>
                <a:latin typeface="Arial" panose="020B0604020202020204" pitchFamily="34" charset="0"/>
                <a:ea typeface="Times New Roman"/>
                <a:cs typeface="Arial" panose="020B0604020202020204" pitchFamily="34" charset="0"/>
              </a:rPr>
              <a:t> التعليمية </a:t>
            </a:r>
            <a:r>
              <a:rPr lang="ar-EG" sz="2000" dirty="0" smtClean="0">
                <a:solidFill>
                  <a:schemeClr val="tx1"/>
                </a:solidFill>
                <a:latin typeface="Arial" panose="020B0604020202020204" pitchFamily="34" charset="0"/>
                <a:ea typeface="Times New Roman"/>
                <a:cs typeface="Arial" panose="020B0604020202020204" pitchFamily="34" charset="0"/>
              </a:rPr>
              <a:t>بما </a:t>
            </a:r>
            <a:r>
              <a:rPr lang="ar-EG" sz="2000" dirty="0">
                <a:solidFill>
                  <a:schemeClr val="tx1"/>
                </a:solidFill>
                <a:latin typeface="Arial" panose="020B0604020202020204" pitchFamily="34" charset="0"/>
                <a:ea typeface="Times New Roman"/>
                <a:cs typeface="Arial" panose="020B0604020202020204" pitchFamily="34" charset="0"/>
              </a:rPr>
              <a:t>يتوافق مع احتياجات ذوي التخلف العقلي الفريدة .</a:t>
            </a:r>
            <a:endParaRPr lang="ar-SA" sz="2000" dirty="0">
              <a:solidFill>
                <a:schemeClr val="tx1"/>
              </a:solidFill>
              <a:latin typeface="Arial" panose="020B0604020202020204" pitchFamily="34" charset="0"/>
              <a:cs typeface="Arial" panose="020B0604020202020204" pitchFamily="34" charset="0"/>
            </a:endParaRPr>
          </a:p>
          <a:p>
            <a:pPr marL="68580" indent="0" algn="r" rtl="1">
              <a:lnSpc>
                <a:spcPct val="115000"/>
              </a:lnSpc>
              <a:buNone/>
            </a:pPr>
            <a:r>
              <a:rPr lang="ar-EG" sz="2000" dirty="0" smtClean="0">
                <a:solidFill>
                  <a:schemeClr val="tx1"/>
                </a:solidFill>
                <a:latin typeface="Arial" panose="020B0604020202020204" pitchFamily="34" charset="0"/>
                <a:cs typeface="Arial" panose="020B0604020202020204" pitchFamily="34" charset="0"/>
              </a:rPr>
              <a:t> </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92243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عنوان 1"/>
          <p:cNvSpPr txBox="1">
            <a:spLocks/>
          </p:cNvSpPr>
          <p:nvPr/>
        </p:nvSpPr>
        <p:spPr>
          <a:xfrm>
            <a:off x="1259632" y="404664"/>
            <a:ext cx="7024744" cy="864096"/>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b="1" dirty="0" smtClean="0">
                <a:solidFill>
                  <a:schemeClr val="tx1"/>
                </a:solidFill>
              </a:rPr>
              <a:t>إجراءات التطبيق </a:t>
            </a:r>
            <a:endParaRPr lang="ar-SA" b="1" dirty="0">
              <a:solidFill>
                <a:schemeClr val="tx1"/>
              </a:solidFill>
            </a:endParaRPr>
          </a:p>
        </p:txBody>
      </p:sp>
      <p:sp>
        <p:nvSpPr>
          <p:cNvPr id="13" name="عنصر نائب للمحتوى 2"/>
          <p:cNvSpPr txBox="1">
            <a:spLocks/>
          </p:cNvSpPr>
          <p:nvPr/>
        </p:nvSpPr>
        <p:spPr>
          <a:xfrm>
            <a:off x="395536" y="1772816"/>
            <a:ext cx="8280920" cy="3950253"/>
          </a:xfrm>
          <a:prstGeom prst="rect">
            <a:avLst/>
          </a:prstGeom>
        </p:spPr>
        <p:txBody>
          <a:bodyPr>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r" rtl="1">
              <a:buFont typeface="Wingdings 2" pitchFamily="18" charset="2"/>
              <a:buNone/>
            </a:pPr>
            <a:r>
              <a:rPr lang="ar-SA" dirty="0" smtClean="0">
                <a:solidFill>
                  <a:schemeClr val="tx1"/>
                </a:solidFill>
                <a:latin typeface="Arial" panose="020B0604020202020204" pitchFamily="34" charset="0"/>
                <a:ea typeface="Times New Roman"/>
                <a:cs typeface="Arial" panose="020B0604020202020204" pitchFamily="34" charset="0"/>
              </a:rPr>
              <a:t>1- تم تحديد المهارات المراد تدريب الطلاب عليها باستخدام البرامج  والتطبيقات التعليمية المتاحة على الأبل ستور (</a:t>
            </a:r>
            <a:r>
              <a:rPr lang="en-US" dirty="0" smtClean="0">
                <a:solidFill>
                  <a:schemeClr val="tx1"/>
                </a:solidFill>
                <a:latin typeface="Arial" panose="020B0604020202020204" pitchFamily="34" charset="0"/>
                <a:ea typeface="Times New Roman"/>
                <a:cs typeface="Arial" panose="020B0604020202020204" pitchFamily="34" charset="0"/>
              </a:rPr>
              <a:t>(Apple store</a:t>
            </a:r>
            <a:r>
              <a:rPr lang="ar-SA" dirty="0" smtClean="0">
                <a:solidFill>
                  <a:schemeClr val="tx1"/>
                </a:solidFill>
                <a:latin typeface="Arial" panose="020B0604020202020204" pitchFamily="34" charset="0"/>
                <a:ea typeface="Times New Roman"/>
                <a:cs typeface="Arial" panose="020B0604020202020204" pitchFamily="34" charset="0"/>
              </a:rPr>
              <a:t>التي تدعم تعلم الطلاب ذوي التخلف العقلي في العديد من المهارات:</a:t>
            </a:r>
          </a:p>
          <a:p>
            <a:pPr marL="0" indent="0" algn="r" rtl="1">
              <a:buFont typeface="Wingdings 2" pitchFamily="18" charset="2"/>
              <a:buNone/>
            </a:pPr>
            <a:r>
              <a:rPr lang="ar-SA" dirty="0" smtClean="0">
                <a:solidFill>
                  <a:schemeClr val="tx1"/>
                </a:solidFill>
                <a:latin typeface="Arial" panose="020B0604020202020204" pitchFamily="34" charset="0"/>
                <a:ea typeface="Times New Roman"/>
                <a:cs typeface="Arial" panose="020B0604020202020204" pitchFamily="34" charset="0"/>
              </a:rPr>
              <a:t>ا</a:t>
            </a:r>
            <a:r>
              <a:rPr lang="ar-SA" b="1" dirty="0" smtClean="0">
                <a:solidFill>
                  <a:schemeClr val="tx1"/>
                </a:solidFill>
                <a:latin typeface="Arial" panose="020B0604020202020204" pitchFamily="34" charset="0"/>
                <a:ea typeface="Times New Roman"/>
                <a:cs typeface="Arial" panose="020B0604020202020204" pitchFamily="34" charset="0"/>
              </a:rPr>
              <a:t>لقرائية</a:t>
            </a:r>
            <a:r>
              <a:rPr lang="ar-SA" dirty="0" smtClean="0">
                <a:solidFill>
                  <a:schemeClr val="tx1"/>
                </a:solidFill>
                <a:latin typeface="Arial" panose="020B0604020202020204" pitchFamily="34" charset="0"/>
                <a:ea typeface="Times New Roman"/>
                <a:cs typeface="Arial" panose="020B0604020202020204" pitchFamily="34" charset="0"/>
              </a:rPr>
              <a:t> : قراءة الحروف، تهجئة الكلمات.</a:t>
            </a:r>
          </a:p>
          <a:p>
            <a:pPr marL="0" indent="0" algn="r" rtl="1">
              <a:buFont typeface="Wingdings 2" pitchFamily="18" charset="2"/>
              <a:buNone/>
            </a:pPr>
            <a:r>
              <a:rPr lang="ar-SA" b="1" dirty="0" smtClean="0">
                <a:solidFill>
                  <a:schemeClr val="tx1"/>
                </a:solidFill>
                <a:latin typeface="Arial" panose="020B0604020202020204" pitchFamily="34" charset="0"/>
                <a:ea typeface="Times New Roman"/>
                <a:cs typeface="Arial" panose="020B0604020202020204" pitchFamily="34" charset="0"/>
              </a:rPr>
              <a:t>الكتابية</a:t>
            </a:r>
            <a:r>
              <a:rPr lang="ar-SA" dirty="0" smtClean="0">
                <a:solidFill>
                  <a:schemeClr val="tx1"/>
                </a:solidFill>
                <a:latin typeface="Arial" panose="020B0604020202020204" pitchFamily="34" charset="0"/>
                <a:ea typeface="Times New Roman"/>
                <a:cs typeface="Arial" panose="020B0604020202020204" pitchFamily="34" charset="0"/>
              </a:rPr>
              <a:t> : كتابة الحروف والكلمات والعبارات والجمل.</a:t>
            </a:r>
          </a:p>
          <a:p>
            <a:pPr marL="0" indent="0" algn="r" rtl="1">
              <a:buFont typeface="Wingdings 2" pitchFamily="18" charset="2"/>
              <a:buNone/>
            </a:pPr>
            <a:r>
              <a:rPr lang="ar-SA" dirty="0" smtClean="0">
                <a:solidFill>
                  <a:schemeClr val="tx1"/>
                </a:solidFill>
                <a:latin typeface="Arial" panose="020B0604020202020204" pitchFamily="34" charset="0"/>
                <a:ea typeface="Times New Roman"/>
                <a:cs typeface="Arial" panose="020B0604020202020204" pitchFamily="34" charset="0"/>
              </a:rPr>
              <a:t> </a:t>
            </a:r>
            <a:r>
              <a:rPr lang="ar-SA" b="1" dirty="0" smtClean="0">
                <a:solidFill>
                  <a:schemeClr val="tx1"/>
                </a:solidFill>
                <a:latin typeface="Arial" panose="020B0604020202020204" pitchFamily="34" charset="0"/>
                <a:ea typeface="Times New Roman"/>
                <a:cs typeface="Arial" panose="020B0604020202020204" pitchFamily="34" charset="0"/>
              </a:rPr>
              <a:t>الرياضيات</a:t>
            </a:r>
            <a:r>
              <a:rPr lang="ar-SA" dirty="0" smtClean="0">
                <a:solidFill>
                  <a:schemeClr val="tx1"/>
                </a:solidFill>
                <a:latin typeface="Arial" panose="020B0604020202020204" pitchFamily="34" charset="0"/>
                <a:ea typeface="Times New Roman"/>
                <a:cs typeface="Arial" panose="020B0604020202020204" pitchFamily="34" charset="0"/>
              </a:rPr>
              <a:t> : كتابة الأعداد ، وإجراء العمليات الحسابية.</a:t>
            </a:r>
          </a:p>
          <a:p>
            <a:pPr marL="0" indent="0" algn="r" rtl="1">
              <a:buFont typeface="Wingdings 2" pitchFamily="18" charset="2"/>
              <a:buNone/>
            </a:pPr>
            <a:r>
              <a:rPr lang="ar-SA" dirty="0" smtClean="0">
                <a:solidFill>
                  <a:schemeClr val="tx1"/>
                </a:solidFill>
                <a:latin typeface="Arial" panose="020B0604020202020204" pitchFamily="34" charset="0"/>
                <a:ea typeface="Times New Roman"/>
                <a:cs typeface="Arial" panose="020B0604020202020204" pitchFamily="34" charset="0"/>
              </a:rPr>
              <a:t> </a:t>
            </a:r>
            <a:r>
              <a:rPr lang="ar-SA" b="1" dirty="0" smtClean="0">
                <a:solidFill>
                  <a:schemeClr val="tx1"/>
                </a:solidFill>
                <a:latin typeface="Arial" panose="020B0604020202020204" pitchFamily="34" charset="0"/>
                <a:ea typeface="Times New Roman"/>
                <a:cs typeface="Arial" panose="020B0604020202020204" pitchFamily="34" charset="0"/>
              </a:rPr>
              <a:t>التواصلية.</a:t>
            </a:r>
          </a:p>
          <a:p>
            <a:pPr marL="0" indent="0" algn="r" rtl="1">
              <a:buFont typeface="Wingdings 2" pitchFamily="18" charset="2"/>
              <a:buNone/>
            </a:pPr>
            <a:r>
              <a:rPr lang="ar-SA" b="1" dirty="0">
                <a:solidFill>
                  <a:schemeClr val="tx1"/>
                </a:solidFill>
                <a:latin typeface="Arial" panose="020B0604020202020204" pitchFamily="34" charset="0"/>
                <a:ea typeface="Times New Roman"/>
                <a:cs typeface="Arial" panose="020B0604020202020204" pitchFamily="34" charset="0"/>
              </a:rPr>
              <a:t>ا</a:t>
            </a:r>
            <a:r>
              <a:rPr lang="ar-SA" b="1" dirty="0" smtClean="0">
                <a:solidFill>
                  <a:schemeClr val="tx1"/>
                </a:solidFill>
                <a:latin typeface="Arial" panose="020B0604020202020204" pitchFamily="34" charset="0"/>
                <a:ea typeface="Times New Roman"/>
                <a:cs typeface="Arial" panose="020B0604020202020204" pitchFamily="34" charset="0"/>
              </a:rPr>
              <a:t>لمهارات الحركية. </a:t>
            </a:r>
          </a:p>
          <a:p>
            <a:pPr marL="0" indent="0" algn="r" rtl="1">
              <a:buFont typeface="Wingdings 2" pitchFamily="18" charset="2"/>
              <a:buNone/>
            </a:pPr>
            <a:endParaRPr lang="ar-SA" dirty="0" smtClean="0">
              <a:solidFill>
                <a:schemeClr val="tx1"/>
              </a:solidFill>
              <a:latin typeface="Arial" panose="020B0604020202020204" pitchFamily="34" charset="0"/>
              <a:ea typeface="Times New Roman"/>
              <a:cs typeface="Arial" panose="020B0604020202020204" pitchFamily="34" charset="0"/>
            </a:endParaRPr>
          </a:p>
          <a:p>
            <a:pPr marL="0" indent="0" algn="r" rtl="1">
              <a:buFont typeface="Wingdings 2" pitchFamily="18" charset="2"/>
              <a:buNone/>
            </a:pPr>
            <a:r>
              <a:rPr lang="ar-SA" dirty="0" smtClean="0">
                <a:solidFill>
                  <a:schemeClr val="tx1"/>
                </a:solidFill>
                <a:latin typeface="Arial" panose="020B0604020202020204" pitchFamily="34" charset="0"/>
                <a:ea typeface="SimSun"/>
                <a:cs typeface="Arial" panose="020B0604020202020204" pitchFamily="34" charset="0"/>
              </a:rPr>
              <a:t>2- تم تحديد مقاطع الفيديو التعليمية والمتضمنة توضيحاً لكيفية تطبيق تلك البرامج والتطبيقات التعليمية لدعم التلاميذ ذوي التخلف العقلي في اكتساب الطلاب  المهارات القرائية ، الكتابية، والرياضيات ، والتواصلية، والمهارات الحركية .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752272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439652" y="548680"/>
            <a:ext cx="6264696" cy="864096"/>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sz="4400" b="1" dirty="0" smtClean="0">
                <a:solidFill>
                  <a:schemeClr val="tx1"/>
                </a:solidFill>
              </a:rPr>
              <a:t>تابع الإجراءات </a:t>
            </a:r>
            <a:endParaRPr lang="ar-SA" sz="4400" b="1" dirty="0">
              <a:solidFill>
                <a:schemeClr val="tx1"/>
              </a:solidFill>
            </a:endParaRPr>
          </a:p>
        </p:txBody>
      </p:sp>
      <p:sp>
        <p:nvSpPr>
          <p:cNvPr id="11" name="عنصر نائب للمحتوى 2"/>
          <p:cNvSpPr txBox="1">
            <a:spLocks/>
          </p:cNvSpPr>
          <p:nvPr/>
        </p:nvSpPr>
        <p:spPr>
          <a:xfrm>
            <a:off x="539552" y="1916832"/>
            <a:ext cx="8136904" cy="4441704"/>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3- تم ترجمة الفيديوهات التعليمية من اللغة الإنجليزية إلى اللغة العربيّة باستخدام </a:t>
            </a:r>
            <a:r>
              <a:rPr lang="en-US" dirty="0" smtClean="0">
                <a:solidFill>
                  <a:schemeClr val="tx1"/>
                </a:solidFill>
                <a:latin typeface="Arial" panose="020B0604020202020204" pitchFamily="34" charset="0"/>
                <a:cs typeface="Arial" panose="020B0604020202020204" pitchFamily="34" charset="0"/>
              </a:rPr>
              <a:t>sub-title )</a:t>
            </a:r>
            <a:r>
              <a:rPr lang="ar-SA" dirty="0" smtClean="0">
                <a:solidFill>
                  <a:schemeClr val="tx1"/>
                </a:solidFill>
                <a:latin typeface="Arial" panose="020B0604020202020204" pitchFamily="34" charset="0"/>
                <a:cs typeface="Arial" panose="020B0604020202020204" pitchFamily="34" charset="0"/>
              </a:rPr>
              <a:t> ) حسب البرنامج أو التطبيق المراد من الطالب في المقرر استخدامه. </a:t>
            </a:r>
          </a:p>
          <a:p>
            <a:pPr marL="0" indent="0" algn="r" rtl="1">
              <a:buFont typeface="Wingdings 2" pitchFamily="18" charset="2"/>
              <a:buNone/>
            </a:pPr>
            <a:endParaRPr lang="ar-SA" dirty="0" smtClean="0">
              <a:solidFill>
                <a:schemeClr val="tx1"/>
              </a:solidFill>
              <a:latin typeface="Arial" panose="020B0604020202020204" pitchFamily="34" charset="0"/>
              <a:cs typeface="Arial" panose="020B0604020202020204" pitchFamily="34" charset="0"/>
            </a:endParaRPr>
          </a:p>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4- تم إجراء تقييم قبلي للطلاب في هذا المقرر يتضمن أربعين عبارة تركز على المحاور التالية :تحديد مدى المعرفة بالبرامج والتطبيقات التعليمية  المتاحة على الأبل ستور (</a:t>
            </a:r>
            <a:r>
              <a:rPr lang="en-US" dirty="0" smtClean="0">
                <a:solidFill>
                  <a:schemeClr val="tx1"/>
                </a:solidFill>
                <a:latin typeface="Arial" panose="020B0604020202020204" pitchFamily="34" charset="0"/>
                <a:cs typeface="Arial" panose="020B0604020202020204" pitchFamily="34" charset="0"/>
              </a:rPr>
              <a:t>Apple store</a:t>
            </a:r>
            <a:r>
              <a:rPr lang="ar-SA" dirty="0" smtClean="0">
                <a:solidFill>
                  <a:schemeClr val="tx1"/>
                </a:solidFill>
                <a:latin typeface="Arial" panose="020B0604020202020204" pitchFamily="34" charset="0"/>
                <a:cs typeface="Arial" panose="020B0604020202020204" pitchFamily="34" charset="0"/>
              </a:rPr>
              <a:t>)، والقدرة على استخدام تلك البرامج والتطبيقات مع التلاميذ ذوي التخلف العقلي ، القدرة على تضمين تلك البرامج والتطبيقات في تدريس التلاميذ ذوي التخلف العقلي في مهارات تعليمية مختلفة.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77937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475656" y="260648"/>
            <a:ext cx="6264696" cy="864096"/>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sz="4400" b="1" dirty="0" smtClean="0">
                <a:solidFill>
                  <a:schemeClr val="tx1"/>
                </a:solidFill>
              </a:rPr>
              <a:t>تابع الإجراءات </a:t>
            </a:r>
            <a:endParaRPr lang="ar-SA" sz="4400" b="1" dirty="0">
              <a:solidFill>
                <a:schemeClr val="tx1"/>
              </a:solidFill>
            </a:endParaRPr>
          </a:p>
        </p:txBody>
      </p:sp>
      <p:sp>
        <p:nvSpPr>
          <p:cNvPr id="12" name="عنصر نائب للمحتوى 2"/>
          <p:cNvSpPr txBox="1">
            <a:spLocks/>
          </p:cNvSpPr>
          <p:nvPr/>
        </p:nvSpPr>
        <p:spPr>
          <a:xfrm>
            <a:off x="323528" y="1700808"/>
            <a:ext cx="8496944" cy="3888432"/>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5- تم الطلب من كل طالب مشاهدة  فيديو تعليمي حول كل برنامج أو تطبيق تعليمي على الأبل ستور (</a:t>
            </a:r>
            <a:r>
              <a:rPr lang="en-US" dirty="0" smtClean="0">
                <a:solidFill>
                  <a:schemeClr val="tx1"/>
                </a:solidFill>
                <a:latin typeface="Arial" panose="020B0604020202020204" pitchFamily="34" charset="0"/>
                <a:cs typeface="Arial" panose="020B0604020202020204" pitchFamily="34" charset="0"/>
              </a:rPr>
              <a:t> (apple store</a:t>
            </a:r>
            <a:r>
              <a:rPr lang="ar-SA" dirty="0" smtClean="0">
                <a:solidFill>
                  <a:schemeClr val="tx1"/>
                </a:solidFill>
                <a:latin typeface="Arial" panose="020B0604020202020204" pitchFamily="34" charset="0"/>
                <a:cs typeface="Arial" panose="020B0604020202020204" pitchFamily="34" charset="0"/>
              </a:rPr>
              <a:t>أثناء المحاضرة ، وبعد المحاضرة (في المنزل).</a:t>
            </a:r>
          </a:p>
          <a:p>
            <a:pPr marL="0" indent="0" algn="r" rtl="1">
              <a:buFont typeface="Wingdings 2" pitchFamily="18" charset="2"/>
              <a:buNone/>
            </a:pPr>
            <a:endParaRPr lang="ar-SA" dirty="0" smtClean="0">
              <a:solidFill>
                <a:schemeClr val="tx1"/>
              </a:solidFill>
              <a:latin typeface="Arial" panose="020B0604020202020204" pitchFamily="34" charset="0"/>
              <a:cs typeface="Arial" panose="020B0604020202020204" pitchFamily="34" charset="0"/>
            </a:endParaRPr>
          </a:p>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6- تم الطلب من كل طالب تعبئة نموذج تقرير مشاهدة فيديو تعليمي يتضمن عنوان الفيديو، تاريخ المشاهدة، المهارة التعليمية المستهدفة في الفيديو، خطوات تطبيق البرنامج أو التطبيق حسب ما تم عرضه في المقطع ، إيجابيات وسلبيات البرنامج او التطبيق ،خطوات تطبيق البرنامج  وفقاً لمقطع الفيديو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51371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477752" y="355104"/>
            <a:ext cx="6264696" cy="864096"/>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sz="4400" b="1" dirty="0" smtClean="0">
                <a:solidFill>
                  <a:schemeClr val="tx1"/>
                </a:solidFill>
              </a:rPr>
              <a:t>تابع الإجراءات </a:t>
            </a:r>
            <a:endParaRPr lang="ar-SA" sz="4400" b="1" dirty="0">
              <a:solidFill>
                <a:schemeClr val="tx1"/>
              </a:solidFill>
            </a:endParaRPr>
          </a:p>
        </p:txBody>
      </p:sp>
      <p:sp>
        <p:nvSpPr>
          <p:cNvPr id="11" name="عنصر نائب للمحتوى 2"/>
          <p:cNvSpPr txBox="1">
            <a:spLocks/>
          </p:cNvSpPr>
          <p:nvPr/>
        </p:nvSpPr>
        <p:spPr>
          <a:xfrm>
            <a:off x="287524" y="1556792"/>
            <a:ext cx="8568952" cy="4824536"/>
          </a:xfrm>
          <a:prstGeom prst="rect">
            <a:avLst/>
          </a:prstGeom>
        </p:spPr>
        <p:txBody>
          <a:bodyPr>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r" rtl="1">
              <a:buNone/>
            </a:pPr>
            <a:r>
              <a:rPr lang="ar-SA" dirty="0" smtClean="0">
                <a:solidFill>
                  <a:schemeClr val="tx1"/>
                </a:solidFill>
                <a:latin typeface="Arial" panose="020B0604020202020204" pitchFamily="34" charset="0"/>
                <a:cs typeface="Arial" panose="020B0604020202020204" pitchFamily="34" charset="0"/>
              </a:rPr>
              <a:t>7- قام كل طالب بتطبيق ما شاهده  في الفيديوهات التعليمية من استخدام برنامج تعليمي  مع التلميذ ذو التخلف العقلي، ثم يقوم </a:t>
            </a:r>
            <a:r>
              <a:rPr lang="ar-SA" dirty="0">
                <a:solidFill>
                  <a:schemeClr val="tx1"/>
                </a:solidFill>
                <a:latin typeface="Arial" panose="020B0604020202020204" pitchFamily="34" charset="0"/>
                <a:cs typeface="Arial" panose="020B0604020202020204" pitchFamily="34" charset="0"/>
              </a:rPr>
              <a:t>بتوثيق ذلك </a:t>
            </a:r>
            <a:r>
              <a:rPr lang="ar-SA" dirty="0" smtClean="0">
                <a:solidFill>
                  <a:schemeClr val="tx1"/>
                </a:solidFill>
                <a:latin typeface="Arial" panose="020B0604020202020204" pitchFamily="34" charset="0"/>
                <a:cs typeface="Arial" panose="020B0604020202020204" pitchFamily="34" charset="0"/>
              </a:rPr>
              <a:t>وتسجيله، ثم يقوم بعرضه على زملائه على شكل مقطع فيديو، ثم يتم نقد أعمال الطالب ( مقطع الفيديو، التقرير، الأهداف السلوكية في البرنامج التربوي الفردي  للتلميذ ذو التخلف العقلي). </a:t>
            </a:r>
          </a:p>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8- تم اجراء تقييم بعدي (</a:t>
            </a:r>
            <a:r>
              <a:rPr lang="en-US" dirty="0" smtClean="0">
                <a:solidFill>
                  <a:schemeClr val="tx1"/>
                </a:solidFill>
                <a:latin typeface="Arial" panose="020B0604020202020204" pitchFamily="34" charset="0"/>
                <a:cs typeface="Arial" panose="020B0604020202020204" pitchFamily="34" charset="0"/>
              </a:rPr>
              <a:t>( online-survey </a:t>
            </a:r>
            <a:r>
              <a:rPr lang="ar-SA" dirty="0" smtClean="0">
                <a:solidFill>
                  <a:schemeClr val="tx1"/>
                </a:solidFill>
                <a:latin typeface="Arial" panose="020B0604020202020204" pitchFamily="34" charset="0"/>
                <a:cs typeface="Arial" panose="020B0604020202020204" pitchFamily="34" charset="0"/>
              </a:rPr>
              <a:t>يتضمن أربعين عبارة تحديد مدى المعرفة بالبرامج والتطبيقات المتاحة على الابل ستور </a:t>
            </a:r>
            <a:r>
              <a:rPr lang="en-US" dirty="0" smtClean="0">
                <a:solidFill>
                  <a:schemeClr val="tx1"/>
                </a:solidFill>
                <a:latin typeface="Arial" panose="020B0604020202020204" pitchFamily="34" charset="0"/>
                <a:cs typeface="Arial" panose="020B0604020202020204" pitchFamily="34" charset="0"/>
              </a:rPr>
              <a:t>Apple store)</a:t>
            </a:r>
            <a:r>
              <a:rPr lang="ar-SA" dirty="0" smtClean="0">
                <a:solidFill>
                  <a:schemeClr val="tx1"/>
                </a:solidFill>
                <a:latin typeface="Arial" panose="020B0604020202020204" pitchFamily="34" charset="0"/>
                <a:cs typeface="Arial" panose="020B0604020202020204" pitchFamily="34" charset="0"/>
              </a:rPr>
              <a:t>)</a:t>
            </a:r>
            <a:r>
              <a:rPr lang="en-US" dirty="0" smtClean="0">
                <a:solidFill>
                  <a:schemeClr val="tx1"/>
                </a:solidFill>
                <a:latin typeface="Arial" panose="020B0604020202020204" pitchFamily="34" charset="0"/>
                <a:cs typeface="Arial" panose="020B0604020202020204" pitchFamily="34" charset="0"/>
              </a:rPr>
              <a:t>، </a:t>
            </a:r>
            <a:r>
              <a:rPr lang="ar-SA" dirty="0" smtClean="0">
                <a:solidFill>
                  <a:schemeClr val="tx1"/>
                </a:solidFill>
                <a:latin typeface="Arial" panose="020B0604020202020204" pitchFamily="34" charset="0"/>
                <a:cs typeface="Arial" panose="020B0604020202020204" pitchFamily="34" charset="0"/>
              </a:rPr>
              <a:t>والقدرة على استخدام تلك البرامج والتطبيقات مع التلاميذ ذوي التخلف العقلي ، القدرة على تضمين تلك البرامج والتطبيقات في تدريس  التلاميذ ذوي التخلف العقلي في مهارات تعليمية مختلفة.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56449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عنوان 1"/>
          <p:cNvSpPr txBox="1">
            <a:spLocks/>
          </p:cNvSpPr>
          <p:nvPr/>
        </p:nvSpPr>
        <p:spPr>
          <a:xfrm>
            <a:off x="1475656" y="660993"/>
            <a:ext cx="6264696" cy="864096"/>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sz="4400" b="1" dirty="0" smtClean="0">
                <a:solidFill>
                  <a:schemeClr val="tx1"/>
                </a:solidFill>
              </a:rPr>
              <a:t>تابع الإجراءات </a:t>
            </a:r>
            <a:endParaRPr lang="ar-SA" sz="4400" b="1" dirty="0">
              <a:solidFill>
                <a:schemeClr val="tx1"/>
              </a:solidFill>
            </a:endParaRPr>
          </a:p>
        </p:txBody>
      </p:sp>
      <p:sp>
        <p:nvSpPr>
          <p:cNvPr id="12" name="عنصر نائب للمحتوى 2"/>
          <p:cNvSpPr txBox="1">
            <a:spLocks/>
          </p:cNvSpPr>
          <p:nvPr/>
        </p:nvSpPr>
        <p:spPr>
          <a:xfrm>
            <a:off x="539552" y="1844824"/>
            <a:ext cx="8064896" cy="3672408"/>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gn="r" rtl="1">
              <a:buFont typeface="Wingdings 2" pitchFamily="18" charset="2"/>
              <a:buNone/>
            </a:pPr>
            <a:r>
              <a:rPr lang="ar-SA" dirty="0" smtClean="0">
                <a:solidFill>
                  <a:schemeClr val="tx1"/>
                </a:solidFill>
                <a:latin typeface="Arial" panose="020B0604020202020204" pitchFamily="34" charset="0"/>
                <a:cs typeface="Arial" panose="020B0604020202020204" pitchFamily="34" charset="0"/>
              </a:rPr>
              <a:t>9- </a:t>
            </a:r>
            <a:r>
              <a:rPr lang="ar-SA" dirty="0" smtClean="0">
                <a:solidFill>
                  <a:schemeClr val="tx1"/>
                </a:solidFill>
                <a:latin typeface="Arial" panose="020B0604020202020204" pitchFamily="34" charset="0"/>
                <a:ea typeface="Times New Roman"/>
                <a:cs typeface="Arial" panose="020B0604020202020204" pitchFamily="34" charset="0"/>
              </a:rPr>
              <a:t>تم تقديم  استبيان الكتروني (</a:t>
            </a:r>
            <a:r>
              <a:rPr lang="en-US" dirty="0" smtClean="0">
                <a:solidFill>
                  <a:schemeClr val="tx1"/>
                </a:solidFill>
                <a:latin typeface="Arial" panose="020B0604020202020204" pitchFamily="34" charset="0"/>
                <a:ea typeface="Times New Roman"/>
                <a:cs typeface="Arial" panose="020B0604020202020204" pitchFamily="34" charset="0"/>
              </a:rPr>
              <a:t>online-survey</a:t>
            </a:r>
            <a:r>
              <a:rPr lang="ar-SA" dirty="0" smtClean="0">
                <a:solidFill>
                  <a:schemeClr val="tx1"/>
                </a:solidFill>
                <a:latin typeface="Arial" panose="020B0604020202020204" pitchFamily="34" charset="0"/>
                <a:ea typeface="Times New Roman"/>
                <a:cs typeface="Arial" panose="020B0604020202020204" pitchFamily="34" charset="0"/>
              </a:rPr>
              <a:t> ) من خلال موقع </a:t>
            </a:r>
            <a:r>
              <a:rPr lang="en-US" dirty="0" smtClean="0">
                <a:solidFill>
                  <a:schemeClr val="tx1"/>
                </a:solidFill>
                <a:latin typeface="Arial" panose="020B0604020202020204" pitchFamily="34" charset="0"/>
                <a:ea typeface="Times New Roman"/>
                <a:cs typeface="Arial" panose="020B0604020202020204" pitchFamily="34" charset="0"/>
              </a:rPr>
              <a:t>Survey Monkey </a:t>
            </a:r>
            <a:r>
              <a:rPr lang="ar-SA" dirty="0" smtClean="0">
                <a:solidFill>
                  <a:schemeClr val="tx1"/>
                </a:solidFill>
                <a:latin typeface="Arial" panose="020B0604020202020204" pitchFamily="34" charset="0"/>
                <a:ea typeface="Times New Roman"/>
                <a:cs typeface="Arial" panose="020B0604020202020204" pitchFamily="34" charset="0"/>
              </a:rPr>
              <a:t> يتضمن 10 عبارات تساعد في تحديد مدى رضا الطلاب عن استخدام الفيديوهات التعليمية في تعلم استخدام التقنية المساعدة مع التلاميذ ذوي  التخلف العقلي تضمنت االمحاور التالية : مدى الرضا  العام عن الفيديوهات التعليمية المستخدمة في المقرر، مدى الرضا عن عناصر الفيديوهات التعليمية المستخدمة في المقرر. </a:t>
            </a:r>
            <a:endParaRPr lang="en-US" dirty="0" smtClean="0">
              <a:solidFill>
                <a:schemeClr val="tx1"/>
              </a:solidFill>
              <a:latin typeface="Arial" panose="020B0604020202020204" pitchFamily="34" charset="0"/>
              <a:ea typeface="Times New Roman"/>
              <a:cs typeface="Arial" panose="020B0604020202020204" pitchFamily="34" charset="0"/>
            </a:endParaRPr>
          </a:p>
          <a:p>
            <a:pPr marL="68580" indent="0" algn="r" rtl="1">
              <a:buNone/>
            </a:pP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23379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عنوان 1"/>
          <p:cNvSpPr txBox="1">
            <a:spLocks/>
          </p:cNvSpPr>
          <p:nvPr/>
        </p:nvSpPr>
        <p:spPr>
          <a:xfrm>
            <a:off x="611560" y="636984"/>
            <a:ext cx="7920880" cy="936104"/>
          </a:xfrm>
          <a:prstGeom prst="rect">
            <a:avLst/>
          </a:prstGeom>
        </p:spPr>
        <p:txBody>
          <a:bodyPr>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b="1" dirty="0" smtClean="0">
                <a:solidFill>
                  <a:schemeClr val="tx1"/>
                </a:solidFill>
                <a:ea typeface="Times New Roman"/>
              </a:rPr>
              <a:t>نتائج تنفيذ المنحة وكيفية قياس فاعلية تطبيقها </a:t>
            </a:r>
            <a:endParaRPr lang="ar-SA" dirty="0">
              <a:solidFill>
                <a:schemeClr val="tx1"/>
              </a:solidFill>
            </a:endParaRPr>
          </a:p>
        </p:txBody>
      </p:sp>
      <p:sp>
        <p:nvSpPr>
          <p:cNvPr id="13" name="عنصر نائب للمحتوى 2"/>
          <p:cNvSpPr txBox="1">
            <a:spLocks/>
          </p:cNvSpPr>
          <p:nvPr/>
        </p:nvSpPr>
        <p:spPr>
          <a:xfrm>
            <a:off x="467544" y="1772816"/>
            <a:ext cx="8229600" cy="4353347"/>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buNone/>
            </a:pPr>
            <a:r>
              <a:rPr lang="ar-SA" dirty="0" smtClean="0">
                <a:solidFill>
                  <a:srgbClr val="FF0000"/>
                </a:solidFill>
                <a:latin typeface="Arial" panose="020B0604020202020204" pitchFamily="34" charset="0"/>
                <a:cs typeface="Arial" panose="020B0604020202020204" pitchFamily="34" charset="0"/>
              </a:rPr>
              <a:t>●</a:t>
            </a:r>
            <a:r>
              <a:rPr lang="ar-SA" dirty="0" smtClean="0">
                <a:solidFill>
                  <a:schemeClr val="tx1"/>
                </a:solidFill>
                <a:latin typeface="Arial" panose="020B0604020202020204" pitchFamily="34" charset="0"/>
                <a:cs typeface="Arial" panose="020B0604020202020204" pitchFamily="34" charset="0"/>
              </a:rPr>
              <a:t> </a:t>
            </a:r>
            <a:r>
              <a:rPr lang="ar-SA" dirty="0" smtClean="0">
                <a:solidFill>
                  <a:schemeClr val="tx1"/>
                </a:solidFill>
                <a:latin typeface="Arial" panose="020B0604020202020204" pitchFamily="34" charset="0"/>
                <a:ea typeface="Times New Roman"/>
                <a:cs typeface="Arial" panose="020B0604020202020204" pitchFamily="34" charset="0"/>
              </a:rPr>
              <a:t>تم استخدام الفيديوهات التعليمية في هذا المشروع كطريقة فاعلة يمكن أن تسهم في اكساب الطلبة لمهارات توظيف تطبيقات والبرامج التعليمية  المتاحة على الأبل ستور مع تلاميذهم من ذوي التخلف العقلي  في المستقبل . </a:t>
            </a:r>
          </a:p>
          <a:p>
            <a:pPr marL="68580" indent="0" algn="r" rtl="1">
              <a:buNone/>
            </a:pPr>
            <a:endParaRPr lang="ar-SA" dirty="0" smtClean="0">
              <a:solidFill>
                <a:schemeClr val="tx1"/>
              </a:solidFill>
              <a:latin typeface="Arial" panose="020B0604020202020204" pitchFamily="34" charset="0"/>
              <a:ea typeface="Times New Roman"/>
              <a:cs typeface="Arial" panose="020B0604020202020204" pitchFamily="34" charset="0"/>
            </a:endParaRPr>
          </a:p>
          <a:p>
            <a:pPr marL="68580" indent="0" algn="r" rtl="1">
              <a:buNone/>
            </a:pPr>
            <a:r>
              <a:rPr lang="ar-SA" dirty="0" smtClean="0">
                <a:solidFill>
                  <a:srgbClr val="FF0000"/>
                </a:solidFill>
                <a:latin typeface="Arial" panose="020B0604020202020204" pitchFamily="34" charset="0"/>
                <a:ea typeface="Times New Roman"/>
                <a:cs typeface="Arial" panose="020B0604020202020204" pitchFamily="34" charset="0"/>
              </a:rPr>
              <a:t>● </a:t>
            </a:r>
            <a:r>
              <a:rPr lang="ar-SA" dirty="0" smtClean="0">
                <a:solidFill>
                  <a:schemeClr val="tx1"/>
                </a:solidFill>
                <a:latin typeface="Arial" panose="020B0604020202020204" pitchFamily="34" charset="0"/>
                <a:ea typeface="Times New Roman"/>
                <a:cs typeface="Arial" panose="020B0604020202020204" pitchFamily="34" charset="0"/>
              </a:rPr>
              <a:t>تم تقديم الإختبار القبلي للطلبة لتقييم مدى امتلاكهم للكفايات الخاصة بتوظيف التقنية المساعدة مع ذوي التخلف العقلي،  وكان متوسط أدائهم على هذا الإختبار (38.5172) وبانحراف معياري(    2.79822  ) ، والذي يشير أن تلك الكفايات لدى هؤلاء الطلبة ضعيفة .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09069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تطوير\Pictures\backgrounds\bamboo.jpg"/>
          <p:cNvPicPr>
            <a:picLocks noChangeAspect="1" noChangeArrowheads="1"/>
          </p:cNvPicPr>
          <p:nvPr/>
        </p:nvPicPr>
        <p:blipFill>
          <a:blip r:embed="rId2"/>
          <a:srcRect/>
          <a:stretch>
            <a:fillRect/>
          </a:stretch>
        </p:blipFill>
        <p:spPr bwMode="auto">
          <a:xfrm>
            <a:off x="0" y="19050"/>
            <a:ext cx="9144000" cy="6838950"/>
          </a:xfrm>
          <a:prstGeom prst="rect">
            <a:avLst/>
          </a:prstGeom>
          <a:ln>
            <a:solidFill>
              <a:schemeClr val="tx1"/>
            </a:solid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0" y="0"/>
            <a:ext cx="18473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838200" y="1219200"/>
            <a:ext cx="75438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fontAlgn="base">
              <a:spcBef>
                <a:spcPct val="0"/>
              </a:spcBef>
              <a:spcAft>
                <a:spcPct val="0"/>
              </a:spcAft>
            </a:pPr>
            <a:r>
              <a:rPr lang="ar-SA" sz="1600" b="1" dirty="0" smtClean="0">
                <a:solidFill>
                  <a:srgbClr val="CC0099"/>
                </a:solidFill>
                <a:latin typeface="Simplified Arabic" pitchFamily="2" charset="-78"/>
                <a:ea typeface="Calibri" pitchFamily="34" charset="0"/>
                <a:cs typeface="Arial" pitchFamily="34" charset="0"/>
              </a:rPr>
              <a:t>التقدير الطيفي لعقار السيفرادين</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r>
              <a:rPr lang="en-US" sz="1600" b="1" dirty="0" smtClean="0">
                <a:latin typeface="Simplified Arabic" pitchFamily="2" charset="-78"/>
                <a:ea typeface="Calibri" pitchFamily="34" charset="0"/>
                <a:cs typeface="Arial" pitchFamily="34" charset="0"/>
              </a:rPr>
              <a:t>Spectroscopic Determination O</a:t>
            </a:r>
            <a:r>
              <a:rPr lang="en-US" sz="1600" b="1" dirty="0" smtClean="0">
                <a:latin typeface="Calibri" pitchFamily="34" charset="0"/>
                <a:ea typeface="Calibri" pitchFamily="34" charset="0"/>
                <a:cs typeface="Simplified Arabic" pitchFamily="2" charset="-78"/>
              </a:rPr>
              <a:t>f</a:t>
            </a:r>
            <a:r>
              <a:rPr lang="en-US" sz="1600" b="1" dirty="0" smtClean="0">
                <a:latin typeface="Simplified Arabic" pitchFamily="2" charset="-78"/>
                <a:ea typeface="Calibri" pitchFamily="34" charset="0"/>
                <a:cs typeface="Arial" pitchFamily="34" charset="0"/>
              </a:rPr>
              <a:t> Cephradine Drug</a:t>
            </a:r>
            <a:endParaRPr lang="en-US" sz="1600" dirty="0" smtClean="0">
              <a:latin typeface="Arial" pitchFamily="34" charset="0"/>
              <a:cs typeface="Arial" pitchFamily="34" charset="0"/>
            </a:endParaRPr>
          </a:p>
        </p:txBody>
      </p:sp>
      <p:sp>
        <p:nvSpPr>
          <p:cNvPr id="9" name="TextBox 5"/>
          <p:cNvSpPr txBox="1"/>
          <p:nvPr/>
        </p:nvSpPr>
        <p:spPr>
          <a:xfrm>
            <a:off x="1752600" y="2971800"/>
            <a:ext cx="5410200"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ar-SA" sz="2400" dirty="0" smtClean="0"/>
              <a:t> </a:t>
            </a:r>
            <a:endParaRPr lang="en-US" sz="2400" dirty="0" smtClean="0"/>
          </a:p>
          <a:p>
            <a:pPr algn="ctr"/>
            <a:r>
              <a:rPr lang="ar-SA" sz="1600" b="1" dirty="0" smtClean="0"/>
              <a:t>إعداد الطالبة:</a:t>
            </a:r>
            <a:endParaRPr lang="en-US" sz="1600" dirty="0" smtClean="0"/>
          </a:p>
          <a:p>
            <a:pPr algn="ctr"/>
            <a:r>
              <a:rPr lang="ar-SA" sz="1600" b="1" dirty="0" smtClean="0"/>
              <a:t>سلام حابس الحلايقة</a:t>
            </a:r>
            <a:endParaRPr lang="en-US" sz="1600" dirty="0" smtClean="0"/>
          </a:p>
          <a:p>
            <a:pPr algn="ctr"/>
            <a:r>
              <a:rPr lang="ar-SA" sz="1600" b="1" dirty="0" smtClean="0"/>
              <a:t>تحت إشراف:</a:t>
            </a:r>
            <a:endParaRPr lang="en-US" sz="1600" dirty="0" smtClean="0"/>
          </a:p>
          <a:p>
            <a:pPr algn="ctr"/>
            <a:r>
              <a:rPr lang="ar-SA" sz="1600" b="1" dirty="0" smtClean="0"/>
              <a:t>د. إيمان العبد الكريم</a:t>
            </a:r>
            <a:endParaRPr lang="en-US" sz="1600" dirty="0" smtClean="0"/>
          </a:p>
          <a:p>
            <a:r>
              <a:rPr lang="ar-SA" sz="1600" dirty="0" smtClean="0"/>
              <a:t> </a:t>
            </a:r>
            <a:endParaRPr lang="en-US" sz="1600" dirty="0" smtClean="0"/>
          </a:p>
          <a:p>
            <a:pPr algn="ctr"/>
            <a:endParaRPr lang="ar-SA" sz="2400" b="1" dirty="0">
              <a:solidFill>
                <a:schemeClr val="bg2">
                  <a:lumMod val="10000"/>
                </a:schemeClr>
              </a:solidFill>
              <a:latin typeface="Estrangelo Edessa" pitchFamily="66" charset="0"/>
              <a:cs typeface="Estrangelo Edessa" pitchFamily="66" charset="0"/>
            </a:endParaRPr>
          </a:p>
        </p:txBody>
      </p:sp>
      <p:pic>
        <p:nvPicPr>
          <p:cNvPr id="6" name="صورة 1" descr="صورة4.gif"/>
          <p:cNvPicPr>
            <a:picLocks noChangeAspect="1"/>
          </p:cNvPicPr>
          <p:nvPr/>
        </p:nvPicPr>
        <p:blipFill>
          <a:blip r:embed="rId3"/>
          <a:srcRect/>
          <a:stretch>
            <a:fillRect/>
          </a:stretch>
        </p:blipFill>
        <p:spPr bwMode="auto">
          <a:xfrm>
            <a:off x="14951" y="19050"/>
            <a:ext cx="9188450" cy="71818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
          <p:cNvSpPr>
            <a:spLocks noChangeArrowheads="1"/>
          </p:cNvSpPr>
          <p:nvPr/>
        </p:nvSpPr>
        <p:spPr bwMode="auto">
          <a:xfrm>
            <a:off x="533400" y="3005792"/>
            <a:ext cx="792877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عنوان 1"/>
          <p:cNvSpPr txBox="1">
            <a:spLocks/>
          </p:cNvSpPr>
          <p:nvPr/>
        </p:nvSpPr>
        <p:spPr>
          <a:xfrm>
            <a:off x="621904" y="404664"/>
            <a:ext cx="7920880" cy="936104"/>
          </a:xfrm>
          <a:prstGeom prst="rect">
            <a:avLst/>
          </a:prstGeom>
        </p:spPr>
        <p:txBody>
          <a:bodyPr>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SA" b="1" dirty="0" smtClean="0">
                <a:solidFill>
                  <a:schemeClr val="tx1"/>
                </a:solidFill>
                <a:ea typeface="Times New Roman"/>
              </a:rPr>
              <a:t>نتائج تنفيذ المنحة وكيفية قياس فاعلية تطبيقها </a:t>
            </a:r>
            <a:endParaRPr lang="ar-SA" dirty="0">
              <a:solidFill>
                <a:schemeClr val="tx1"/>
              </a:solidFill>
            </a:endParaRPr>
          </a:p>
        </p:txBody>
      </p:sp>
      <p:sp>
        <p:nvSpPr>
          <p:cNvPr id="10" name="عنصر نائب للمحتوى 2"/>
          <p:cNvSpPr txBox="1">
            <a:spLocks/>
          </p:cNvSpPr>
          <p:nvPr/>
        </p:nvSpPr>
        <p:spPr>
          <a:xfrm>
            <a:off x="611560" y="1988840"/>
            <a:ext cx="8064896" cy="3509918"/>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r" rtl="1">
              <a:buNone/>
            </a:pPr>
            <a:r>
              <a:rPr lang="ar-SA" dirty="0" smtClean="0">
                <a:solidFill>
                  <a:srgbClr val="FF0000"/>
                </a:solidFill>
                <a:latin typeface="Arial" panose="020B0604020202020204" pitchFamily="34" charset="0"/>
                <a:ea typeface="Times New Roman"/>
                <a:cs typeface="Arial" panose="020B0604020202020204" pitchFamily="34" charset="0"/>
              </a:rPr>
              <a:t>●</a:t>
            </a:r>
            <a:r>
              <a:rPr lang="ar-SA" dirty="0" smtClean="0">
                <a:solidFill>
                  <a:schemeClr val="tx1"/>
                </a:solidFill>
                <a:latin typeface="Arial" panose="020B0604020202020204" pitchFamily="34" charset="0"/>
                <a:ea typeface="Times New Roman"/>
                <a:cs typeface="Arial" panose="020B0604020202020204" pitchFamily="34" charset="0"/>
              </a:rPr>
              <a:t> تم استخدام الفيديوهات التعليمية</a:t>
            </a:r>
            <a:r>
              <a:rPr lang="ar-SA" sz="3600" dirty="0">
                <a:solidFill>
                  <a:schemeClr val="tx1"/>
                </a:solidFill>
                <a:latin typeface="Arial" panose="020B0604020202020204" pitchFamily="34" charset="0"/>
                <a:ea typeface="Times New Roman"/>
                <a:cs typeface="Arial" panose="020B0604020202020204" pitchFamily="34" charset="0"/>
              </a:rPr>
              <a:t> </a:t>
            </a:r>
            <a:r>
              <a:rPr lang="ar-SA" dirty="0" smtClean="0">
                <a:solidFill>
                  <a:schemeClr val="tx1"/>
                </a:solidFill>
                <a:latin typeface="Arial" panose="020B0604020202020204" pitchFamily="34" charset="0"/>
                <a:ea typeface="Times New Roman"/>
                <a:cs typeface="Arial" panose="020B0604020202020204" pitchFamily="34" charset="0"/>
              </a:rPr>
              <a:t>لإكساب الطلبة مهارات توظيف التقنية المساعدة (تطبيقات تعليمية على الابل ستور) مع ذوي التخلف العقلي ، ثم تم تقديم الإختبار البعدي مع هؤلاء الطلبة لتقييم مدى استفادتهم من</a:t>
            </a:r>
            <a:r>
              <a:rPr lang="ar-SA" sz="3600" dirty="0" smtClean="0">
                <a:solidFill>
                  <a:schemeClr val="tx1"/>
                </a:solidFill>
                <a:latin typeface="Arial" panose="020B0604020202020204" pitchFamily="34" charset="0"/>
                <a:ea typeface="Times New Roman"/>
                <a:cs typeface="Arial" panose="020B0604020202020204" pitchFamily="34" charset="0"/>
              </a:rPr>
              <a:t> </a:t>
            </a:r>
            <a:r>
              <a:rPr lang="ar-SA" dirty="0" smtClean="0">
                <a:solidFill>
                  <a:schemeClr val="tx1"/>
                </a:solidFill>
                <a:latin typeface="Arial" panose="020B0604020202020204" pitchFamily="34" charset="0"/>
                <a:ea typeface="Times New Roman"/>
                <a:cs typeface="Arial" panose="020B0604020202020204" pitchFamily="34" charset="0"/>
              </a:rPr>
              <a:t>استخدام الفيديوهات التعليمية في تعليمهم استخدام التقنية المساعدة مع ذوي بالتخلف العقلي ، وكان متوسط أدائهم على الاختبار البعدي( 116.9310) وبانحراف معياري(37139.) </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244274"/>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678</TotalTime>
  <Words>1373</Words>
  <Application>Microsoft Office PowerPoint</Application>
  <PresentationFormat>عرض على الشاشة (4:3)</PresentationFormat>
  <Paragraphs>219</Paragraphs>
  <Slides>16</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16</vt:i4>
      </vt:variant>
    </vt:vector>
  </HeadingPairs>
  <TitlesOfParts>
    <vt:vector size="26" baseType="lpstr">
      <vt:lpstr>SimSun</vt:lpstr>
      <vt:lpstr>Arial</vt:lpstr>
      <vt:lpstr>Calibri</vt:lpstr>
      <vt:lpstr>Century Gothic</vt:lpstr>
      <vt:lpstr>Estrangelo Edessa</vt:lpstr>
      <vt:lpstr>Simplified Arabic</vt:lpstr>
      <vt:lpstr>Tahoma</vt:lpstr>
      <vt:lpstr>Times New Roman</vt:lpstr>
      <vt:lpstr>Wingdings 2</vt:lpstr>
      <vt:lpstr>Austin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المنحة:</dc:title>
  <dc:creator>ohio</dc:creator>
  <cp:lastModifiedBy>Saleha Alamri</cp:lastModifiedBy>
  <cp:revision>50</cp:revision>
  <dcterms:created xsi:type="dcterms:W3CDTF">2014-04-19T11:04:01Z</dcterms:created>
  <dcterms:modified xsi:type="dcterms:W3CDTF">2023-09-18T09:51:39Z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6F87CC67-910F-4FE1-8579-E00BFE85BB18</vt:lpwstr>
  </property>
  <property fmtid="{D5CDD505-2E9C-101B-9397-08002B2CF9AE}" pid="3" name="ArticulatePath">
    <vt:lpwstr>عرض المنحة نهائي د.تركي القريني</vt:lpwstr>
  </property>
</Properties>
</file>