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8" r:id="rId3"/>
    <p:sldId id="259" r:id="rId4"/>
    <p:sldId id="277" r:id="rId5"/>
    <p:sldId id="264" r:id="rId6"/>
    <p:sldId id="260" r:id="rId7"/>
    <p:sldId id="261" r:id="rId8"/>
    <p:sldId id="263" r:id="rId9"/>
    <p:sldId id="265" r:id="rId10"/>
    <p:sldId id="266" r:id="rId11"/>
    <p:sldId id="267" r:id="rId12"/>
    <p:sldId id="268" r:id="rId13"/>
    <p:sldId id="271" r:id="rId14"/>
    <p:sldId id="269" r:id="rId15"/>
    <p:sldId id="272" r:id="rId16"/>
    <p:sldId id="270" r:id="rId17"/>
    <p:sldId id="273" r:id="rId18"/>
    <p:sldId id="274" r:id="rId19"/>
    <p:sldId id="275" r:id="rId20"/>
    <p:sldId id="276"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50" autoAdjust="0"/>
    <p:restoredTop sz="73188" autoAdjust="0"/>
  </p:normalViewPr>
  <p:slideViewPr>
    <p:cSldViewPr snapToGrid="0">
      <p:cViewPr varScale="1">
        <p:scale>
          <a:sx n="83" d="100"/>
          <a:sy n="83" d="100"/>
        </p:scale>
        <p:origin x="12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61593D-37DE-4EC5-8338-99440F3DDCBE}" type="datetimeFigureOut">
              <a:rPr lang="ar-SA" smtClean="0"/>
              <a:t>06/06/42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5F7C0C7-B971-4716-8EC8-0AC7E6432CAA}" type="slidenum">
              <a:rPr lang="ar-SA" smtClean="0"/>
              <a:t>‹#›</a:t>
            </a:fld>
            <a:endParaRPr lang="ar-SA"/>
          </a:p>
        </p:txBody>
      </p:sp>
    </p:spTree>
    <p:extLst>
      <p:ext uri="{BB962C8B-B14F-4D97-AF65-F5344CB8AC3E}">
        <p14:creationId xmlns:p14="http://schemas.microsoft.com/office/powerpoint/2010/main" val="24121964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5F7C0C7-B971-4716-8EC8-0AC7E6432CAA}" type="slidenum">
              <a:rPr lang="ar-SA" smtClean="0"/>
              <a:t>1</a:t>
            </a:fld>
            <a:endParaRPr lang="ar-SA"/>
          </a:p>
        </p:txBody>
      </p:sp>
    </p:spTree>
    <p:extLst>
      <p:ext uri="{BB962C8B-B14F-4D97-AF65-F5344CB8AC3E}">
        <p14:creationId xmlns:p14="http://schemas.microsoft.com/office/powerpoint/2010/main" val="534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5F7C0C7-B971-4716-8EC8-0AC7E6432CAA}" type="slidenum">
              <a:rPr lang="ar-SA" smtClean="0"/>
              <a:t>4</a:t>
            </a:fld>
            <a:endParaRPr lang="ar-SA"/>
          </a:p>
        </p:txBody>
      </p:sp>
    </p:spTree>
    <p:extLst>
      <p:ext uri="{BB962C8B-B14F-4D97-AF65-F5344CB8AC3E}">
        <p14:creationId xmlns:p14="http://schemas.microsoft.com/office/powerpoint/2010/main" val="60301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5F7C0C7-B971-4716-8EC8-0AC7E6432CAA}" type="slidenum">
              <a:rPr lang="ar-SA" smtClean="0"/>
              <a:t>10</a:t>
            </a:fld>
            <a:endParaRPr lang="ar-SA"/>
          </a:p>
        </p:txBody>
      </p:sp>
    </p:spTree>
    <p:extLst>
      <p:ext uri="{BB962C8B-B14F-4D97-AF65-F5344CB8AC3E}">
        <p14:creationId xmlns:p14="http://schemas.microsoft.com/office/powerpoint/2010/main" val="2191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398BD85-208D-450A-A977-AB10A3FE436D}" type="datetimeFigureOut">
              <a:rPr lang="ar-SA" smtClean="0"/>
              <a:t>06/06/42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259058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398BD85-208D-450A-A977-AB10A3FE436D}" type="datetimeFigureOut">
              <a:rPr lang="ar-SA" smtClean="0"/>
              <a:t>06/06/42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421136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398BD85-208D-450A-A977-AB10A3FE436D}" type="datetimeFigureOut">
              <a:rPr lang="ar-SA" smtClean="0"/>
              <a:t>06/06/42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108280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398BD85-208D-450A-A977-AB10A3FE436D}" type="datetimeFigureOut">
              <a:rPr lang="ar-SA" smtClean="0"/>
              <a:t>06/06/42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296740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8BD85-208D-450A-A977-AB10A3FE436D}" type="datetimeFigureOut">
              <a:rPr lang="ar-SA" smtClean="0"/>
              <a:t>06/06/42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412002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398BD85-208D-450A-A977-AB10A3FE436D}" type="datetimeFigureOut">
              <a:rPr lang="ar-SA" smtClean="0"/>
              <a:t>06/06/42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264145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398BD85-208D-450A-A977-AB10A3FE436D}" type="datetimeFigureOut">
              <a:rPr lang="ar-SA" smtClean="0"/>
              <a:t>06/06/42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345786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398BD85-208D-450A-A977-AB10A3FE436D}" type="datetimeFigureOut">
              <a:rPr lang="ar-SA" smtClean="0"/>
              <a:t>06/06/42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329215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8BD85-208D-450A-A977-AB10A3FE436D}" type="datetimeFigureOut">
              <a:rPr lang="ar-SA" smtClean="0"/>
              <a:t>06/06/42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413022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8BD85-208D-450A-A977-AB10A3FE436D}" type="datetimeFigureOut">
              <a:rPr lang="ar-SA" smtClean="0"/>
              <a:t>06/06/42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410037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8BD85-208D-450A-A977-AB10A3FE436D}" type="datetimeFigureOut">
              <a:rPr lang="ar-SA" smtClean="0"/>
              <a:t>06/06/42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00F50A0-C545-4011-8BD8-6D842339458F}" type="slidenum">
              <a:rPr lang="ar-SA" smtClean="0"/>
              <a:t>‹#›</a:t>
            </a:fld>
            <a:endParaRPr lang="ar-SA"/>
          </a:p>
        </p:txBody>
      </p:sp>
    </p:spTree>
    <p:extLst>
      <p:ext uri="{BB962C8B-B14F-4D97-AF65-F5344CB8AC3E}">
        <p14:creationId xmlns:p14="http://schemas.microsoft.com/office/powerpoint/2010/main" val="27638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98BD85-208D-450A-A977-AB10A3FE436D}" type="datetimeFigureOut">
              <a:rPr lang="ar-SA" smtClean="0"/>
              <a:t>06/06/42</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0F50A0-C545-4011-8BD8-6D842339458F}" type="slidenum">
              <a:rPr lang="ar-SA" smtClean="0"/>
              <a:t>‹#›</a:t>
            </a:fld>
            <a:endParaRPr lang="ar-SA"/>
          </a:p>
        </p:txBody>
      </p:sp>
    </p:spTree>
    <p:extLst>
      <p:ext uri="{BB962C8B-B14F-4D97-AF65-F5344CB8AC3E}">
        <p14:creationId xmlns:p14="http://schemas.microsoft.com/office/powerpoint/2010/main" val="142945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785" y="982891"/>
            <a:ext cx="9144000" cy="988448"/>
          </a:xfrm>
        </p:spPr>
        <p:txBody>
          <a:bodyPr>
            <a:normAutofit/>
          </a:bodyPr>
          <a:lstStyle/>
          <a:p>
            <a:r>
              <a:rPr lang="ar-SA" sz="4400" dirty="0" smtClean="0">
                <a:solidFill>
                  <a:srgbClr val="FF0000"/>
                </a:solidFill>
                <a:cs typeface="PT Bold Heading" panose="02010400000000000000" pitchFamily="2" charset="-78"/>
              </a:rPr>
              <a:t>مشروع منحة التميز</a:t>
            </a:r>
            <a:endParaRPr lang="ar-SA" sz="4400" dirty="0">
              <a:solidFill>
                <a:srgbClr val="FF0000"/>
              </a:solidFill>
              <a:cs typeface="PT Bold Heading" panose="02010400000000000000" pitchFamily="2" charset="-78"/>
            </a:endParaRPr>
          </a:p>
        </p:txBody>
      </p:sp>
      <p:sp>
        <p:nvSpPr>
          <p:cNvPr id="3" name="Subtitle 2"/>
          <p:cNvSpPr>
            <a:spLocks noGrp="1"/>
          </p:cNvSpPr>
          <p:nvPr>
            <p:ph type="subTitle" idx="1"/>
          </p:nvPr>
        </p:nvSpPr>
        <p:spPr>
          <a:xfrm>
            <a:off x="1535723" y="2242161"/>
            <a:ext cx="9144000" cy="1655762"/>
          </a:xfrm>
        </p:spPr>
        <p:txBody>
          <a:bodyPr>
            <a:normAutofit lnSpcReduction="10000"/>
          </a:bodyPr>
          <a:lstStyle/>
          <a:p>
            <a:r>
              <a:rPr lang="ar-SA" dirty="0" smtClean="0">
                <a:solidFill>
                  <a:srgbClr val="0070C0"/>
                </a:solidFill>
                <a:cs typeface="DecoType Naskh Extensions" panose="02010400000000000000" pitchFamily="2" charset="-78"/>
              </a:rPr>
              <a:t>بعنوان</a:t>
            </a:r>
            <a:r>
              <a:rPr lang="ar-SA" dirty="0" smtClean="0"/>
              <a:t> :</a:t>
            </a:r>
          </a:p>
          <a:p>
            <a:endParaRPr lang="ar-SA" dirty="0" smtClean="0"/>
          </a:p>
          <a:p>
            <a:r>
              <a:rPr lang="ar-SA" b="1" dirty="0">
                <a:solidFill>
                  <a:srgbClr val="00B050"/>
                </a:solidFill>
              </a:rPr>
              <a:t>تطوير مقرر إحصاء -2 (253- نفس) لطلاب البكالوريوس باستخدام استراتيجيات حديثة في التدريس تعتمد على تقنيات البرمجة والعروض الألكترونية</a:t>
            </a:r>
            <a:r>
              <a:rPr lang="ar-SA" dirty="0" smtClean="0">
                <a:solidFill>
                  <a:srgbClr val="00B050"/>
                </a:solidFill>
              </a:rPr>
              <a:t> </a:t>
            </a:r>
            <a:endParaRPr lang="ar-SA" dirty="0">
              <a:solidFill>
                <a:srgbClr val="00B050"/>
              </a:solidFill>
            </a:endParaRPr>
          </a:p>
        </p:txBody>
      </p:sp>
    </p:spTree>
    <p:extLst>
      <p:ext uri="{BB962C8B-B14F-4D97-AF65-F5344CB8AC3E}">
        <p14:creationId xmlns:p14="http://schemas.microsoft.com/office/powerpoint/2010/main" val="27222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00391807"/>
              </p:ext>
            </p:extLst>
          </p:nvPr>
        </p:nvGraphicFramePr>
        <p:xfrm>
          <a:off x="838200" y="1230922"/>
          <a:ext cx="10515600" cy="5059680"/>
        </p:xfrm>
        <a:graphic>
          <a:graphicData uri="http://schemas.openxmlformats.org/drawingml/2006/table">
            <a:tbl>
              <a:tblPr>
                <a:tableStyleId>{2D5ABB26-0587-4C30-8999-92F81FD0307C}</a:tableStyleId>
              </a:tblPr>
              <a:tblGrid>
                <a:gridCol w="10515600"/>
              </a:tblGrid>
              <a:tr h="4865077">
                <a:tc>
                  <a:txBody>
                    <a:bodyPr/>
                    <a:lstStyle/>
                    <a:p>
                      <a:pPr marL="0" lvl="0" indent="0" algn="r" defTabSz="914400" rtl="1" eaLnBrk="1" latinLnBrk="0" hangingPunct="1">
                        <a:lnSpc>
                          <a:spcPct val="100000"/>
                        </a:lnSpc>
                        <a:spcAft>
                          <a:spcPts val="0"/>
                        </a:spcAft>
                        <a:buFontTx/>
                        <a:buNone/>
                      </a:pPr>
                      <a:endParaRPr lang="ar-SA" sz="2400" baseline="0" dirty="0" smtClean="0">
                        <a:effectLst/>
                      </a:endParaRPr>
                    </a:p>
                    <a:p>
                      <a:pPr marL="0" lvl="0" indent="0" algn="r" defTabSz="914400" rtl="1" eaLnBrk="1" latinLnBrk="0" hangingPunct="1">
                        <a:lnSpc>
                          <a:spcPct val="100000"/>
                        </a:lnSpc>
                        <a:spcAft>
                          <a:spcPts val="0"/>
                        </a:spcAft>
                        <a:buFontTx/>
                        <a:buNone/>
                      </a:pPr>
                      <a:r>
                        <a:rPr lang="ar-SA" sz="2400" kern="1200" baseline="0" dirty="0" smtClean="0">
                          <a:solidFill>
                            <a:schemeClr val="tx1"/>
                          </a:solidFill>
                          <a:effectLst/>
                          <a:latin typeface="Traditional Arabic" panose="02020603050405020304" pitchFamily="18" charset="-78"/>
                          <a:ea typeface="+mn-ea"/>
                          <a:cs typeface="Traditional Arabic" panose="02020603050405020304" pitchFamily="18" charset="-78"/>
                        </a:rPr>
                        <a:t>11-</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تدريس عدد من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موضوعات المقرر بالطرق التقليدية التي تعتمد على المعالجات اليدوية </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a:t>
                      </a: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12- قياس مدى</a:t>
                      </a:r>
                      <a:r>
                        <a:rPr lang="ar-SA" sz="2800" kern="1200" baseline="0" dirty="0" smtClean="0">
                          <a:solidFill>
                            <a:schemeClr val="tx1"/>
                          </a:solidFill>
                          <a:effectLst/>
                          <a:latin typeface="Traditional Arabic" panose="02020603050405020304" pitchFamily="18" charset="-78"/>
                          <a:ea typeface="+mn-ea"/>
                          <a:cs typeface="Traditional Arabic" panose="02020603050405020304" pitchFamily="18" charset="-78"/>
                        </a:rPr>
                        <a:t> إنجاز الأهداف المرتبطة بالموضوعات التي تم تدريسها باستخدام اختبار تحصيلي تحريري. </a:t>
                      </a: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12- تدريس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نفس </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الموضوعات اعتمادا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على نسخ البوربوينت التي تتضمن الفيديوهات التعليمية الخاصة بتدريس نفس الموضوعات ولكن اعتمادا على التحليلات الخاصة ببرنامج التحليل </a:t>
                      </a:r>
                      <a:r>
                        <a:rPr lang="en-US" sz="2800" kern="1200" dirty="0" err="1">
                          <a:solidFill>
                            <a:schemeClr val="tx1"/>
                          </a:solidFill>
                          <a:effectLst/>
                          <a:latin typeface="Traditional Arabic" panose="02020603050405020304" pitchFamily="18" charset="-78"/>
                          <a:ea typeface="+mn-ea"/>
                          <a:cs typeface="Traditional Arabic" panose="02020603050405020304" pitchFamily="18" charset="-78"/>
                        </a:rPr>
                        <a:t>spss</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a:t>
                      </a:r>
                      <a:endParaRPr lang="en-US" sz="28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12- التدريب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العملي للطلاب على استخدام برنامج التحليل </a:t>
                      </a:r>
                      <a:r>
                        <a:rPr lang="en-US" sz="2800" kern="1200" dirty="0" err="1">
                          <a:solidFill>
                            <a:schemeClr val="tx1"/>
                          </a:solidFill>
                          <a:effectLst/>
                          <a:latin typeface="Traditional Arabic" panose="02020603050405020304" pitchFamily="18" charset="-78"/>
                          <a:ea typeface="+mn-ea"/>
                          <a:cs typeface="Traditional Arabic" panose="02020603050405020304" pitchFamily="18" charset="-78"/>
                        </a:rPr>
                        <a:t>spss</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 باستخدام مختبر الحاسب بقسم علم النفس</a:t>
                      </a:r>
                      <a:endParaRPr lang="en-US" sz="28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13- إعداد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اختبار تحصيلي عملي يعتمد على استخدام نفس الاختبارات الإحصائية الواردة بالاختبار التحريري ولكن باستخدام برنامج التحليل </a:t>
                      </a:r>
                      <a:r>
                        <a:rPr lang="en-US" sz="2800" kern="1200" dirty="0" err="1" smtClean="0">
                          <a:solidFill>
                            <a:schemeClr val="tx1"/>
                          </a:solidFill>
                          <a:effectLst/>
                          <a:latin typeface="Traditional Arabic" panose="02020603050405020304" pitchFamily="18" charset="-78"/>
                          <a:ea typeface="+mn-ea"/>
                          <a:cs typeface="Traditional Arabic" panose="02020603050405020304" pitchFamily="18" charset="-78"/>
                        </a:rPr>
                        <a:t>spss</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a:t>
                      </a: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14- إعداد اختبار تحصيلي عملي يعتمد على استخدام نفس الاختبارات الإحصائية الواردة بالاختبار التحريري ولكن باستخدام برنامج التحليل </a:t>
                      </a:r>
                      <a:r>
                        <a:rPr lang="en-US" sz="2800" kern="1200" dirty="0" err="1" smtClean="0">
                          <a:solidFill>
                            <a:schemeClr val="tx1"/>
                          </a:solidFill>
                          <a:effectLst/>
                          <a:latin typeface="Traditional Arabic" panose="02020603050405020304" pitchFamily="18" charset="-78"/>
                          <a:ea typeface="+mn-ea"/>
                          <a:cs typeface="Traditional Arabic" panose="02020603050405020304" pitchFamily="18" charset="-78"/>
                        </a:rPr>
                        <a:t>spss</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a:t>
                      </a: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15- مقارنة </a:t>
                      </a:r>
                      <a:r>
                        <a:rPr lang="ar-SA" sz="2800" kern="1200" dirty="0">
                          <a:solidFill>
                            <a:schemeClr val="tx1"/>
                          </a:solidFill>
                          <a:effectLst/>
                          <a:latin typeface="Traditional Arabic" panose="02020603050405020304" pitchFamily="18" charset="-78"/>
                          <a:ea typeface="+mn-ea"/>
                          <a:cs typeface="Traditional Arabic" panose="02020603050405020304" pitchFamily="18" charset="-78"/>
                        </a:rPr>
                        <a:t>نتائج الاختبار التحريري بالعملي</a:t>
                      </a: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a:t>
                      </a:r>
                    </a:p>
                    <a:p>
                      <a:pPr marL="0" lvl="0" indent="0" algn="r" defTabSz="914400" rtl="1" eaLnBrk="1" latinLnBrk="0" hangingPunct="1">
                        <a:lnSpc>
                          <a:spcPct val="100000"/>
                        </a:lnSpc>
                        <a:spcAft>
                          <a:spcPts val="0"/>
                        </a:spcAft>
                        <a:buFontTx/>
                        <a:buNone/>
                      </a:pPr>
                      <a:r>
                        <a:rPr lang="ar-SA" sz="2800" kern="1200" dirty="0" smtClean="0">
                          <a:solidFill>
                            <a:schemeClr val="tx1"/>
                          </a:solidFill>
                          <a:effectLst/>
                          <a:latin typeface="Traditional Arabic" panose="02020603050405020304" pitchFamily="18" charset="-78"/>
                          <a:ea typeface="+mn-ea"/>
                          <a:cs typeface="Traditional Arabic" panose="02020603050405020304" pitchFamily="18" charset="-78"/>
                        </a:rPr>
                        <a:t>16- إعداد تقرير لعرض نتائج استخدام المشروع</a:t>
                      </a:r>
                      <a:r>
                        <a:rPr lang="ar-SA" sz="2800" kern="1200" baseline="0" dirty="0" smtClean="0">
                          <a:solidFill>
                            <a:schemeClr val="tx1"/>
                          </a:solidFill>
                          <a:effectLst/>
                          <a:latin typeface="Traditional Arabic" panose="02020603050405020304" pitchFamily="18" charset="-78"/>
                          <a:ea typeface="+mn-ea"/>
                          <a:cs typeface="Traditional Arabic" panose="02020603050405020304" pitchFamily="18" charset="-78"/>
                        </a:rPr>
                        <a:t>.</a:t>
                      </a:r>
                      <a:endParaRPr lang="en-US" sz="1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114300" marR="114300" marT="0" marB="0"/>
                </a:tc>
              </a:tr>
            </a:tbl>
          </a:graphicData>
        </a:graphic>
      </p:graphicFrame>
      <p:sp>
        <p:nvSpPr>
          <p:cNvPr id="10" name="Title 1"/>
          <p:cNvSpPr>
            <a:spLocks noGrp="1"/>
          </p:cNvSpPr>
          <p:nvPr>
            <p:ph type="title"/>
          </p:nvPr>
        </p:nvSpPr>
        <p:spPr>
          <a:xfrm>
            <a:off x="779585" y="705095"/>
            <a:ext cx="10515600" cy="478937"/>
          </a:xfrm>
        </p:spPr>
        <p:txBody>
          <a:bodyPr>
            <a:noAutofit/>
          </a:bodyPr>
          <a:lstStyle/>
          <a:p>
            <a:pPr lvl="0"/>
            <a:r>
              <a:rPr lang="ar-SA" sz="2800" dirty="0">
                <a:solidFill>
                  <a:srgbClr val="FF0000"/>
                </a:solidFill>
                <a:cs typeface="PT Bold Heading" panose="02010400000000000000" pitchFamily="2" charset="-78"/>
              </a:rPr>
              <a:t>عرض الإجراءات والمهام التي تم تنفيذها.</a:t>
            </a:r>
            <a:r>
              <a:rPr lang="en-US" sz="2800" dirty="0">
                <a:solidFill>
                  <a:srgbClr val="FF0000"/>
                </a:solidFill>
                <a:cs typeface="PT Bold Heading" panose="02010400000000000000" pitchFamily="2" charset="-78"/>
              </a:rPr>
              <a:t/>
            </a:r>
            <a:br>
              <a:rPr lang="en-US" sz="2800" dirty="0">
                <a:solidFill>
                  <a:srgbClr val="FF0000"/>
                </a:solidFill>
                <a:cs typeface="PT Bold Heading" panose="02010400000000000000" pitchFamily="2" charset="-78"/>
              </a:rPr>
            </a:br>
            <a:endParaRPr lang="ar-SA" sz="2800" dirty="0">
              <a:solidFill>
                <a:srgbClr val="FF0000"/>
              </a:solidFill>
              <a:cs typeface="PT Bold Heading" panose="02010400000000000000" pitchFamily="2" charset="-78"/>
            </a:endParaRPr>
          </a:p>
        </p:txBody>
      </p:sp>
    </p:spTree>
    <p:extLst>
      <p:ext uri="{BB962C8B-B14F-4D97-AF65-F5344CB8AC3E}">
        <p14:creationId xmlns:p14="http://schemas.microsoft.com/office/powerpoint/2010/main" val="97565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0290"/>
          </a:xfrm>
        </p:spPr>
        <p:txBody>
          <a:bodyPr>
            <a:noAutofit/>
          </a:bodyPr>
          <a:lstStyle/>
          <a:p>
            <a:r>
              <a:rPr lang="ar-EG" sz="2400" b="1" dirty="0">
                <a:solidFill>
                  <a:srgbClr val="FF0000"/>
                </a:solidFill>
                <a:cs typeface="PT Bold Heading" panose="02010400000000000000" pitchFamily="2" charset="-78"/>
              </a:rPr>
              <a:t>اولا : عرض ومناقشة النتائج الخاصة بإجراءات الإجابة الخاصة بالسؤال الأول.</a:t>
            </a:r>
            <a:r>
              <a:rPr lang="en-US" sz="2400" dirty="0">
                <a:solidFill>
                  <a:srgbClr val="FF0000"/>
                </a:solidFill>
                <a:cs typeface="PT Bold Heading" panose="02010400000000000000" pitchFamily="2" charset="-78"/>
              </a:rPr>
              <a:t/>
            </a:r>
            <a:br>
              <a:rPr lang="en-US" sz="2400" dirty="0">
                <a:solidFill>
                  <a:srgbClr val="FF0000"/>
                </a:solidFill>
                <a:cs typeface="PT Bold Heading" panose="02010400000000000000" pitchFamily="2" charset="-78"/>
              </a:rPr>
            </a:br>
            <a:endParaRPr lang="ar-SA" sz="24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838200" y="1125416"/>
            <a:ext cx="10515600" cy="4351338"/>
          </a:xfrm>
        </p:spPr>
        <p:txBody>
          <a:bodyPr/>
          <a:lstStyle/>
          <a:p>
            <a:pPr marL="0" indent="0">
              <a:buNone/>
            </a:pPr>
            <a:r>
              <a:rPr lang="ar-SA" sz="2400" dirty="0" smtClean="0">
                <a:latin typeface="Traditional Arabic" panose="02020603050405020304" pitchFamily="18" charset="-78"/>
                <a:cs typeface="Traditional Arabic" panose="02020603050405020304" pitchFamily="18" charset="-78"/>
              </a:rPr>
              <a:t>أ</a:t>
            </a:r>
            <a:r>
              <a:rPr lang="ar-EG" sz="2400" dirty="0" smtClean="0">
                <a:latin typeface="Traditional Arabic" panose="02020603050405020304" pitchFamily="18" charset="-78"/>
                <a:cs typeface="Traditional Arabic" panose="02020603050405020304" pitchFamily="18" charset="-78"/>
              </a:rPr>
              <a:t>سفرت </a:t>
            </a:r>
            <a:r>
              <a:rPr lang="ar-EG" sz="2400" dirty="0">
                <a:latin typeface="Traditional Arabic" panose="02020603050405020304" pitchFamily="18" charset="-78"/>
                <a:cs typeface="Traditional Arabic" panose="02020603050405020304" pitchFamily="18" charset="-78"/>
              </a:rPr>
              <a:t>إجراءات الإجابة الخاصة بالسؤال الأول الذي ينص على : </a:t>
            </a:r>
            <a:r>
              <a:rPr lang="ar-SA" sz="2400" b="1" dirty="0">
                <a:latin typeface="Traditional Arabic" panose="02020603050405020304" pitchFamily="18" charset="-78"/>
                <a:cs typeface="Traditional Arabic" panose="02020603050405020304" pitchFamily="18" charset="-78"/>
              </a:rPr>
              <a:t>هل يختلف مستوى تحقيق الأهداف التعليمية المتعلقة بمقرر علم النفس الإحصائي للطلاب الدراسين لنفس المقرر قبل وبعد استخدام المقرر الإلكتروني </a:t>
            </a:r>
            <a:r>
              <a:rPr lang="ar-SA" sz="2400" b="1" dirty="0" smtClean="0">
                <a:latin typeface="Traditional Arabic" panose="02020603050405020304" pitchFamily="18" charset="-78"/>
                <a:cs typeface="Traditional Arabic" panose="02020603050405020304" pitchFamily="18" charset="-78"/>
              </a:rPr>
              <a:t>؟ </a:t>
            </a:r>
            <a:r>
              <a:rPr lang="ar-EG" dirty="0" smtClean="0">
                <a:latin typeface="Traditional Arabic" panose="02020603050405020304" pitchFamily="18" charset="-78"/>
                <a:cs typeface="Traditional Arabic" panose="02020603050405020304" pitchFamily="18" charset="-78"/>
              </a:rPr>
              <a:t>عن </a:t>
            </a:r>
            <a:r>
              <a:rPr lang="ar-EG" dirty="0">
                <a:latin typeface="Traditional Arabic" panose="02020603050405020304" pitchFamily="18" charset="-78"/>
                <a:cs typeface="Traditional Arabic" panose="02020603050405020304" pitchFamily="18" charset="-78"/>
              </a:rPr>
              <a:t>النتائج المبية </a:t>
            </a:r>
            <a:r>
              <a:rPr lang="ar-SA" dirty="0" smtClean="0">
                <a:latin typeface="Traditional Arabic" panose="02020603050405020304" pitchFamily="18" charset="-78"/>
                <a:cs typeface="Traditional Arabic" panose="02020603050405020304" pitchFamily="18" charset="-78"/>
              </a:rPr>
              <a:t>بالجدولين التاليين:</a:t>
            </a:r>
            <a:endParaRPr lang="en-US" sz="2000" dirty="0">
              <a:latin typeface="Traditional Arabic" panose="02020603050405020304" pitchFamily="18" charset="-78"/>
              <a:cs typeface="Traditional Arabic" panose="02020603050405020304" pitchFamily="18" charset="-78"/>
            </a:endParaRPr>
          </a:p>
          <a:p>
            <a:pPr marL="0" indent="0" algn="ctr">
              <a:buNone/>
            </a:pPr>
            <a:r>
              <a:rPr lang="ar-EG" sz="2000" dirty="0"/>
              <a:t>	</a:t>
            </a:r>
            <a:r>
              <a:rPr lang="ar-EG" sz="2000" b="1" dirty="0">
                <a:latin typeface="Traditional Arabic" panose="02020603050405020304" pitchFamily="18" charset="-78"/>
                <a:cs typeface="Traditional Arabic" panose="02020603050405020304" pitchFamily="18" charset="-78"/>
              </a:rPr>
              <a:t>جدول (1)</a:t>
            </a:r>
            <a:endParaRPr lang="en-US" sz="2000" dirty="0">
              <a:latin typeface="Traditional Arabic" panose="02020603050405020304" pitchFamily="18" charset="-78"/>
              <a:cs typeface="Traditional Arabic" panose="02020603050405020304" pitchFamily="18" charset="-78"/>
            </a:endParaRPr>
          </a:p>
          <a:p>
            <a:pPr marL="0" indent="0" algn="ctr">
              <a:buNone/>
            </a:pPr>
            <a:r>
              <a:rPr lang="ar-EG" sz="2000" b="1" dirty="0">
                <a:latin typeface="Traditional Arabic" panose="02020603050405020304" pitchFamily="18" charset="-78"/>
                <a:cs typeface="Traditional Arabic" panose="02020603050405020304" pitchFamily="18" charset="-78"/>
              </a:rPr>
              <a:t>جدول الإحصاءات الوصفية لدرجات عينة الدراسة في القياسين القبلي والبعدي </a:t>
            </a:r>
            <a:r>
              <a:rPr lang="ar-EG" sz="2000" b="1" dirty="0" smtClean="0">
                <a:latin typeface="Traditional Arabic" panose="02020603050405020304" pitchFamily="18" charset="-78"/>
                <a:cs typeface="Traditional Arabic" panose="02020603050405020304" pitchFamily="18" charset="-78"/>
              </a:rPr>
              <a:t>للاختبار </a:t>
            </a:r>
            <a:r>
              <a:rPr lang="ar-EG" sz="2000" b="1" dirty="0">
                <a:latin typeface="Traditional Arabic" panose="02020603050405020304" pitchFamily="18" charset="-78"/>
                <a:cs typeface="Traditional Arabic" panose="02020603050405020304" pitchFamily="18" charset="-78"/>
              </a:rPr>
              <a:t>التحصيلي المستخدم بالدراسة</a:t>
            </a:r>
            <a:endParaRPr lang="en-US" sz="2000" dirty="0">
              <a:latin typeface="Traditional Arabic" panose="02020603050405020304" pitchFamily="18" charset="-78"/>
              <a:cs typeface="Traditional Arabic" panose="02020603050405020304" pitchFamily="18" charset="-78"/>
            </a:endParaRPr>
          </a:p>
          <a:p>
            <a:pPr marL="0" indent="0">
              <a:buNone/>
            </a:pPr>
            <a:endParaRPr lang="ar-SA" dirty="0">
              <a:latin typeface="Traditional Arabic" panose="02020603050405020304" pitchFamily="18" charset="-78"/>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1523718" y="2989385"/>
            <a:ext cx="9144564" cy="2028091"/>
          </a:xfrm>
          <a:prstGeom prst="rect">
            <a:avLst/>
          </a:prstGeom>
        </p:spPr>
      </p:pic>
    </p:spTree>
    <p:extLst>
      <p:ext uri="{BB962C8B-B14F-4D97-AF65-F5344CB8AC3E}">
        <p14:creationId xmlns:p14="http://schemas.microsoft.com/office/powerpoint/2010/main" val="73747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815" y="571256"/>
            <a:ext cx="10515600" cy="5829544"/>
          </a:xfrm>
        </p:spPr>
        <p:txBody>
          <a:bodyPr/>
          <a:lstStyle/>
          <a:p>
            <a:r>
              <a:rPr lang="ar-EG" sz="2400" dirty="0">
                <a:latin typeface="Traditional Arabic" panose="02020603050405020304" pitchFamily="18" charset="-78"/>
                <a:cs typeface="Traditional Arabic" panose="02020603050405020304" pitchFamily="18" charset="-78"/>
              </a:rPr>
              <a:t>يتضح من الجدول السابق وجود فروق ظاهرية بين متوسطي درجات عينة الدراسة بين القياسين  الأول والثاني للاختبار التحصيلي ، حيث بلغ متوسط درجات العينة في القياس القبلي (</a:t>
            </a:r>
            <a:r>
              <a:rPr lang="ar-SA" sz="2400" dirty="0">
                <a:latin typeface="Traditional Arabic" panose="02020603050405020304" pitchFamily="18" charset="-78"/>
                <a:cs typeface="Traditional Arabic" panose="02020603050405020304" pitchFamily="18" charset="-78"/>
              </a:rPr>
              <a:t>9)</a:t>
            </a:r>
            <a:r>
              <a:rPr lang="ar-EG" sz="2400" dirty="0">
                <a:latin typeface="Traditional Arabic" panose="02020603050405020304" pitchFamily="18" charset="-78"/>
                <a:cs typeface="Traditional Arabic" panose="02020603050405020304" pitchFamily="18" charset="-78"/>
              </a:rPr>
              <a:t> تقريبا في حين بلغ متوسط الدرجات الحاصلات عليها في القياس البعدي (</a:t>
            </a:r>
            <a:r>
              <a:rPr lang="ar-SA" sz="2400" dirty="0">
                <a:latin typeface="Traditional Arabic" panose="02020603050405020304" pitchFamily="18" charset="-78"/>
                <a:cs typeface="Traditional Arabic" panose="02020603050405020304" pitchFamily="18" charset="-78"/>
              </a:rPr>
              <a:t>12</a:t>
            </a:r>
            <a:r>
              <a:rPr lang="ar-EG" sz="2400" dirty="0">
                <a:latin typeface="Traditional Arabic" panose="02020603050405020304" pitchFamily="18" charset="-78"/>
                <a:cs typeface="Traditional Arabic" panose="02020603050405020304" pitchFamily="18" charset="-78"/>
              </a:rPr>
              <a:t>) تقريباً </a:t>
            </a:r>
            <a:endParaRPr lang="ar-SA" sz="2400" dirty="0" smtClean="0">
              <a:latin typeface="Traditional Arabic" panose="02020603050405020304" pitchFamily="18" charset="-78"/>
              <a:cs typeface="Traditional Arabic" panose="02020603050405020304" pitchFamily="18" charset="-78"/>
            </a:endParaRPr>
          </a:p>
          <a:p>
            <a:pPr marL="0" indent="0" algn="ctr">
              <a:buNone/>
            </a:pPr>
            <a:r>
              <a:rPr lang="ar-EG" sz="2000" b="1" dirty="0">
                <a:latin typeface="Traditional Arabic" panose="02020603050405020304" pitchFamily="18" charset="-78"/>
                <a:cs typeface="Traditional Arabic" panose="02020603050405020304" pitchFamily="18" charset="-78"/>
              </a:rPr>
              <a:t>جدول (2)</a:t>
            </a:r>
            <a:endParaRPr lang="en-US" sz="2000" dirty="0">
              <a:latin typeface="Traditional Arabic" panose="02020603050405020304" pitchFamily="18" charset="-78"/>
              <a:cs typeface="Traditional Arabic" panose="02020603050405020304" pitchFamily="18" charset="-78"/>
            </a:endParaRPr>
          </a:p>
          <a:p>
            <a:pPr marL="0" indent="0" algn="ctr">
              <a:buNone/>
            </a:pPr>
            <a:r>
              <a:rPr lang="ar-EG" sz="2000" b="1" dirty="0">
                <a:latin typeface="Traditional Arabic" panose="02020603050405020304" pitchFamily="18" charset="-78"/>
                <a:cs typeface="Traditional Arabic" panose="02020603050405020304" pitchFamily="18" charset="-78"/>
              </a:rPr>
              <a:t>جدول دلالة اختبار (ت) للفرق بين متوسطي درجات عينة الدراسة في القياسين القبلي والبعدي للاختبار التحصيلي المستخدم بالدراسة</a:t>
            </a:r>
            <a:endParaRPr lang="en-US" sz="2000" dirty="0">
              <a:latin typeface="Traditional Arabic" panose="02020603050405020304" pitchFamily="18" charset="-78"/>
              <a:cs typeface="Traditional Arabic" panose="02020603050405020304" pitchFamily="18" charset="-78"/>
            </a:endParaRPr>
          </a:p>
          <a:p>
            <a:pPr marL="0" indent="0" algn="ctr" rtl="0">
              <a:buNone/>
            </a:pPr>
            <a:r>
              <a:rPr lang="en-US" sz="2000" dirty="0">
                <a:latin typeface="Traditional Arabic" panose="02020603050405020304" pitchFamily="18" charset="-78"/>
                <a:cs typeface="Traditional Arabic" panose="02020603050405020304" pitchFamily="18" charset="-78"/>
              </a:rPr>
              <a:t> </a:t>
            </a:r>
          </a:p>
          <a:p>
            <a:endParaRPr lang="en-US" dirty="0"/>
          </a:p>
          <a:p>
            <a:pPr marL="0" indent="0">
              <a:buNone/>
            </a:pPr>
            <a:endParaRPr lang="ar-SA" dirty="0"/>
          </a:p>
        </p:txBody>
      </p:sp>
      <p:pic>
        <p:nvPicPr>
          <p:cNvPr id="4" name="Picture 3"/>
          <p:cNvPicPr>
            <a:picLocks noChangeAspect="1"/>
          </p:cNvPicPr>
          <p:nvPr/>
        </p:nvPicPr>
        <p:blipFill>
          <a:blip r:embed="rId2"/>
          <a:stretch>
            <a:fillRect/>
          </a:stretch>
        </p:blipFill>
        <p:spPr>
          <a:xfrm>
            <a:off x="1685052" y="2906038"/>
            <a:ext cx="9243926" cy="2885162"/>
          </a:xfrm>
          <a:prstGeom prst="rect">
            <a:avLst/>
          </a:prstGeom>
        </p:spPr>
      </p:pic>
    </p:spTree>
    <p:extLst>
      <p:ext uri="{BB962C8B-B14F-4D97-AF65-F5344CB8AC3E}">
        <p14:creationId xmlns:p14="http://schemas.microsoft.com/office/powerpoint/2010/main" val="136530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3256"/>
            <a:ext cx="10515600" cy="4351338"/>
          </a:xfrm>
        </p:spPr>
        <p:txBody>
          <a:bodyPr/>
          <a:lstStyle/>
          <a:p>
            <a:pPr algn="just"/>
            <a:r>
              <a:rPr lang="en-US" dirty="0"/>
              <a:t> </a:t>
            </a:r>
            <a:r>
              <a:rPr lang="ar-EG" sz="3200" dirty="0">
                <a:latin typeface="Traditional Arabic" panose="02020603050405020304" pitchFamily="18" charset="-78"/>
                <a:cs typeface="Traditional Arabic" panose="02020603050405020304" pitchFamily="18" charset="-78"/>
              </a:rPr>
              <a:t>يتضح من الجدول السابق (جدول اختبار ت لدلالة الفرق بين عينتين مترابطتين ) أن قيمة اختبار (ت) بلغت (3.5) تقريبا وهي قيمة دالة عند مستوى دلالة (0.01) مما يعني وجود فروق جوهرية بين متوسطي درجات عينة الدراسة بين القياسين  الأول والثاني للاختبار التحصيلي ، في صالح القياس صاحب المتوسط الأكبر من الدرجات وهو القياس البعدي مما يعزى لأثر المتغير التجريبي المستخدم وهو المقرر الإلكتروني والفيديو التعليمي بما يفيد أن </a:t>
            </a:r>
            <a:r>
              <a:rPr lang="ar-EG" sz="3200" dirty="0" smtClean="0">
                <a:latin typeface="Traditional Arabic" panose="02020603050405020304" pitchFamily="18" charset="-78"/>
                <a:cs typeface="Traditional Arabic" panose="02020603050405020304" pitchFamily="18" charset="-78"/>
              </a:rPr>
              <a:t>بأثره </a:t>
            </a:r>
            <a:r>
              <a:rPr lang="ar-EG" sz="3200" dirty="0">
                <a:latin typeface="Traditional Arabic" panose="02020603050405020304" pitchFamily="18" charset="-78"/>
                <a:cs typeface="Traditional Arabic" panose="02020603050405020304" pitchFamily="18" charset="-78"/>
              </a:rPr>
              <a:t>الإيجابي على إنجاز </a:t>
            </a:r>
            <a:r>
              <a:rPr lang="ar-SA" sz="3200" dirty="0" smtClean="0">
                <a:latin typeface="Traditional Arabic" panose="02020603050405020304" pitchFamily="18" charset="-78"/>
                <a:cs typeface="Traditional Arabic" panose="02020603050405020304" pitchFamily="18" charset="-78"/>
              </a:rPr>
              <a:t>الطلاب الدراسين للمقرر ل</a:t>
            </a:r>
            <a:r>
              <a:rPr lang="ar-EG" sz="3200" dirty="0" smtClean="0">
                <a:latin typeface="Traditional Arabic" panose="02020603050405020304" pitchFamily="18" charset="-78"/>
                <a:cs typeface="Traditional Arabic" panose="02020603050405020304" pitchFamily="18" charset="-78"/>
              </a:rPr>
              <a:t>لأهداف </a:t>
            </a:r>
            <a:r>
              <a:rPr lang="ar-EG" sz="3200" dirty="0">
                <a:latin typeface="Traditional Arabic" panose="02020603050405020304" pitchFamily="18" charset="-78"/>
                <a:cs typeface="Traditional Arabic" panose="02020603050405020304" pitchFamily="18" charset="-78"/>
              </a:rPr>
              <a:t>التعليمية المتعلقة بالمقرر والمستهدف قياسها من الاختبار.</a:t>
            </a:r>
            <a:endParaRPr lang="en-US" sz="3200" dirty="0">
              <a:latin typeface="Traditional Arabic" panose="02020603050405020304" pitchFamily="18" charset="-78"/>
              <a:cs typeface="Traditional Arabic" panose="02020603050405020304" pitchFamily="18" charset="-78"/>
            </a:endParaRPr>
          </a:p>
          <a:p>
            <a:pPr marL="0" indent="0" algn="just">
              <a:buNone/>
            </a:pPr>
            <a:endParaRPr lang="ar-SA"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8319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2352"/>
          </a:xfrm>
        </p:spPr>
        <p:txBody>
          <a:bodyPr>
            <a:normAutofit/>
          </a:bodyPr>
          <a:lstStyle/>
          <a:p>
            <a:pPr algn="ctr"/>
            <a:r>
              <a:rPr lang="ar-SA" sz="2400" dirty="0" smtClean="0">
                <a:solidFill>
                  <a:srgbClr val="FF0000"/>
                </a:solidFill>
                <a:cs typeface="PT Bold Heading" panose="02010400000000000000" pitchFamily="2" charset="-78"/>
              </a:rPr>
              <a:t>تمثيل بياني لمتوسطي الاختبارين الأول الثاني</a:t>
            </a:r>
            <a:endParaRPr lang="ar-SA" sz="2400" dirty="0">
              <a:solidFill>
                <a:srgbClr val="FF0000"/>
              </a:solidFill>
              <a:cs typeface="PT Bold Heading" panose="02010400000000000000" pitchFamily="2" charset="-78"/>
            </a:endParaRPr>
          </a:p>
        </p:txBody>
      </p:sp>
      <p:sp>
        <p:nvSpPr>
          <p:cNvPr id="3" name="Content Placeholder 2"/>
          <p:cNvSpPr>
            <a:spLocks noGrp="1"/>
          </p:cNvSpPr>
          <p:nvPr>
            <p:ph idx="1"/>
          </p:nvPr>
        </p:nvSpPr>
        <p:spPr/>
        <p:txBody>
          <a:bodyPr/>
          <a:lstStyle/>
          <a:p>
            <a:endParaRPr lang="en-US" b="1" dirty="0" smtClean="0"/>
          </a:p>
          <a:p>
            <a:endParaRPr lang="en-US" b="1" dirty="0"/>
          </a:p>
          <a:p>
            <a:endParaRPr lang="en-US" b="1" dirty="0" smtClean="0"/>
          </a:p>
          <a:p>
            <a:pPr marL="0" indent="0">
              <a:buNone/>
            </a:pPr>
            <a:endParaRPr lang="en-US" b="1" dirty="0" smtClean="0"/>
          </a:p>
          <a:p>
            <a:pPr marL="0" indent="0">
              <a:buNone/>
            </a:pPr>
            <a:endParaRPr lang="en-US" b="1" dirty="0"/>
          </a:p>
          <a:p>
            <a:pPr marL="0" indent="0">
              <a:buNone/>
            </a:pPr>
            <a:endParaRPr lang="en-US" b="1" dirty="0"/>
          </a:p>
          <a:p>
            <a:endParaRPr lang="en-US" b="1" dirty="0" smtClean="0"/>
          </a:p>
          <a:p>
            <a:pPr marL="0" indent="0" algn="ctr">
              <a:buNone/>
            </a:pPr>
            <a:r>
              <a:rPr lang="ar-EG" b="1" dirty="0" smtClean="0"/>
              <a:t>تمثيل </a:t>
            </a:r>
            <a:r>
              <a:rPr lang="ar-EG" b="1" dirty="0"/>
              <a:t>بالأعمدة لمتوسطي </a:t>
            </a:r>
            <a:r>
              <a:rPr lang="ar-SA" b="1" dirty="0" smtClean="0"/>
              <a:t>الاختبار الأول التحريري والثاني العملي </a:t>
            </a:r>
            <a:endParaRPr lang="ar-SA" dirty="0"/>
          </a:p>
        </p:txBody>
      </p:sp>
      <p:pic>
        <p:nvPicPr>
          <p:cNvPr id="5" name="Picture 4"/>
          <p:cNvPicPr>
            <a:picLocks noChangeAspect="1"/>
          </p:cNvPicPr>
          <p:nvPr/>
        </p:nvPicPr>
        <p:blipFill>
          <a:blip r:embed="rId2"/>
          <a:stretch>
            <a:fillRect/>
          </a:stretch>
        </p:blipFill>
        <p:spPr>
          <a:xfrm>
            <a:off x="3247292" y="1459022"/>
            <a:ext cx="6084277" cy="3525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77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77" y="454024"/>
            <a:ext cx="9325708" cy="5442683"/>
          </a:xfrm>
        </p:spPr>
        <p:txBody>
          <a:bodyPr>
            <a:normAutofit/>
          </a:bodyPr>
          <a:lstStyle/>
          <a:p>
            <a:pPr algn="just"/>
            <a:r>
              <a:rPr lang="ar-EG" dirty="0">
                <a:latin typeface="Traditional Arabic" panose="02020603050405020304" pitchFamily="18" charset="-78"/>
                <a:cs typeface="Traditional Arabic" panose="02020603050405020304" pitchFamily="18" charset="-78"/>
              </a:rPr>
              <a:t>يتضح من الشكل السابق (1) الفرق الواضح بين العمود التكراري الممثل لمتوسط درجات الاختبار البعدي عن العمود التكراري الممثل لمتوسط درجات الاختبار القبلي ، حيث تبين الارتفاع الواضح لمتوسط الاختبار البعيدي إذا ماقورن بمتوسط الاختبار القبلي ، بما يؤكد الأثر الإيجابي للمقرر الإلكتروني والفيديو التعليمي على إنجاز الأهداف التعليمية المتعلقة بالمقرر والمستهدف قياسها من الاختبار من جانب عينة الطلاب الدراسين للمقرر </a:t>
            </a:r>
            <a:r>
              <a:rPr lang="ar-EG" dirty="0" smtClean="0">
                <a:latin typeface="Traditional Arabic" panose="02020603050405020304" pitchFamily="18" charset="-78"/>
                <a:cs typeface="Traditional Arabic" panose="02020603050405020304" pitchFamily="18" charset="-78"/>
              </a:rPr>
              <a:t>.</a:t>
            </a:r>
            <a:endParaRPr lang="ar-SA" dirty="0" smtClean="0">
              <a:latin typeface="Traditional Arabic" panose="02020603050405020304" pitchFamily="18" charset="-78"/>
              <a:cs typeface="Traditional Arabic" panose="02020603050405020304" pitchFamily="18" charset="-78"/>
            </a:endParaRPr>
          </a:p>
          <a:p>
            <a:pPr marL="0" indent="0" algn="just">
              <a:buNone/>
            </a:pPr>
            <a:endParaRPr lang="ar-SA" dirty="0" smtClean="0">
              <a:latin typeface="Traditional Arabic" panose="02020603050405020304" pitchFamily="18" charset="-78"/>
              <a:cs typeface="Traditional Arabic" panose="02020603050405020304" pitchFamily="18" charset="-78"/>
            </a:endParaRPr>
          </a:p>
          <a:p>
            <a:pPr algn="just"/>
            <a:r>
              <a:rPr lang="ar-SA" sz="2400" b="1" dirty="0" smtClean="0">
                <a:solidFill>
                  <a:srgbClr val="FF0000"/>
                </a:solidFill>
                <a:cs typeface="PT Bold Heading" panose="02010400000000000000" pitchFamily="2" charset="-78"/>
              </a:rPr>
              <a:t>نتائج مقياس الاتجاهات</a:t>
            </a:r>
          </a:p>
          <a:p>
            <a:pPr marL="0" indent="0" algn="just">
              <a:buNone/>
            </a:pPr>
            <a:r>
              <a:rPr lang="ar-EG" dirty="0">
                <a:latin typeface="Traditional Arabic" panose="02020603050405020304" pitchFamily="18" charset="-78"/>
                <a:cs typeface="Traditional Arabic" panose="02020603050405020304" pitchFamily="18" charset="-78"/>
              </a:rPr>
              <a:t>لقد اسفرت إجراءات الإجابة الخاصة بالسؤال الثاني الذي ينص على : </a:t>
            </a:r>
            <a:r>
              <a:rPr lang="ar-SA" b="1" dirty="0">
                <a:latin typeface="Traditional Arabic" panose="02020603050405020304" pitchFamily="18" charset="-78"/>
                <a:cs typeface="Traditional Arabic" panose="02020603050405020304" pitchFamily="18" charset="-78"/>
              </a:rPr>
              <a:t>هل كان لتطوير المقرر اعتمادا على التقنيات والأساليب التكنولوجية المتطورة الأثر الايجابي على انجاز الطلاب للأهداف التعليمية واكتسابهم للمهارات المستهدفة من الجانب التطبيقي العملي لنفس المقرر من خلال آرائهم واتجاهاتهم؟ </a:t>
            </a:r>
            <a:r>
              <a:rPr lang="ar-EG" dirty="0">
                <a:latin typeface="Traditional Arabic" panose="02020603050405020304" pitchFamily="18" charset="-78"/>
                <a:cs typeface="Traditional Arabic" panose="02020603050405020304" pitchFamily="18" charset="-78"/>
              </a:rPr>
              <a:t>عن النتائج </a:t>
            </a:r>
            <a:r>
              <a:rPr lang="ar-SA" dirty="0" smtClean="0">
                <a:latin typeface="Traditional Arabic" panose="02020603050405020304" pitchFamily="18" charset="-78"/>
                <a:cs typeface="Traditional Arabic" panose="02020603050405020304" pitchFamily="18" charset="-78"/>
              </a:rPr>
              <a:t>التالية:</a:t>
            </a:r>
            <a:endParaRPr lang="en-US" dirty="0">
              <a:latin typeface="Traditional Arabic" panose="02020603050405020304" pitchFamily="18" charset="-78"/>
              <a:cs typeface="Traditional Arabic" panose="02020603050405020304" pitchFamily="18" charset="-78"/>
            </a:endParaRPr>
          </a:p>
          <a:p>
            <a:pPr marL="0" indent="0" algn="just">
              <a:buNone/>
            </a:pPr>
            <a:endParaRPr lang="ar-SA" b="1"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7266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060"/>
          </a:xfrm>
        </p:spPr>
        <p:txBody>
          <a:bodyPr>
            <a:normAutofit/>
          </a:bodyPr>
          <a:lstStyle/>
          <a:p>
            <a:pPr lvl="0"/>
            <a:r>
              <a:rPr lang="ar-SA" sz="2400" b="1" dirty="0">
                <a:solidFill>
                  <a:srgbClr val="FF0000"/>
                </a:solidFill>
                <a:cs typeface="PT Bold Heading" panose="02010400000000000000" pitchFamily="2" charset="-78"/>
              </a:rPr>
              <a:t>نتائج البعد الأول : استخدام الحاسوب في المعالجات </a:t>
            </a:r>
            <a:r>
              <a:rPr lang="ar-SA" sz="2400" b="1" dirty="0" smtClean="0">
                <a:solidFill>
                  <a:srgbClr val="FF0000"/>
                </a:solidFill>
                <a:cs typeface="PT Bold Heading" panose="02010400000000000000" pitchFamily="2" charset="-78"/>
              </a:rPr>
              <a:t>الإحصائية</a:t>
            </a:r>
            <a:endParaRPr lang="ar-SA" sz="24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838200" y="1008186"/>
            <a:ext cx="10515600" cy="5168777"/>
          </a:xfrm>
        </p:spPr>
        <p:txBody>
          <a:bodyPr>
            <a:noAutofit/>
          </a:bodyPr>
          <a:lstStyle/>
          <a:p>
            <a:pPr algn="just"/>
            <a:r>
              <a:rPr lang="ar-EG" dirty="0" smtClean="0">
                <a:latin typeface="Traditional Arabic" panose="02020603050405020304" pitchFamily="18" charset="-78"/>
                <a:cs typeface="Traditional Arabic" panose="02020603050405020304" pitchFamily="18" charset="-78"/>
              </a:rPr>
              <a:t>يتضح </a:t>
            </a:r>
            <a:r>
              <a:rPr lang="ar-EG" dirty="0">
                <a:latin typeface="Traditional Arabic" panose="02020603050405020304" pitchFamily="18" charset="-78"/>
                <a:cs typeface="Traditional Arabic" panose="02020603050405020304" pitchFamily="18" charset="-78"/>
              </a:rPr>
              <a:t>من الجدول السابق أن تكرارات الاستجابة بنعم على مضمون </a:t>
            </a:r>
            <a:r>
              <a:rPr lang="ar-SA" dirty="0" smtClean="0">
                <a:latin typeface="Traditional Arabic" panose="02020603050405020304" pitchFamily="18" charset="-78"/>
                <a:cs typeface="Traditional Arabic" panose="02020603050405020304" pitchFamily="18" charset="-78"/>
              </a:rPr>
              <a:t>فقرات هذا البعد </a:t>
            </a:r>
            <a:r>
              <a:rPr lang="ar-EG" dirty="0" smtClean="0">
                <a:latin typeface="Traditional Arabic" panose="02020603050405020304" pitchFamily="18" charset="-78"/>
                <a:cs typeface="Traditional Arabic" panose="02020603050405020304" pitchFamily="18" charset="-78"/>
              </a:rPr>
              <a:t>جاءت </a:t>
            </a:r>
            <a:r>
              <a:rPr lang="ar-EG" dirty="0">
                <a:latin typeface="Traditional Arabic" panose="02020603050405020304" pitchFamily="18" charset="-78"/>
                <a:cs typeface="Traditional Arabic" panose="02020603050405020304" pitchFamily="18" charset="-78"/>
              </a:rPr>
              <a:t>بنسب تزيد عن </a:t>
            </a:r>
            <a:r>
              <a:rPr lang="ar-EG" dirty="0" smtClean="0">
                <a:latin typeface="Traditional Arabic" panose="02020603050405020304" pitchFamily="18" charset="-78"/>
                <a:cs typeface="Traditional Arabic" panose="02020603050405020304" pitchFamily="18" charset="-78"/>
              </a:rPr>
              <a:t>(</a:t>
            </a:r>
            <a:r>
              <a:rPr lang="ar-SA" dirty="0" smtClean="0">
                <a:latin typeface="Traditional Arabic" panose="02020603050405020304" pitchFamily="18" charset="-78"/>
                <a:cs typeface="Traditional Arabic" panose="02020603050405020304" pitchFamily="18" charset="-78"/>
              </a:rPr>
              <a:t>90</a:t>
            </a:r>
            <a:r>
              <a:rPr lang="ar-EG" dirty="0" smtClean="0">
                <a:latin typeface="Traditional Arabic" panose="02020603050405020304" pitchFamily="18" charset="-78"/>
                <a:cs typeface="Traditional Arabic" panose="02020603050405020304" pitchFamily="18" charset="-78"/>
              </a:rPr>
              <a:t>%) </a:t>
            </a:r>
            <a:r>
              <a:rPr lang="ar-EG" dirty="0">
                <a:latin typeface="Traditional Arabic" panose="02020603050405020304" pitchFamily="18" charset="-78"/>
                <a:cs typeface="Traditional Arabic" panose="02020603050405020304" pitchFamily="18" charset="-78"/>
              </a:rPr>
              <a:t>من إجمالي عدد طلاب الشعبة  ، حيث تشير مضامين </a:t>
            </a:r>
            <a:r>
              <a:rPr lang="ar-SA" dirty="0" smtClean="0">
                <a:latin typeface="Traditional Arabic" panose="02020603050405020304" pitchFamily="18" charset="-78"/>
                <a:cs typeface="Traditional Arabic" panose="02020603050405020304" pitchFamily="18" charset="-78"/>
              </a:rPr>
              <a:t>بعض </a:t>
            </a:r>
            <a:r>
              <a:rPr lang="ar-EG" dirty="0" smtClean="0">
                <a:latin typeface="Traditional Arabic" panose="02020603050405020304" pitchFamily="18" charset="-78"/>
                <a:cs typeface="Traditional Arabic" panose="02020603050405020304" pitchFamily="18" charset="-78"/>
              </a:rPr>
              <a:t>هذه </a:t>
            </a:r>
            <a:r>
              <a:rPr lang="ar-EG" dirty="0">
                <a:latin typeface="Traditional Arabic" panose="02020603050405020304" pitchFamily="18" charset="-78"/>
                <a:cs typeface="Traditional Arabic" panose="02020603050405020304" pitchFamily="18" charset="-78"/>
              </a:rPr>
              <a:t>الفقرات  إلى </a:t>
            </a:r>
            <a:r>
              <a:rPr lang="ar-SA" dirty="0" smtClean="0">
                <a:latin typeface="Traditional Arabic" panose="02020603050405020304" pitchFamily="18" charset="-78"/>
                <a:cs typeface="Traditional Arabic" panose="02020603050405020304" pitchFamily="18" charset="-78"/>
              </a:rPr>
              <a:t>ما يلي:</a:t>
            </a:r>
          </a:p>
          <a:p>
            <a:pPr algn="just"/>
            <a:r>
              <a:rPr lang="ar-EG" dirty="0" smtClean="0">
                <a:latin typeface="Traditional Arabic" panose="02020603050405020304" pitchFamily="18" charset="-78"/>
                <a:cs typeface="Traditional Arabic" panose="02020603050405020304" pitchFamily="18" charset="-78"/>
              </a:rPr>
              <a:t>(</a:t>
            </a:r>
            <a:r>
              <a:rPr lang="ar-EG" dirty="0">
                <a:solidFill>
                  <a:srgbClr val="FF0000"/>
                </a:solidFill>
                <a:latin typeface="Traditional Arabic" panose="02020603050405020304" pitchFamily="18" charset="-78"/>
                <a:cs typeface="Traditional Arabic" panose="02020603050405020304" pitchFamily="18" charset="-78"/>
              </a:rPr>
              <a:t>إجراء المعالجات الإحصائية بالحاسوب أفضل من المعالجات اليدوية. ، استخدام الحاسوب في إجراء العمليات الإحصائية أسهل من إجرائها بشكل يدوي ، استخدام الحاسوب في إجراء العمليات الإحصائية أسرع  وأدق من إجرائها بشكل يدوي ، استخدام الحاسوب في إجراء العمليات الإحصائية أدى إلى زيادة ثقتي بنفسي في الحصول على نتائج دقيقة للتحليلات </a:t>
            </a:r>
            <a:r>
              <a:rPr lang="ar-SA" dirty="0" smtClean="0">
                <a:latin typeface="Traditional Arabic" panose="02020603050405020304" pitchFamily="18" charset="-78"/>
                <a:cs typeface="Traditional Arabic" panose="02020603050405020304" pitchFamily="18" charset="-78"/>
              </a:rPr>
              <a:t>،</a:t>
            </a:r>
            <a:r>
              <a:rPr lang="ar-EG" dirty="0" smtClean="0">
                <a:latin typeface="Traditional Arabic" panose="02020603050405020304" pitchFamily="18" charset="-78"/>
                <a:cs typeface="Traditional Arabic" panose="02020603050405020304" pitchFamily="18" charset="-78"/>
              </a:rPr>
              <a:t> </a:t>
            </a:r>
            <a:r>
              <a:rPr lang="ar-EG" dirty="0" smtClean="0">
                <a:solidFill>
                  <a:srgbClr val="FF0000"/>
                </a:solidFill>
                <a:latin typeface="Traditional Arabic" panose="02020603050405020304" pitchFamily="18" charset="-78"/>
                <a:cs typeface="Traditional Arabic" panose="02020603050405020304" pitchFamily="18" charset="-78"/>
              </a:rPr>
              <a:t>استخدام </a:t>
            </a:r>
            <a:r>
              <a:rPr lang="ar-EG" dirty="0">
                <a:solidFill>
                  <a:srgbClr val="FF0000"/>
                </a:solidFill>
                <a:latin typeface="Traditional Arabic" panose="02020603050405020304" pitchFamily="18" charset="-78"/>
                <a:cs typeface="Traditional Arabic" panose="02020603050405020304" pitchFamily="18" charset="-78"/>
              </a:rPr>
              <a:t>الحاسوب في إجراء العمليات الإحصائية أسهل مما كنت أتصور ، استخدام الحاسوب في إجراء العمليات الإحصائية أدى إلى زيادة فهمي واستيعابي بشكل أفضل </a:t>
            </a:r>
            <a:r>
              <a:rPr lang="ar-EG" dirty="0" smtClean="0">
                <a:latin typeface="Traditional Arabic" panose="02020603050405020304" pitchFamily="18" charset="-78"/>
                <a:cs typeface="Traditional Arabic" panose="02020603050405020304" pitchFamily="18" charset="-78"/>
              </a:rPr>
              <a:t>)</a:t>
            </a:r>
            <a:endParaRPr lang="ar-SA" dirty="0" smtClean="0">
              <a:latin typeface="Traditional Arabic" panose="02020603050405020304" pitchFamily="18" charset="-78"/>
              <a:cs typeface="Traditional Arabic" panose="02020603050405020304" pitchFamily="18" charset="-78"/>
            </a:endParaRPr>
          </a:p>
          <a:p>
            <a:pPr algn="just"/>
            <a:r>
              <a:rPr lang="ar-EG" dirty="0" smtClean="0">
                <a:latin typeface="Traditional Arabic" panose="02020603050405020304" pitchFamily="18" charset="-78"/>
                <a:cs typeface="Traditional Arabic" panose="02020603050405020304" pitchFamily="18" charset="-78"/>
              </a:rPr>
              <a:t> </a:t>
            </a:r>
            <a:r>
              <a:rPr lang="ar-EG" dirty="0">
                <a:latin typeface="Traditional Arabic" panose="02020603050405020304" pitchFamily="18" charset="-78"/>
                <a:cs typeface="Traditional Arabic" panose="02020603050405020304" pitchFamily="18" charset="-78"/>
              </a:rPr>
              <a:t>بما يفيد بوجود اتجاهات إيجابية بوجود انطباعات جيدة بين طلاب شعبة علم النفس الإحصائي عن سهولة استخدام الحاسوب </a:t>
            </a:r>
            <a:r>
              <a:rPr lang="ar-EG" dirty="0" smtClean="0">
                <a:latin typeface="Traditional Arabic" panose="02020603050405020304" pitchFamily="18" charset="-78"/>
                <a:cs typeface="Traditional Arabic" panose="02020603050405020304" pitchFamily="18" charset="-78"/>
              </a:rPr>
              <a:t> في</a:t>
            </a:r>
            <a:r>
              <a:rPr lang="ar-SA" dirty="0" smtClean="0">
                <a:latin typeface="Traditional Arabic" panose="02020603050405020304" pitchFamily="18" charset="-78"/>
                <a:cs typeface="Traditional Arabic" panose="02020603050405020304" pitchFamily="18" charset="-78"/>
              </a:rPr>
              <a:t> إجراء </a:t>
            </a:r>
            <a:r>
              <a:rPr lang="ar-EG" dirty="0" smtClean="0">
                <a:latin typeface="Traditional Arabic" panose="02020603050405020304" pitchFamily="18" charset="-78"/>
                <a:cs typeface="Traditional Arabic" panose="02020603050405020304" pitchFamily="18" charset="-78"/>
              </a:rPr>
              <a:t> </a:t>
            </a:r>
            <a:r>
              <a:rPr lang="ar-EG" dirty="0">
                <a:latin typeface="Traditional Arabic" panose="02020603050405020304" pitchFamily="18" charset="-78"/>
                <a:cs typeface="Traditional Arabic" panose="02020603050405020304" pitchFamily="18" charset="-78"/>
              </a:rPr>
              <a:t>المعالجات </a:t>
            </a:r>
            <a:r>
              <a:rPr lang="ar-EG" dirty="0" smtClean="0">
                <a:latin typeface="Traditional Arabic" panose="02020603050405020304" pitchFamily="18" charset="-78"/>
                <a:cs typeface="Traditional Arabic" panose="02020603050405020304" pitchFamily="18" charset="-78"/>
              </a:rPr>
              <a:t>الإحصائية</a:t>
            </a:r>
            <a:r>
              <a:rPr lang="ar-SA" dirty="0" smtClean="0">
                <a:latin typeface="Traditional Arabic" panose="02020603050405020304" pitchFamily="18" charset="-78"/>
                <a:cs typeface="Traditional Arabic" panose="02020603050405020304" pitchFamily="18" charset="-78"/>
              </a:rPr>
              <a:t> </a:t>
            </a:r>
            <a:r>
              <a:rPr lang="ar-EG" dirty="0" smtClean="0">
                <a:latin typeface="Traditional Arabic" panose="02020603050405020304" pitchFamily="18" charset="-78"/>
                <a:cs typeface="Traditional Arabic" panose="02020603050405020304" pitchFamily="18" charset="-78"/>
              </a:rPr>
              <a:t> </a:t>
            </a:r>
            <a:r>
              <a:rPr lang="ar-EG" dirty="0">
                <a:latin typeface="Traditional Arabic" panose="02020603050405020304" pitchFamily="18" charset="-78"/>
                <a:cs typeface="Traditional Arabic" panose="02020603050405020304" pitchFamily="18" charset="-78"/>
              </a:rPr>
              <a:t>كما أفادت بتحقق الفهم والاستيعاب الجيد لموضوعات المقرر اعتمادا على تحليلات برنامج التحليل </a:t>
            </a:r>
            <a:r>
              <a:rPr lang="en-US" dirty="0">
                <a:latin typeface="Traditional Arabic" panose="02020603050405020304" pitchFamily="18" charset="-78"/>
                <a:cs typeface="Traditional Arabic" panose="02020603050405020304" pitchFamily="18" charset="-78"/>
              </a:rPr>
              <a:t>SPSS </a:t>
            </a:r>
            <a:r>
              <a:rPr lang="ar-SA" dirty="0">
                <a:latin typeface="Traditional Arabic" panose="02020603050405020304" pitchFamily="18" charset="-78"/>
                <a:cs typeface="Traditional Arabic" panose="02020603050405020304" pitchFamily="18" charset="-78"/>
              </a:rPr>
              <a:t>بما يشير إلى نجاح </a:t>
            </a:r>
            <a:r>
              <a:rPr lang="ar-EG" dirty="0">
                <a:latin typeface="Traditional Arabic" panose="02020603050405020304" pitchFamily="18" charset="-78"/>
                <a:cs typeface="Traditional Arabic" panose="02020603050405020304" pitchFamily="18" charset="-78"/>
              </a:rPr>
              <a:t> استخدامه في في تدريس موضوعات المقرر .</a:t>
            </a:r>
            <a:endParaRPr lang="en-US" dirty="0">
              <a:latin typeface="Traditional Arabic" panose="02020603050405020304" pitchFamily="18" charset="-78"/>
              <a:cs typeface="Traditional Arabic" panose="02020603050405020304" pitchFamily="18" charset="-78"/>
            </a:endParaRPr>
          </a:p>
          <a:p>
            <a:endParaRPr lang="ar-SA"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9590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5829"/>
          </a:xfrm>
        </p:spPr>
        <p:txBody>
          <a:bodyPr>
            <a:normAutofit/>
          </a:bodyPr>
          <a:lstStyle/>
          <a:p>
            <a:pPr lvl="0"/>
            <a:r>
              <a:rPr lang="ar-SA" sz="2800" b="1" dirty="0">
                <a:solidFill>
                  <a:srgbClr val="FF0000"/>
                </a:solidFill>
                <a:cs typeface="PT Bold Heading" panose="02010400000000000000" pitchFamily="2" charset="-78"/>
              </a:rPr>
              <a:t>نتائج البعد الثاني : استخدام الفيديو </a:t>
            </a:r>
            <a:r>
              <a:rPr lang="ar-SA" sz="2800" b="1" dirty="0" smtClean="0">
                <a:solidFill>
                  <a:srgbClr val="FF0000"/>
                </a:solidFill>
                <a:cs typeface="PT Bold Heading" panose="02010400000000000000" pitchFamily="2" charset="-78"/>
              </a:rPr>
              <a:t>التعليمي</a:t>
            </a:r>
            <a:endParaRPr lang="ar-SA" sz="28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931985" y="1098794"/>
            <a:ext cx="10533184" cy="5219944"/>
          </a:xfrm>
        </p:spPr>
        <p:txBody>
          <a:bodyPr>
            <a:noAutofit/>
          </a:bodyPr>
          <a:lstStyle/>
          <a:p>
            <a:pPr lvl="0" algn="just"/>
            <a:r>
              <a:rPr lang="ar-EG" sz="3200" dirty="0" smtClean="0">
                <a:latin typeface="Traditional Arabic" panose="02020603050405020304" pitchFamily="18" charset="-78"/>
                <a:cs typeface="Traditional Arabic" panose="02020603050405020304" pitchFamily="18" charset="-78"/>
              </a:rPr>
              <a:t>يتضح </a:t>
            </a:r>
            <a:r>
              <a:rPr lang="ar-EG" sz="3200" dirty="0">
                <a:latin typeface="Traditional Arabic" panose="02020603050405020304" pitchFamily="18" charset="-78"/>
                <a:cs typeface="Traditional Arabic" panose="02020603050405020304" pitchFamily="18" charset="-78"/>
              </a:rPr>
              <a:t>من الجدول السابق أن تكرارات الاستجابة بنعم على مضمون </a:t>
            </a:r>
            <a:r>
              <a:rPr lang="ar-SA" sz="3200" dirty="0" smtClean="0">
                <a:latin typeface="Traditional Arabic" panose="02020603050405020304" pitchFamily="18" charset="-78"/>
                <a:cs typeface="Traditional Arabic" panose="02020603050405020304" pitchFamily="18" charset="-78"/>
              </a:rPr>
              <a:t>فقرات هذا البعد </a:t>
            </a:r>
            <a:r>
              <a:rPr lang="ar-EG" sz="3200" dirty="0" smtClean="0">
                <a:latin typeface="Traditional Arabic" panose="02020603050405020304" pitchFamily="18" charset="-78"/>
                <a:cs typeface="Traditional Arabic" panose="02020603050405020304" pitchFamily="18" charset="-78"/>
              </a:rPr>
              <a:t>جاءت </a:t>
            </a:r>
            <a:r>
              <a:rPr lang="ar-EG" sz="3200" dirty="0">
                <a:latin typeface="Traditional Arabic" panose="02020603050405020304" pitchFamily="18" charset="-78"/>
                <a:cs typeface="Traditional Arabic" panose="02020603050405020304" pitchFamily="18" charset="-78"/>
              </a:rPr>
              <a:t>بنسب تزيد عن (90%) من إجمالي عدد طلاب الشعبة  ، حيث تشير مضامين </a:t>
            </a:r>
            <a:r>
              <a:rPr lang="ar-SA" sz="3200" dirty="0" smtClean="0">
                <a:latin typeface="Traditional Arabic" panose="02020603050405020304" pitchFamily="18" charset="-78"/>
                <a:cs typeface="Traditional Arabic" panose="02020603050405020304" pitchFamily="18" charset="-78"/>
              </a:rPr>
              <a:t>بعض </a:t>
            </a:r>
            <a:r>
              <a:rPr lang="ar-EG" sz="3200" dirty="0" smtClean="0">
                <a:latin typeface="Traditional Arabic" panose="02020603050405020304" pitchFamily="18" charset="-78"/>
                <a:cs typeface="Traditional Arabic" panose="02020603050405020304" pitchFamily="18" charset="-78"/>
              </a:rPr>
              <a:t>هذه </a:t>
            </a:r>
            <a:r>
              <a:rPr lang="ar-EG" sz="3200" dirty="0">
                <a:latin typeface="Traditional Arabic" panose="02020603050405020304" pitchFamily="18" charset="-78"/>
                <a:cs typeface="Traditional Arabic" panose="02020603050405020304" pitchFamily="18" charset="-78"/>
              </a:rPr>
              <a:t>الفقرات  إلى أن </a:t>
            </a:r>
            <a:r>
              <a:rPr lang="ar-SA" sz="3200" dirty="0" smtClean="0">
                <a:latin typeface="Traditional Arabic" panose="02020603050405020304" pitchFamily="18" charset="-78"/>
                <a:cs typeface="Traditional Arabic" panose="02020603050405020304" pitchFamily="18" charset="-78"/>
              </a:rPr>
              <a:t>:</a:t>
            </a:r>
          </a:p>
          <a:p>
            <a:pPr lvl="0" algn="just"/>
            <a:r>
              <a:rPr lang="ar-EG" sz="3200" dirty="0" smtClean="0">
                <a:latin typeface="Traditional Arabic" panose="02020603050405020304" pitchFamily="18" charset="-78"/>
                <a:cs typeface="Traditional Arabic" panose="02020603050405020304" pitchFamily="18" charset="-78"/>
              </a:rPr>
              <a:t>(</a:t>
            </a:r>
            <a:r>
              <a:rPr lang="ar-SA" sz="3200" dirty="0">
                <a:solidFill>
                  <a:srgbClr val="FF0000"/>
                </a:solidFill>
                <a:latin typeface="Traditional Arabic" panose="02020603050405020304" pitchFamily="18" charset="-78"/>
                <a:cs typeface="Traditional Arabic" panose="02020603050405020304" pitchFamily="18" charset="-78"/>
              </a:rPr>
              <a:t>عرض الفيديو التعليمي للمعالجات الإحصائية  باستخدام الحاسوب أسلوب جيد في التغذية الراجعة التي أفادتني في الكشف عن أخطائي</a:t>
            </a:r>
            <a:r>
              <a:rPr lang="ar-EG" sz="3200" dirty="0">
                <a:solidFill>
                  <a:srgbClr val="FF0000"/>
                </a:solidFill>
                <a:latin typeface="Traditional Arabic" panose="02020603050405020304" pitchFamily="18" charset="-78"/>
                <a:cs typeface="Traditional Arabic" panose="02020603050405020304" pitchFamily="18" charset="-78"/>
              </a:rPr>
              <a:t> ، </a:t>
            </a:r>
            <a:r>
              <a:rPr lang="ar-SA" sz="3200" dirty="0">
                <a:solidFill>
                  <a:srgbClr val="FF0000"/>
                </a:solidFill>
                <a:latin typeface="Traditional Arabic" panose="02020603050405020304" pitchFamily="18" charset="-78"/>
                <a:cs typeface="Traditional Arabic" panose="02020603050405020304" pitchFamily="18" charset="-78"/>
              </a:rPr>
              <a:t>عرض الفيديو التعليمي للمعالجات الإحصائية  باستخدام الحاسوب ساعد في رفع مهاراتي في إجراء المعالجات الإحصائية</a:t>
            </a:r>
            <a:r>
              <a:rPr lang="ar-EG" sz="3200" dirty="0">
                <a:solidFill>
                  <a:srgbClr val="FF0000"/>
                </a:solidFill>
                <a:latin typeface="Traditional Arabic" panose="02020603050405020304" pitchFamily="18" charset="-78"/>
                <a:cs typeface="Traditional Arabic" panose="02020603050405020304" pitchFamily="18" charset="-78"/>
              </a:rPr>
              <a:t> ، </a:t>
            </a:r>
            <a:r>
              <a:rPr lang="ar-SA" sz="3200" dirty="0">
                <a:solidFill>
                  <a:srgbClr val="FF0000"/>
                </a:solidFill>
                <a:latin typeface="Traditional Arabic" panose="02020603050405020304" pitchFamily="18" charset="-78"/>
                <a:cs typeface="Traditional Arabic" panose="02020603050405020304" pitchFamily="18" charset="-78"/>
              </a:rPr>
              <a:t>عرض الفيديو التعليمي للمعالجات الإحصائية  باستخدام الحاسوب ساعد في زيادة اتقاني  لاختيار الأسلوب الإحصائي المناسب  لمعالجة البيانات</a:t>
            </a:r>
            <a:r>
              <a:rPr lang="ar-EG" sz="3200" dirty="0" smtClean="0">
                <a:latin typeface="Traditional Arabic" panose="02020603050405020304" pitchFamily="18" charset="-78"/>
                <a:cs typeface="Traditional Arabic" panose="02020603050405020304" pitchFamily="18" charset="-78"/>
              </a:rPr>
              <a:t>)</a:t>
            </a:r>
            <a:endParaRPr lang="ar-SA" sz="3200" dirty="0" smtClean="0">
              <a:latin typeface="Traditional Arabic" panose="02020603050405020304" pitchFamily="18" charset="-78"/>
              <a:cs typeface="Traditional Arabic" panose="02020603050405020304" pitchFamily="18" charset="-78"/>
            </a:endParaRPr>
          </a:p>
          <a:p>
            <a:pPr lvl="0" algn="just"/>
            <a:r>
              <a:rPr lang="ar-EG" sz="3200" dirty="0" smtClean="0">
                <a:latin typeface="Traditional Arabic" panose="02020603050405020304" pitchFamily="18" charset="-78"/>
                <a:cs typeface="Traditional Arabic" panose="02020603050405020304" pitchFamily="18" charset="-78"/>
              </a:rPr>
              <a:t> </a:t>
            </a:r>
            <a:r>
              <a:rPr lang="ar-EG" sz="3200" dirty="0">
                <a:latin typeface="Traditional Arabic" panose="02020603050405020304" pitchFamily="18" charset="-78"/>
                <a:cs typeface="Traditional Arabic" panose="02020603050405020304" pitchFamily="18" charset="-78"/>
              </a:rPr>
              <a:t>بما يفيد بوجود اتجاهات إيجابية بين طلاب شعبة علم النفس الإحصائي نحو استخدام الحاسوب في المعالجات الإحصائية فيما يتعلق بالتغذية الراجعة ورفع المهارات الخاصة بالمعالجات الإحصائية واتقان اختيار الأسلوب الإحصائي المناسب لطبيعة البيانات.</a:t>
            </a:r>
            <a:endParaRPr lang="en-US" sz="3200" dirty="0">
              <a:latin typeface="Traditional Arabic" panose="02020603050405020304" pitchFamily="18" charset="-78"/>
              <a:cs typeface="Traditional Arabic" panose="02020603050405020304" pitchFamily="18" charset="-78"/>
            </a:endParaRPr>
          </a:p>
          <a:p>
            <a:endParaRPr lang="ar-SA"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4471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lvl="0"/>
            <a:r>
              <a:rPr lang="ar-SA" sz="3200" b="1" dirty="0">
                <a:solidFill>
                  <a:srgbClr val="FF0000"/>
                </a:solidFill>
                <a:cs typeface="PT Bold Heading" panose="02010400000000000000" pitchFamily="2" charset="-78"/>
              </a:rPr>
              <a:t>نتائج البعد الثالث : استخدام المقرر </a:t>
            </a:r>
            <a:r>
              <a:rPr lang="ar-SA" sz="3200" b="1" dirty="0" smtClean="0">
                <a:solidFill>
                  <a:srgbClr val="FF0000"/>
                </a:solidFill>
                <a:cs typeface="PT Bold Heading" panose="02010400000000000000" pitchFamily="2" charset="-78"/>
              </a:rPr>
              <a:t>الألكتروني</a:t>
            </a:r>
            <a:endParaRPr lang="ar-SA" sz="32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978876" y="1344979"/>
            <a:ext cx="10515600" cy="4351338"/>
          </a:xfrm>
        </p:spPr>
        <p:txBody>
          <a:bodyPr>
            <a:normAutofit fontScale="92500" lnSpcReduction="10000"/>
          </a:bodyPr>
          <a:lstStyle/>
          <a:p>
            <a:pPr lvl="0" algn="just"/>
            <a:r>
              <a:rPr lang="ar-EG" sz="3200" dirty="0" smtClean="0">
                <a:latin typeface="Traditional Arabic" panose="02020603050405020304" pitchFamily="18" charset="-78"/>
                <a:cs typeface="Traditional Arabic" panose="02020603050405020304" pitchFamily="18" charset="-78"/>
              </a:rPr>
              <a:t>يتضح </a:t>
            </a:r>
            <a:r>
              <a:rPr lang="ar-EG" sz="3200" dirty="0">
                <a:latin typeface="Traditional Arabic" panose="02020603050405020304" pitchFamily="18" charset="-78"/>
                <a:cs typeface="Traditional Arabic" panose="02020603050405020304" pitchFamily="18" charset="-78"/>
              </a:rPr>
              <a:t>من الجدول السابق أن تكرارات الاستجابة بنعم على مضمون الفقرات أرقام </a:t>
            </a:r>
            <a:r>
              <a:rPr lang="ar-EG" sz="3200" dirty="0" smtClean="0">
                <a:latin typeface="Traditional Arabic" panose="02020603050405020304" pitchFamily="18" charset="-78"/>
                <a:cs typeface="Traditional Arabic" panose="02020603050405020304" pitchFamily="18" charset="-78"/>
              </a:rPr>
              <a:t>جاءت </a:t>
            </a:r>
            <a:r>
              <a:rPr lang="ar-EG" sz="3200" dirty="0">
                <a:latin typeface="Traditional Arabic" panose="02020603050405020304" pitchFamily="18" charset="-78"/>
                <a:cs typeface="Traditional Arabic" panose="02020603050405020304" pitchFamily="18" charset="-78"/>
              </a:rPr>
              <a:t>بنسب تزيد عن (80%) من إجمالي عدد طلاب الشعبة  ، حيث تشير مضامين </a:t>
            </a:r>
            <a:r>
              <a:rPr lang="ar-SA" sz="3200" dirty="0" smtClean="0">
                <a:latin typeface="Traditional Arabic" panose="02020603050405020304" pitchFamily="18" charset="-78"/>
                <a:cs typeface="Traditional Arabic" panose="02020603050405020304" pitchFamily="18" charset="-78"/>
              </a:rPr>
              <a:t>بعض </a:t>
            </a:r>
            <a:r>
              <a:rPr lang="ar-EG" sz="3200" dirty="0" smtClean="0">
                <a:latin typeface="Traditional Arabic" panose="02020603050405020304" pitchFamily="18" charset="-78"/>
                <a:cs typeface="Traditional Arabic" panose="02020603050405020304" pitchFamily="18" charset="-78"/>
              </a:rPr>
              <a:t>هذه </a:t>
            </a:r>
            <a:r>
              <a:rPr lang="ar-EG" sz="3200" dirty="0">
                <a:latin typeface="Traditional Arabic" panose="02020603050405020304" pitchFamily="18" charset="-78"/>
                <a:cs typeface="Traditional Arabic" panose="02020603050405020304" pitchFamily="18" charset="-78"/>
              </a:rPr>
              <a:t>الفقرات  إلى </a:t>
            </a:r>
            <a:r>
              <a:rPr lang="ar-EG" sz="3200" dirty="0" smtClean="0">
                <a:latin typeface="Traditional Arabic" panose="02020603050405020304" pitchFamily="18" charset="-78"/>
                <a:cs typeface="Traditional Arabic" panose="02020603050405020304" pitchFamily="18" charset="-78"/>
              </a:rPr>
              <a:t>أن</a:t>
            </a:r>
            <a:r>
              <a:rPr lang="ar-SA" sz="3200" dirty="0" smtClean="0">
                <a:latin typeface="Traditional Arabic" panose="02020603050405020304" pitchFamily="18" charset="-78"/>
                <a:cs typeface="Traditional Arabic" panose="02020603050405020304" pitchFamily="18" charset="-78"/>
              </a:rPr>
              <a:t>:</a:t>
            </a:r>
          </a:p>
          <a:p>
            <a:pPr lvl="0" algn="just"/>
            <a:r>
              <a:rPr lang="ar-EG" sz="3200" dirty="0" smtClean="0">
                <a:solidFill>
                  <a:srgbClr val="FF0000"/>
                </a:solidFill>
                <a:latin typeface="Traditional Arabic" panose="02020603050405020304" pitchFamily="18" charset="-78"/>
                <a:cs typeface="Traditional Arabic" panose="02020603050405020304" pitchFamily="18" charset="-78"/>
              </a:rPr>
              <a:t> </a:t>
            </a:r>
            <a:r>
              <a:rPr lang="ar-EG" sz="3200" dirty="0">
                <a:solidFill>
                  <a:srgbClr val="FF0000"/>
                </a:solidFill>
                <a:latin typeface="Traditional Arabic" panose="02020603050405020304" pitchFamily="18" charset="-78"/>
                <a:cs typeface="Traditional Arabic" panose="02020603050405020304" pitchFamily="18" charset="-78"/>
              </a:rPr>
              <a:t>(</a:t>
            </a:r>
            <a:r>
              <a:rPr lang="ar-SA" sz="3200" dirty="0">
                <a:solidFill>
                  <a:srgbClr val="FF0000"/>
                </a:solidFill>
                <a:latin typeface="Traditional Arabic" panose="02020603050405020304" pitchFamily="18" charset="-78"/>
                <a:cs typeface="Traditional Arabic" panose="02020603050405020304" pitchFamily="18" charset="-78"/>
              </a:rPr>
              <a:t>استخدام المقرر الإلكتروني في تدريس موضوعات مقرر الإحصاء أدى إلى متابعتي  الجيدة لما يدور داخل قاعة الدراسة ، استخدام المقرر الإلكتروني في تدريس موضوعات مقرر الإحصاء أدى إلى تمكني من الحقائق المرتبطة بموضوعات المقرر، استخدام المقرر الإلكتروني في  الإحصاء أدى إلى تفاعلي الإيجابي مع الفعاليات والممارسات التعليمية داخل قاعة الدراسة</a:t>
            </a:r>
            <a:r>
              <a:rPr lang="ar-EG" sz="3200" dirty="0">
                <a:solidFill>
                  <a:srgbClr val="FF0000"/>
                </a:solidFill>
                <a:latin typeface="Traditional Arabic" panose="02020603050405020304" pitchFamily="18" charset="-78"/>
                <a:cs typeface="Traditional Arabic" panose="02020603050405020304" pitchFamily="18" charset="-78"/>
              </a:rPr>
              <a:t>) </a:t>
            </a:r>
            <a:endParaRPr lang="ar-SA" sz="3200" dirty="0" smtClean="0">
              <a:solidFill>
                <a:srgbClr val="FF0000"/>
              </a:solidFill>
              <a:latin typeface="Traditional Arabic" panose="02020603050405020304" pitchFamily="18" charset="-78"/>
              <a:cs typeface="Traditional Arabic" panose="02020603050405020304" pitchFamily="18" charset="-78"/>
            </a:endParaRPr>
          </a:p>
          <a:p>
            <a:pPr lvl="0" algn="just"/>
            <a:r>
              <a:rPr lang="ar-EG" sz="3200" dirty="0" smtClean="0">
                <a:latin typeface="Traditional Arabic" panose="02020603050405020304" pitchFamily="18" charset="-78"/>
                <a:cs typeface="Traditional Arabic" panose="02020603050405020304" pitchFamily="18" charset="-78"/>
              </a:rPr>
              <a:t>بما </a:t>
            </a:r>
            <a:r>
              <a:rPr lang="ar-EG" sz="3200" dirty="0">
                <a:latin typeface="Traditional Arabic" panose="02020603050405020304" pitchFamily="18" charset="-78"/>
                <a:cs typeface="Traditional Arabic" panose="02020603050405020304" pitchFamily="18" charset="-78"/>
              </a:rPr>
              <a:t>يفيد بوجود اتجاهات إيجابية بين طلاب شعبة علم النفس الإحصائي نحو استخدام المقرر الألكتروني فيما يتعلق بالمتابعة الجيدة لما يدور داخل قاعة الدراسة والتمكن من الحقائق المرتبطة بموضوعات المقرر وكذلك التفاعل الجيد مع الممارسات والأنشطة داخل قاعة الدراسة بما يفيد من تحقيق المقرر الألكتروني للأهداف التي وضع من أجلها</a:t>
            </a:r>
            <a:endParaRPr lang="en-US" sz="3200" dirty="0">
              <a:latin typeface="Traditional Arabic" panose="02020603050405020304" pitchFamily="18" charset="-78"/>
              <a:cs typeface="Traditional Arabic" panose="02020603050405020304" pitchFamily="18" charset="-78"/>
            </a:endParaRPr>
          </a:p>
          <a:p>
            <a:endParaRPr lang="ar-SA" dirty="0"/>
          </a:p>
        </p:txBody>
      </p:sp>
    </p:spTree>
    <p:extLst>
      <p:ext uri="{BB962C8B-B14F-4D97-AF65-F5344CB8AC3E}">
        <p14:creationId xmlns:p14="http://schemas.microsoft.com/office/powerpoint/2010/main" val="25315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8229"/>
          </a:xfrm>
        </p:spPr>
        <p:txBody>
          <a:bodyPr>
            <a:noAutofit/>
          </a:bodyPr>
          <a:lstStyle/>
          <a:p>
            <a:r>
              <a:rPr lang="ar-SA" sz="2800" dirty="0" smtClean="0">
                <a:solidFill>
                  <a:srgbClr val="FF0000"/>
                </a:solidFill>
                <a:cs typeface="PT Bold Heading" panose="02010400000000000000" pitchFamily="2" charset="-78"/>
              </a:rPr>
              <a:t>الخاتمة والتوصيات</a:t>
            </a:r>
            <a:endParaRPr lang="ar-SA" sz="28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838200" y="1043354"/>
            <a:ext cx="10515600" cy="4957763"/>
          </a:xfrm>
        </p:spPr>
        <p:txBody>
          <a:bodyPr>
            <a:normAutofit/>
          </a:bodyPr>
          <a:lstStyle/>
          <a:p>
            <a:pPr algn="just"/>
            <a:r>
              <a:rPr lang="ar-SA" dirty="0" smtClean="0">
                <a:latin typeface="Traditional Arabic" panose="02020603050405020304" pitchFamily="18" charset="-78"/>
                <a:cs typeface="Traditional Arabic" panose="02020603050405020304" pitchFamily="18" charset="-78"/>
              </a:rPr>
              <a:t>يتضح </a:t>
            </a:r>
            <a:r>
              <a:rPr lang="ar-SA" dirty="0">
                <a:latin typeface="Traditional Arabic" panose="02020603050405020304" pitchFamily="18" charset="-78"/>
                <a:cs typeface="Traditional Arabic" panose="02020603050405020304" pitchFamily="18" charset="-78"/>
              </a:rPr>
              <a:t>من النتائج </a:t>
            </a:r>
            <a:r>
              <a:rPr lang="ar-SA" dirty="0" smtClean="0">
                <a:latin typeface="Traditional Arabic" panose="02020603050405020304" pitchFamily="18" charset="-78"/>
                <a:cs typeface="Traditional Arabic" panose="02020603050405020304" pitchFamily="18" charset="-78"/>
              </a:rPr>
              <a:t>السابقةبصورة </a:t>
            </a:r>
            <a:r>
              <a:rPr lang="ar-SA" dirty="0">
                <a:latin typeface="Traditional Arabic" panose="02020603050405020304" pitchFamily="18" charset="-78"/>
                <a:cs typeface="Traditional Arabic" panose="02020603050405020304" pitchFamily="18" charset="-78"/>
              </a:rPr>
              <a:t>عامة أن استخدام الحاسوب في إجراء التحليلات الخاصة بموضوعات مقرر علم النفس الإحصائي (253نفس) من خلال الفيديوهات التعليمية والمقرر الألكتروني أدى إلى إنجاز الأهداف التعليمية الخاصة بموضوعات نفس المقرر ، كما أدى إلى تكون الاتجاهات إيجابية نحو استخدام الحاسوب والوسائط التعليمية ( الفيديو التعليمي ، المقرر الألكتروني) ، بما يؤكد فاعلية المشروع في تحقيق الأهداف التي وضع من أجلها. </a:t>
            </a:r>
            <a:endParaRPr lang="en-US" dirty="0">
              <a:latin typeface="Traditional Arabic" panose="02020603050405020304" pitchFamily="18" charset="-78"/>
              <a:cs typeface="Traditional Arabic" panose="02020603050405020304" pitchFamily="18" charset="-78"/>
            </a:endParaRPr>
          </a:p>
          <a:p>
            <a:pPr marL="0" indent="0" algn="just">
              <a:buNone/>
            </a:pPr>
            <a:r>
              <a:rPr lang="ar-SA" dirty="0" smtClean="0">
                <a:solidFill>
                  <a:srgbClr val="FF0000"/>
                </a:solidFill>
                <a:latin typeface="Traditional Arabic" panose="02020603050405020304" pitchFamily="18" charset="-78"/>
                <a:cs typeface="PT Bold Heading" panose="02010400000000000000" pitchFamily="2" charset="-78"/>
              </a:rPr>
              <a:t>توصيات</a:t>
            </a:r>
            <a:endParaRPr lang="en-US" dirty="0">
              <a:solidFill>
                <a:srgbClr val="FF0000"/>
              </a:solidFill>
              <a:latin typeface="Traditional Arabic" panose="02020603050405020304" pitchFamily="18" charset="-78"/>
              <a:cs typeface="PT Bold Heading" panose="02010400000000000000" pitchFamily="2" charset="-78"/>
            </a:endParaRPr>
          </a:p>
          <a:p>
            <a:pPr algn="just"/>
            <a:r>
              <a:rPr lang="ar-SA" dirty="0" smtClean="0">
                <a:latin typeface="Traditional Arabic" panose="02020603050405020304" pitchFamily="18" charset="-78"/>
                <a:cs typeface="Traditional Arabic" panose="02020603050405020304" pitchFamily="18" charset="-78"/>
              </a:rPr>
              <a:t>في </a:t>
            </a:r>
            <a:r>
              <a:rPr lang="ar-SA" dirty="0">
                <a:latin typeface="Traditional Arabic" panose="02020603050405020304" pitchFamily="18" charset="-78"/>
                <a:cs typeface="Traditional Arabic" panose="02020603050405020304" pitchFamily="18" charset="-78"/>
              </a:rPr>
              <a:t>ضوء النتائج التي تم التوصل إليها من خلال نتائج الدراسة الحالية يمكن وضع التوصيات الحالية:</a:t>
            </a:r>
            <a:endParaRPr lang="en-US" dirty="0">
              <a:latin typeface="Traditional Arabic" panose="02020603050405020304" pitchFamily="18" charset="-78"/>
              <a:cs typeface="Traditional Arabic" panose="02020603050405020304" pitchFamily="18" charset="-78"/>
            </a:endParaRPr>
          </a:p>
          <a:p>
            <a:pPr lvl="0" algn="just"/>
            <a:r>
              <a:rPr lang="ar-SA" dirty="0">
                <a:latin typeface="Traditional Arabic" panose="02020603050405020304" pitchFamily="18" charset="-78"/>
                <a:cs typeface="Traditional Arabic" panose="02020603050405020304" pitchFamily="18" charset="-78"/>
              </a:rPr>
              <a:t>استخدام المقرر الألكتروني في تدريس موضوعات مقرر علم النفس الإحصائي (253 نفس).</a:t>
            </a:r>
            <a:endParaRPr lang="en-US" dirty="0">
              <a:latin typeface="Traditional Arabic" panose="02020603050405020304" pitchFamily="18" charset="-78"/>
              <a:cs typeface="Traditional Arabic" panose="02020603050405020304" pitchFamily="18" charset="-78"/>
            </a:endParaRPr>
          </a:p>
          <a:p>
            <a:pPr lvl="0" algn="just"/>
            <a:r>
              <a:rPr lang="ar-SA" dirty="0">
                <a:latin typeface="Traditional Arabic" panose="02020603050405020304" pitchFamily="18" charset="-78"/>
                <a:cs typeface="Traditional Arabic" panose="02020603050405020304" pitchFamily="18" charset="-78"/>
              </a:rPr>
              <a:t>استخدام برنامج التحليل الإحصائي </a:t>
            </a:r>
            <a:r>
              <a:rPr lang="en-US" dirty="0">
                <a:latin typeface="Traditional Arabic" panose="02020603050405020304" pitchFamily="18" charset="-78"/>
                <a:cs typeface="Traditional Arabic" panose="02020603050405020304" pitchFamily="18" charset="-78"/>
              </a:rPr>
              <a:t>SPSS</a:t>
            </a:r>
            <a:r>
              <a:rPr lang="ar-SA" dirty="0">
                <a:latin typeface="Traditional Arabic" panose="02020603050405020304" pitchFamily="18" charset="-78"/>
                <a:cs typeface="Traditional Arabic" panose="02020603050405020304" pitchFamily="18" charset="-78"/>
              </a:rPr>
              <a:t> في التطبيقات العملية لموضوعات مقرر علم النفس الإحصائي. (253 نفس).</a:t>
            </a:r>
            <a:endParaRPr lang="en-US" dirty="0">
              <a:latin typeface="Traditional Arabic" panose="02020603050405020304" pitchFamily="18" charset="-78"/>
              <a:cs typeface="Traditional Arabic" panose="02020603050405020304" pitchFamily="18" charset="-78"/>
            </a:endParaRPr>
          </a:p>
          <a:p>
            <a:pPr lvl="0" algn="just"/>
            <a:r>
              <a:rPr lang="ar-SA" dirty="0">
                <a:latin typeface="Traditional Arabic" panose="02020603050405020304" pitchFamily="18" charset="-78"/>
                <a:cs typeface="Traditional Arabic" panose="02020603050405020304" pitchFamily="18" charset="-78"/>
              </a:rPr>
              <a:t>استخدام الفيديو التعليمي في تدريس موضوعات مقرر علم النفس الإحصائي. (253 نفس).</a:t>
            </a:r>
            <a:endParaRPr lang="en-US" dirty="0">
              <a:latin typeface="Traditional Arabic" panose="02020603050405020304" pitchFamily="18" charset="-78"/>
              <a:cs typeface="Traditional Arabic" panose="02020603050405020304" pitchFamily="18" charset="-78"/>
            </a:endParaRPr>
          </a:p>
          <a:p>
            <a:endParaRPr lang="ar-SA"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0549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845" y="854580"/>
            <a:ext cx="10515600" cy="5912043"/>
          </a:xfrm>
        </p:spPr>
        <p:txBody>
          <a:bodyPr>
            <a:normAutofit/>
          </a:bodyPr>
          <a:lstStyle/>
          <a:p>
            <a:pPr marL="0" indent="0">
              <a:buNone/>
            </a:pPr>
            <a:r>
              <a:rPr lang="ar-SA" dirty="0" smtClean="0"/>
              <a:t>مقدمة</a:t>
            </a:r>
          </a:p>
          <a:p>
            <a:pPr marL="342900" indent="-342900" algn="just">
              <a:lnSpc>
                <a:spcPct val="110000"/>
              </a:lnSpc>
            </a:pPr>
            <a:r>
              <a:rPr lang="ar-SA" sz="2400" dirty="0">
                <a:latin typeface="Traditional Arabic" panose="02020603050405020304" pitchFamily="18" charset="-78"/>
                <a:cs typeface="Traditional Arabic" panose="02020603050405020304" pitchFamily="18" charset="-78"/>
              </a:rPr>
              <a:t>نظرا لأن مقرر إحصاء (253- نفس) لطلاب البكالوريوس يحتوي على جانب نظري يحتوي الأسس النظرية الخاصة بالإحصاء الوصفي والاستدلالي، وآخر تطبيقي يتعلق بالمهارات التطبيقية والعملية الخاصة باستخدام الاختبارات الإحصائية في تحليل ومعالجة البيانات البحثية، تلك المهارات التي تستهدف تنمية وزيادة قدرة الطلاب الدراسين للمقرر على استخدام تلك الاختبارات وتطبيقها عمليا في تحليل ومعالجة البيانات البحثية من الوجهة الإحصائية  وتفسير  النتائج الناجمة عن مثل هذه التحليلات والمعالجات</a:t>
            </a:r>
          </a:p>
          <a:p>
            <a:pPr marL="342900" indent="-342900" algn="just">
              <a:lnSpc>
                <a:spcPct val="110000"/>
              </a:lnSpc>
            </a:pPr>
            <a:r>
              <a:rPr lang="ar-SA" sz="2400" dirty="0">
                <a:latin typeface="Traditional Arabic" panose="02020603050405020304" pitchFamily="18" charset="-78"/>
                <a:cs typeface="Traditional Arabic" panose="02020603050405020304" pitchFamily="18" charset="-78"/>
              </a:rPr>
              <a:t> ونظرا لأن التقنيات الحديثة والوسائط التعليمية وكذلك استراتيجيات التدريس المتطورة تعتبر أحد أهم العوامل التي تساعد الدارسين على إنجاز الأهداف التعليمية بصورة أكثر إيجابية وفاعلية فإن إعداد مقرر علم النفس الإحصائي الالكتروني الذي يتضمن تناول الأطر النظرية والحقائق والنظريات المرتبطة بالشق النظري من نفس المقرر ، ثم إعداد فيديوهات تعليمية يمكن من خلال تزويد الطلاب بالمهارات الخاصة باستخدام هذه النوعية من الاختبارات الإحصائية من خلال مواقف تطبيقية عملية تم تصويرها بالواقع العملي حيث استعان صاحب المشروع بأحد الخبراء المؤهلين والمختصين في هذا المجال والذين لهم خبرات عريضة ومهارات عالية متميزة في مجال استخدام التكنولوجيا المتطورة في تصوير  التحليلات الخاصة بهذه الاختبارات للحصول على النتائج ثم تفسيرها.</a:t>
            </a:r>
          </a:p>
        </p:txBody>
      </p:sp>
    </p:spTree>
    <p:extLst>
      <p:ext uri="{BB962C8B-B14F-4D97-AF65-F5344CB8AC3E}">
        <p14:creationId xmlns:p14="http://schemas.microsoft.com/office/powerpoint/2010/main" val="17323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398"/>
          </a:xfrm>
        </p:spPr>
        <p:txBody>
          <a:bodyPr>
            <a:normAutofit fontScale="90000"/>
          </a:bodyPr>
          <a:lstStyle/>
          <a:p>
            <a:pPr lvl="0"/>
            <a:r>
              <a:rPr lang="ar-SA" sz="3200" dirty="0">
                <a:solidFill>
                  <a:srgbClr val="FF0000"/>
                </a:solidFill>
                <a:cs typeface="PT Bold Heading" panose="02010400000000000000" pitchFamily="2" charset="-78"/>
              </a:rPr>
              <a:t>شكر لمركز التميز في العلم والتعليم على دعمه للمنحة.</a:t>
            </a:r>
            <a:r>
              <a:rPr lang="en-US" sz="3200" dirty="0">
                <a:solidFill>
                  <a:srgbClr val="FF0000"/>
                </a:solidFill>
                <a:cs typeface="PT Bold Heading" panose="02010400000000000000" pitchFamily="2" charset="-78"/>
              </a:rPr>
              <a:t/>
            </a:r>
            <a:br>
              <a:rPr lang="en-US" sz="3200" dirty="0">
                <a:solidFill>
                  <a:srgbClr val="FF0000"/>
                </a:solidFill>
                <a:cs typeface="PT Bold Heading" panose="02010400000000000000" pitchFamily="2" charset="-78"/>
              </a:rPr>
            </a:br>
            <a:endParaRPr lang="ar-SA" sz="32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838200" y="996462"/>
            <a:ext cx="10515600" cy="5180501"/>
          </a:xfrm>
        </p:spPr>
        <p:txBody>
          <a:bodyPr>
            <a:normAutofit/>
          </a:bodyPr>
          <a:lstStyle/>
          <a:p>
            <a:pPr marL="0" indent="0" algn="just">
              <a:buNone/>
            </a:pPr>
            <a:endParaRPr lang="ar-SA" sz="3600" dirty="0" smtClean="0">
              <a:latin typeface="Arabic Typesetting" panose="03020402040406030203" pitchFamily="66" charset="-78"/>
              <a:cs typeface="Arabic Typesetting" panose="03020402040406030203" pitchFamily="66" charset="-78"/>
            </a:endParaRPr>
          </a:p>
          <a:p>
            <a:pPr marL="0" indent="0" algn="just">
              <a:buNone/>
            </a:pPr>
            <a:r>
              <a:rPr lang="ar-SA" sz="3600" dirty="0" smtClean="0">
                <a:latin typeface="Arabic Typesetting" panose="03020402040406030203" pitchFamily="66" charset="-78"/>
                <a:cs typeface="DecoType Naskh Variants" panose="02010400000000000000" pitchFamily="2" charset="-78"/>
              </a:rPr>
              <a:t>وفي النهاية أتوجه بخالص شكري وتقديري وامتناني لمركز التميز في التعلم والتعليم على دعمه لهذا المشروع ، والذي إن دل على شئ إنما يدل على حرص القائمين على هذا المركز بتطوير العملية التعلمية  بجامعة الملك سعود والنهوض بها بهدف تحقيق أعلى مستويات الجودة والكفاءة للبرامج التعليمية التي تقدمها هذه الجامعة العريقة لأبنائها من المتعلمين وبما يلبي طموحاتها في تحقيق الأهداف التي تسعى من خلالها إلى النهوض بالمجتمع ودفع عجلة التقدم بجميع هيئاته ومؤسساته المختلفة.</a:t>
            </a:r>
          </a:p>
          <a:p>
            <a:pPr marL="0" indent="0" algn="just">
              <a:buNone/>
            </a:pPr>
            <a:r>
              <a:rPr lang="ar-SA" sz="4400" dirty="0" smtClean="0">
                <a:latin typeface="Arabic Typesetting" panose="03020402040406030203" pitchFamily="66" charset="-78"/>
                <a:cs typeface="Arabic Typesetting" panose="03020402040406030203" pitchFamily="66" charset="-78"/>
              </a:rPr>
              <a:t>                                                                    د.محمد الشافعي</a:t>
            </a:r>
            <a:endParaRPr lang="ar-SA"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7539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98500"/>
            <a:ext cx="9067800" cy="5478463"/>
          </a:xfrm>
        </p:spPr>
        <p:txBody>
          <a:bodyPr>
            <a:normAutofit/>
          </a:bodyPr>
          <a:lstStyle/>
          <a:p>
            <a:pPr marL="342900" indent="-342900" algn="just">
              <a:lnSpc>
                <a:spcPct val="100000"/>
              </a:lnSpc>
            </a:pPr>
            <a:r>
              <a:rPr lang="ar-SA" dirty="0">
                <a:latin typeface="Traditional Arabic" panose="02020603050405020304" pitchFamily="18" charset="-78"/>
                <a:cs typeface="Traditional Arabic" panose="02020603050405020304" pitchFamily="18" charset="-78"/>
              </a:rPr>
              <a:t>وبعد انتهاء الباحث اعتمادا على هذه التقنيات في تطوير المقرر المستهدف  والاستفادة من هذا التطوير في تدريس نفس المقرر على الطلاب الذين سبقت الإشارة إليهم قام في خطوة تالية بإجراء هذه الدراسة العلمية لاستبيان الأثر الذي يمكن ان تحدثه عملية تطوير مقرر علم النفس الإحصائي من خلال بعض البيانات المحكية التي يمكن من خلال تحديد مدى تحقيق هذه العملية التطويرة للأهداف المتوقعة والمامولة منها والتي يمكن ان تتمثل في اكتساب الطلاب الدراسون لهذا المقرر للأهداف والمهارات المرتبطة بالمقرر ، وكذلك تحديد مدى فاعلية تلك العملية التطويرية في تنمية الذات الأكاديمية وتنمية مهارات التفكير العليا لديهم وايضا قدرتهم على حل المشكلات وفي النهاية قام الباحث كخطوة اخيرة في إعداد استبيان رأي للكشف عن اتجاهات طلاب شعبة المقرر نحو تلك العملية التي استهدفت تطوير المقرر.</a:t>
            </a:r>
            <a:endParaRPr lang="en-US" dirty="0">
              <a:latin typeface="Traditional Arabic" panose="02020603050405020304" pitchFamily="18" charset="-78"/>
              <a:cs typeface="Traditional Arabic" panose="02020603050405020304" pitchFamily="18" charset="-78"/>
            </a:endParaRPr>
          </a:p>
          <a:p>
            <a:pPr marL="342900" indent="-342900" algn="just">
              <a:lnSpc>
                <a:spcPct val="100000"/>
              </a:lnSpc>
            </a:pPr>
            <a:endParaRPr lang="ar-SA"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0005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94" y="0"/>
            <a:ext cx="10515600" cy="524561"/>
          </a:xfrm>
        </p:spPr>
        <p:txBody>
          <a:bodyPr>
            <a:noAutofit/>
          </a:bodyPr>
          <a:lstStyle/>
          <a:p>
            <a:r>
              <a:rPr lang="ar-SA" sz="2000" dirty="0" smtClean="0">
                <a:solidFill>
                  <a:srgbClr val="FF0000"/>
                </a:solidFill>
                <a:cs typeface="PT Bold Heading" panose="02010400000000000000" pitchFamily="2" charset="-78"/>
              </a:rPr>
              <a:t>رسم تخطيطي للمشروع</a:t>
            </a:r>
            <a:endParaRPr lang="ar-SA" sz="2000" dirty="0">
              <a:solidFill>
                <a:srgbClr val="FF0000"/>
              </a:solidFill>
              <a:cs typeface="PT Bold Heading" panose="02010400000000000000" pitchFamily="2" charset="-78"/>
            </a:endParaRPr>
          </a:p>
        </p:txBody>
      </p:sp>
      <p:pic>
        <p:nvPicPr>
          <p:cNvPr id="4" name="Content Placeholder 3"/>
          <p:cNvPicPr>
            <a:picLocks noGrp="1" noChangeAspect="1"/>
          </p:cNvPicPr>
          <p:nvPr>
            <p:ph idx="1"/>
          </p:nvPr>
        </p:nvPicPr>
        <p:blipFill>
          <a:blip r:embed="rId3"/>
          <a:stretch>
            <a:fillRect/>
          </a:stretch>
        </p:blipFill>
        <p:spPr>
          <a:xfrm>
            <a:off x="2446637" y="524561"/>
            <a:ext cx="7339913" cy="6190736"/>
          </a:xfrm>
          <a:prstGeom prst="rect">
            <a:avLst/>
          </a:prstGeom>
        </p:spPr>
      </p:pic>
      <p:cxnSp>
        <p:nvCxnSpPr>
          <p:cNvPr id="6" name="Straight Arrow Connector 5"/>
          <p:cNvCxnSpPr/>
          <p:nvPr/>
        </p:nvCxnSpPr>
        <p:spPr>
          <a:xfrm flipH="1">
            <a:off x="1346887" y="3558747"/>
            <a:ext cx="9885405" cy="12356"/>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9" name="Pentagon 8"/>
          <p:cNvSpPr/>
          <p:nvPr/>
        </p:nvSpPr>
        <p:spPr>
          <a:xfrm>
            <a:off x="489636" y="963825"/>
            <a:ext cx="2377132" cy="2471351"/>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dirty="0" smtClean="0"/>
              <a:t>المرحلة الأولى للمشروع</a:t>
            </a:r>
          </a:p>
          <a:p>
            <a:pPr algn="ctr"/>
            <a:r>
              <a:rPr lang="ar-SA" dirty="0" smtClean="0"/>
              <a:t>المرحلة التقليدية</a:t>
            </a:r>
            <a:endParaRPr lang="ar-SA" dirty="0"/>
          </a:p>
        </p:txBody>
      </p:sp>
      <p:sp>
        <p:nvSpPr>
          <p:cNvPr id="12" name="Pentagon 11"/>
          <p:cNvSpPr/>
          <p:nvPr/>
        </p:nvSpPr>
        <p:spPr>
          <a:xfrm flipH="1">
            <a:off x="9417394" y="4095664"/>
            <a:ext cx="2326157" cy="2471351"/>
          </a:xfrm>
          <a:prstGeom prst="homePlat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dirty="0" smtClean="0"/>
              <a:t>المرحلة الثانية للمشروع</a:t>
            </a:r>
          </a:p>
          <a:p>
            <a:pPr algn="ctr"/>
            <a:r>
              <a:rPr lang="ar-SA" dirty="0" smtClean="0"/>
              <a:t>المرحلة المتطورة</a:t>
            </a:r>
            <a:endParaRPr lang="ar-SA" dirty="0"/>
          </a:p>
        </p:txBody>
      </p:sp>
    </p:spTree>
    <p:extLst>
      <p:ext uri="{BB962C8B-B14F-4D97-AF65-F5344CB8AC3E}">
        <p14:creationId xmlns:p14="http://schemas.microsoft.com/office/powerpoint/2010/main" val="247941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6367"/>
          </a:xfrm>
        </p:spPr>
        <p:txBody>
          <a:bodyPr>
            <a:normAutofit/>
          </a:bodyPr>
          <a:lstStyle/>
          <a:p>
            <a:r>
              <a:rPr lang="ar-SA" sz="2400" dirty="0" smtClean="0">
                <a:solidFill>
                  <a:srgbClr val="FF0000"/>
                </a:solidFill>
                <a:cs typeface="PT Bold Heading" panose="02010400000000000000" pitchFamily="2" charset="-78"/>
              </a:rPr>
              <a:t>الأهمية النظرية والتطبيقية للمشروع</a:t>
            </a:r>
            <a:endParaRPr lang="ar-SA" sz="2400" dirty="0">
              <a:solidFill>
                <a:srgbClr val="FF0000"/>
              </a:solidFill>
              <a:cs typeface="PT Bold Heading" panose="02010400000000000000" pitchFamily="2" charset="-78"/>
            </a:endParaRPr>
          </a:p>
        </p:txBody>
      </p:sp>
      <p:sp>
        <p:nvSpPr>
          <p:cNvPr id="3" name="Content Placeholder 2"/>
          <p:cNvSpPr>
            <a:spLocks noGrp="1"/>
          </p:cNvSpPr>
          <p:nvPr>
            <p:ph idx="1"/>
          </p:nvPr>
        </p:nvSpPr>
        <p:spPr>
          <a:xfrm>
            <a:off x="1282700" y="1068224"/>
            <a:ext cx="10071100" cy="5108739"/>
          </a:xfrm>
        </p:spPr>
        <p:txBody>
          <a:bodyPr>
            <a:normAutofit fontScale="85000" lnSpcReduction="20000"/>
          </a:bodyPr>
          <a:lstStyle/>
          <a:p>
            <a:pPr marL="342900" indent="-342900">
              <a:lnSpc>
                <a:spcPct val="110000"/>
              </a:lnSpc>
            </a:pPr>
            <a:r>
              <a:rPr lang="ar-SA" dirty="0">
                <a:latin typeface="Traditional Arabic" panose="02020603050405020304" pitchFamily="18" charset="-78"/>
                <a:cs typeface="Traditional Arabic" panose="02020603050405020304" pitchFamily="18" charset="-78"/>
              </a:rPr>
              <a:t>تتلخص الأهمية النظرية للمشروع فيما يلي :</a:t>
            </a:r>
          </a:p>
          <a:p>
            <a:pPr marL="342900" indent="-342900">
              <a:lnSpc>
                <a:spcPct val="110000"/>
              </a:lnSpc>
            </a:pPr>
            <a:r>
              <a:rPr lang="ar-SA" dirty="0">
                <a:latin typeface="Traditional Arabic" panose="02020603050405020304" pitchFamily="18" charset="-78"/>
                <a:cs typeface="Traditional Arabic" panose="02020603050405020304" pitchFamily="18" charset="-78"/>
              </a:rPr>
              <a:t>توفير مادة تعليمية معتمدة على استخدام التقنيات والوسائط التعليمية تمكن الدراسين لمقرر الإحصاء من الاستيعاب الجيد والمتميز للأسس و الحقائق والمبادئ الإحصائية المرتبطة بالمقرر.</a:t>
            </a:r>
          </a:p>
          <a:p>
            <a:pPr marL="342900" indent="-342900">
              <a:lnSpc>
                <a:spcPct val="110000"/>
              </a:lnSpc>
            </a:pPr>
            <a:r>
              <a:rPr lang="ar-SA" dirty="0">
                <a:latin typeface="Traditional Arabic" panose="02020603050405020304" pitchFamily="18" charset="-78"/>
                <a:cs typeface="Traditional Arabic" panose="02020603050405020304" pitchFamily="18" charset="-78"/>
              </a:rPr>
              <a:t>توفير استراتيجية تدريسية متطورة تعتمد على استخدام المقرر الألكتروني والفيديوهات التعليمية والبرامج الإحصائية الحاسوبية المتخصصة (</a:t>
            </a:r>
            <a:r>
              <a:rPr lang="en-US" dirty="0">
                <a:latin typeface="Traditional Arabic" panose="02020603050405020304" pitchFamily="18" charset="-78"/>
                <a:cs typeface="Traditional Arabic" panose="02020603050405020304" pitchFamily="18" charset="-78"/>
              </a:rPr>
              <a:t>SPSS</a:t>
            </a:r>
            <a:r>
              <a:rPr lang="ar-SA" dirty="0">
                <a:latin typeface="Traditional Arabic" panose="02020603050405020304" pitchFamily="18" charset="-78"/>
                <a:cs typeface="Traditional Arabic" panose="02020603050405020304" pitchFamily="18" charset="-78"/>
              </a:rPr>
              <a:t>)في تدريس المقرر بصورة أكثر فاعلية.</a:t>
            </a:r>
          </a:p>
          <a:p>
            <a:pPr marL="342900" indent="-342900">
              <a:lnSpc>
                <a:spcPct val="110000"/>
              </a:lnSpc>
            </a:pPr>
            <a:r>
              <a:rPr lang="ar-SA" dirty="0">
                <a:latin typeface="Traditional Arabic" panose="02020603050405020304" pitchFamily="18" charset="-78"/>
                <a:cs typeface="Traditional Arabic" panose="02020603050405020304" pitchFamily="18" charset="-78"/>
              </a:rPr>
              <a:t>كما تتلخص الأهمية التطبيقية للمشروع فيما يلي:</a:t>
            </a:r>
          </a:p>
          <a:p>
            <a:pPr marL="342900" indent="-342900">
              <a:lnSpc>
                <a:spcPct val="110000"/>
              </a:lnSpc>
            </a:pPr>
            <a:r>
              <a:rPr lang="ar-SA" dirty="0">
                <a:latin typeface="Traditional Arabic" panose="02020603050405020304" pitchFamily="18" charset="-78"/>
                <a:cs typeface="Traditional Arabic" panose="02020603050405020304" pitchFamily="18" charset="-78"/>
              </a:rPr>
              <a:t>يقدم هذا المشروع لأعضاء الهيئة التدريسية ممن يقومون بتدريس مقرر الإحصاء لمرحلة البكالوريوس منتج تعليمي يعتمد على التقنيات والوسائط المتطورة يمكنهم من إجراء التطبيقات والتدريبات الخاصة بالاختبارات الإحصائية باستخدام أشهر البرامج الإحصائية الإحصائية (</a:t>
            </a:r>
            <a:r>
              <a:rPr lang="en-US" dirty="0">
                <a:latin typeface="Traditional Arabic" panose="02020603050405020304" pitchFamily="18" charset="-78"/>
                <a:cs typeface="Traditional Arabic" panose="02020603050405020304" pitchFamily="18" charset="-78"/>
              </a:rPr>
              <a:t>SPSS</a:t>
            </a:r>
            <a:r>
              <a:rPr lang="ar-SA" dirty="0">
                <a:latin typeface="Traditional Arabic" panose="02020603050405020304" pitchFamily="18" charset="-78"/>
                <a:cs typeface="Traditional Arabic" panose="02020603050405020304" pitchFamily="18" charset="-78"/>
              </a:rPr>
              <a:t>) مع استخدام الاستراتيجية المتطورة التي تساعدهم على تحقيق الأهداف التعليمية المرتبطة بالمقرر.</a:t>
            </a:r>
          </a:p>
          <a:p>
            <a:pPr marL="342900" indent="-342900">
              <a:lnSpc>
                <a:spcPct val="110000"/>
              </a:lnSpc>
            </a:pPr>
            <a:r>
              <a:rPr lang="ar-SA" dirty="0">
                <a:latin typeface="Traditional Arabic" panose="02020603050405020304" pitchFamily="18" charset="-78"/>
                <a:cs typeface="Traditional Arabic" panose="02020603050405020304" pitchFamily="18" charset="-78"/>
              </a:rPr>
              <a:t>يقدم هذا المشروع للطلاب البكالوريوس  الدارسين لمقرر الإحصاء منتج تعليمي يعتمد على الفيديوهات التعليمية التي يمكنهم من إجراء التطبيقات والتدريبات الخاصة بالاختبارات الإحصائية باستخدام أشهر البرامج الإحصائية الإحصائية بسهولة وبساطة وبشكل متدرج مما يؤدي إلى إنجازهم للأهداف التعليمية المرتبطة بالمقرر بصورة أكثر فاعلية </a:t>
            </a:r>
          </a:p>
          <a:p>
            <a:pPr marL="342900" indent="-342900">
              <a:lnSpc>
                <a:spcPct val="110000"/>
              </a:lnSpc>
            </a:pPr>
            <a:endParaRPr lang="ar-SA" dirty="0">
              <a:latin typeface="Traditional Arabic" panose="02020603050405020304" pitchFamily="18" charset="-78"/>
              <a:cs typeface="Traditional Arabic" panose="02020603050405020304" pitchFamily="18" charset="-78"/>
            </a:endParaRPr>
          </a:p>
          <a:p>
            <a:endParaRPr lang="ar-SA" dirty="0"/>
          </a:p>
        </p:txBody>
      </p:sp>
    </p:spTree>
    <p:extLst>
      <p:ext uri="{BB962C8B-B14F-4D97-AF65-F5344CB8AC3E}">
        <p14:creationId xmlns:p14="http://schemas.microsoft.com/office/powerpoint/2010/main" val="1422657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5118"/>
            <a:ext cx="10515600" cy="5501845"/>
          </a:xfrm>
        </p:spPr>
        <p:txBody>
          <a:bodyPr>
            <a:normAutofit/>
          </a:bodyPr>
          <a:lstStyle/>
          <a:p>
            <a:pPr marL="0" indent="0">
              <a:buNone/>
            </a:pPr>
            <a:r>
              <a:rPr lang="ar-SA" dirty="0">
                <a:solidFill>
                  <a:srgbClr val="FF0000"/>
                </a:solidFill>
                <a:cs typeface="PT Bold Heading" panose="02010400000000000000" pitchFamily="2" charset="-78"/>
              </a:rPr>
              <a:t>مشكلة </a:t>
            </a:r>
            <a:r>
              <a:rPr lang="ar-SA" dirty="0" smtClean="0">
                <a:solidFill>
                  <a:srgbClr val="FF0000"/>
                </a:solidFill>
                <a:cs typeface="PT Bold Heading" panose="02010400000000000000" pitchFamily="2" charset="-78"/>
              </a:rPr>
              <a:t>الدراسة</a:t>
            </a: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يعاني الكثير من الطلاب مشكلات تتعلق باستخدام العمليات الرياضية الإحصائية المتعلقة باستخدام الاختبارات الإحصائية في معالجة البيانات بصورة يدوية ، مما يؤثر بشكل سلبي على إنجازهم وتحقيقهم للأهداف التعليمية المرتبطة بمقرر 253نفس </a:t>
            </a:r>
            <a:endParaRPr lang="en-US" sz="2400" dirty="0">
              <a:latin typeface="Traditional Arabic" panose="02020603050405020304" pitchFamily="18" charset="-78"/>
              <a:cs typeface="Traditional Arabic" panose="02020603050405020304" pitchFamily="18" charset="-78"/>
            </a:endParaRP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يمكن ان تتلخص مشكلة الدراسة الحالية في الإجابة على السؤال العام التالي:</a:t>
            </a:r>
            <a:endParaRPr lang="en-US" sz="2400" dirty="0">
              <a:latin typeface="Traditional Arabic" panose="02020603050405020304" pitchFamily="18" charset="-78"/>
              <a:cs typeface="Traditional Arabic" panose="02020603050405020304" pitchFamily="18" charset="-78"/>
            </a:endParaRP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هل يؤدي تطوير المقرر 253نفس باستخدام التقنيات والتكنولوجيا المتطوره في تحقيق طلاب مقرر علم النفس الإحصائي الأهداف التعليمية المرتبطة بالمقرر؟</a:t>
            </a:r>
            <a:endParaRPr lang="en-US" sz="2400" dirty="0">
              <a:latin typeface="Traditional Arabic" panose="02020603050405020304" pitchFamily="18" charset="-78"/>
              <a:cs typeface="Traditional Arabic" panose="02020603050405020304" pitchFamily="18" charset="-78"/>
            </a:endParaRP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ويتفرع من هذا السؤال العام التساؤلين التاليين:</a:t>
            </a:r>
            <a:endParaRPr lang="en-US" sz="2400" dirty="0">
              <a:latin typeface="Traditional Arabic" panose="02020603050405020304" pitchFamily="18" charset="-78"/>
              <a:cs typeface="Traditional Arabic" panose="02020603050405020304" pitchFamily="18" charset="-78"/>
            </a:endParaRP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هل يختلف مستوى تحقيق الأهداف التعليمية المتعلقة بمقرر علم النفس الإحصائي (253 نفس)  للطلاب الدراسين لنفس المقرر قبل وبعد استخدام المقرر الإلكتروني ؟</a:t>
            </a:r>
            <a:endParaRPr lang="en-US" sz="2400" dirty="0">
              <a:latin typeface="Traditional Arabic" panose="02020603050405020304" pitchFamily="18" charset="-78"/>
              <a:cs typeface="Traditional Arabic" panose="02020603050405020304" pitchFamily="18" charset="-78"/>
            </a:endParaRPr>
          </a:p>
          <a:p>
            <a:pPr marL="342900" indent="-342900">
              <a:lnSpc>
                <a:spcPct val="110000"/>
              </a:lnSpc>
            </a:pPr>
            <a:r>
              <a:rPr lang="ar-SA" sz="2400" dirty="0">
                <a:latin typeface="Traditional Arabic" panose="02020603050405020304" pitchFamily="18" charset="-78"/>
                <a:cs typeface="Traditional Arabic" panose="02020603050405020304" pitchFamily="18" charset="-78"/>
              </a:rPr>
              <a:t>هل كان لتطوير المقرر اعتمادا على التقنيات والأساليب التكنولوجية المتطورة الأثر الايجابي على انجاز الطلاب للأهداف التعليمية واكتسابهم للمهارات المستهدفة من الجانب التطبيق العملي لنفس المقرر من خلال آرائهم واتجاهاتهم؟</a:t>
            </a:r>
            <a:endParaRPr lang="en-US" sz="2400" dirty="0">
              <a:latin typeface="Traditional Arabic" panose="02020603050405020304" pitchFamily="18" charset="-78"/>
              <a:cs typeface="Traditional Arabic" panose="02020603050405020304" pitchFamily="18" charset="-78"/>
            </a:endParaRPr>
          </a:p>
          <a:p>
            <a:endParaRPr lang="ar-SA" dirty="0"/>
          </a:p>
        </p:txBody>
      </p:sp>
    </p:spTree>
    <p:extLst>
      <p:ext uri="{BB962C8B-B14F-4D97-AF65-F5344CB8AC3E}">
        <p14:creationId xmlns:p14="http://schemas.microsoft.com/office/powerpoint/2010/main" val="174086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21"/>
          </a:xfrm>
        </p:spPr>
        <p:txBody>
          <a:bodyPr>
            <a:normAutofit/>
          </a:bodyPr>
          <a:lstStyle/>
          <a:p>
            <a:r>
              <a:rPr lang="ar-SA" sz="2800" dirty="0" smtClean="0">
                <a:solidFill>
                  <a:srgbClr val="FF0000"/>
                </a:solidFill>
                <a:cs typeface="PT Bold Heading" panose="02010400000000000000" pitchFamily="2" charset="-78"/>
              </a:rPr>
              <a:t>أهداف المشروع</a:t>
            </a:r>
            <a:endParaRPr lang="ar-SA" sz="2800" dirty="0">
              <a:solidFill>
                <a:srgbClr val="FF0000"/>
              </a:solidFill>
              <a:cs typeface="PT Bold Heading" panose="02010400000000000000" pitchFamily="2" charset="-78"/>
            </a:endParaRPr>
          </a:p>
        </p:txBody>
      </p:sp>
      <p:sp>
        <p:nvSpPr>
          <p:cNvPr id="8" name="Content Placeholder 7"/>
          <p:cNvSpPr>
            <a:spLocks noGrp="1"/>
          </p:cNvSpPr>
          <p:nvPr>
            <p:ph idx="1"/>
          </p:nvPr>
        </p:nvSpPr>
        <p:spPr>
          <a:xfrm>
            <a:off x="966387" y="1159053"/>
            <a:ext cx="10515600" cy="4351338"/>
          </a:xfrm>
        </p:spPr>
        <p:txBody>
          <a:bodyPr>
            <a:normAutofit/>
          </a:bodyPr>
          <a:lstStyle/>
          <a:p>
            <a:pPr marL="342900" indent="-342900">
              <a:lnSpc>
                <a:spcPct val="100000"/>
              </a:lnSpc>
            </a:pPr>
            <a:r>
              <a:rPr lang="ar-SA" sz="2400" dirty="0">
                <a:latin typeface="Traditional Arabic" panose="02020603050405020304" pitchFamily="18" charset="-78"/>
                <a:cs typeface="Traditional Arabic" panose="02020603050405020304" pitchFamily="18" charset="-78"/>
              </a:rPr>
              <a:t>نزويد الطلاب بمهارات إدخال البيانات باستخدام برنامج التحليل </a:t>
            </a:r>
            <a:r>
              <a:rPr lang="en-US" sz="2400" dirty="0">
                <a:latin typeface="Traditional Arabic" panose="02020603050405020304" pitchFamily="18" charset="-78"/>
                <a:cs typeface="Traditional Arabic" panose="02020603050405020304" pitchFamily="18" charset="-78"/>
              </a:rPr>
              <a:t>SPSS</a:t>
            </a:r>
            <a:r>
              <a:rPr lang="ar-EG"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a:p>
            <a:pPr marL="342900" indent="-342900">
              <a:lnSpc>
                <a:spcPct val="100000"/>
              </a:lnSpc>
            </a:pPr>
            <a:r>
              <a:rPr lang="ar-SA" sz="2400" dirty="0">
                <a:latin typeface="Traditional Arabic" panose="02020603050405020304" pitchFamily="18" charset="-78"/>
                <a:cs typeface="Traditional Arabic" panose="02020603050405020304" pitchFamily="18" charset="-78"/>
              </a:rPr>
              <a:t>اكتساب الطلاب مهارات تحديد نوع الإحصاء المناسب ( معلمي – لا معلمي) وفقا لطبيعة البيانات المستهدفة من التحليلات</a:t>
            </a:r>
            <a:r>
              <a:rPr lang="ar-EG"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a:p>
            <a:pPr marL="342900" indent="-342900">
              <a:lnSpc>
                <a:spcPct val="100000"/>
              </a:lnSpc>
            </a:pPr>
            <a:r>
              <a:rPr lang="ar-SA" sz="2400" dirty="0">
                <a:latin typeface="Traditional Arabic" panose="02020603050405020304" pitchFamily="18" charset="-78"/>
                <a:cs typeface="Traditional Arabic" panose="02020603050405020304" pitchFamily="18" charset="-78"/>
              </a:rPr>
              <a:t>اكتساب الطلاب مهارات تحديد الأسلوب الإحصائي المناسب في ضوء التصميم البحثي.</a:t>
            </a:r>
            <a:endParaRPr lang="en-US" sz="2400" dirty="0">
              <a:latin typeface="Traditional Arabic" panose="02020603050405020304" pitchFamily="18" charset="-78"/>
              <a:cs typeface="Traditional Arabic" panose="02020603050405020304" pitchFamily="18" charset="-78"/>
            </a:endParaRPr>
          </a:p>
          <a:p>
            <a:pPr marL="342900" indent="-342900">
              <a:lnSpc>
                <a:spcPct val="100000"/>
              </a:lnSpc>
            </a:pPr>
            <a:r>
              <a:rPr lang="ar-SA" sz="2400" dirty="0">
                <a:latin typeface="Traditional Arabic" panose="02020603050405020304" pitchFamily="18" charset="-78"/>
                <a:cs typeface="Traditional Arabic" panose="02020603050405020304" pitchFamily="18" charset="-78"/>
              </a:rPr>
              <a:t>اكتساب الطلاب مهارات المعالجة الإحصائية للبيانات باستخدام الأساليب الإحصائية المتضمنة ببرنامج التحليل </a:t>
            </a:r>
            <a:r>
              <a:rPr lang="en-US" sz="2400" dirty="0">
                <a:latin typeface="Traditional Arabic" panose="02020603050405020304" pitchFamily="18" charset="-78"/>
                <a:cs typeface="Traditional Arabic" panose="02020603050405020304" pitchFamily="18" charset="-78"/>
              </a:rPr>
              <a:t>SPSS</a:t>
            </a:r>
            <a:r>
              <a:rPr lang="ar-EG"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a:p>
            <a:pPr marL="342900" indent="-342900">
              <a:lnSpc>
                <a:spcPct val="100000"/>
              </a:lnSpc>
            </a:pPr>
            <a:r>
              <a:rPr lang="ar-SA" sz="2400" dirty="0">
                <a:latin typeface="Traditional Arabic" panose="02020603050405020304" pitchFamily="18" charset="-78"/>
                <a:cs typeface="Traditional Arabic" panose="02020603050405020304" pitchFamily="18" charset="-78"/>
              </a:rPr>
              <a:t>اكتساب الطلاب المهارات الخاصة بتحديد دلالة أو عدم دلالة قيمة الاختبار الإحصائي الناتج عن التحليلات</a:t>
            </a:r>
            <a:r>
              <a:rPr lang="ar-EG"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a:p>
            <a:pPr marL="342900" indent="-342900">
              <a:lnSpc>
                <a:spcPct val="100000"/>
              </a:lnSpc>
            </a:pPr>
            <a:r>
              <a:rPr lang="ar-SA" sz="2400" dirty="0">
                <a:latin typeface="Traditional Arabic" panose="02020603050405020304" pitchFamily="18" charset="-78"/>
                <a:cs typeface="Traditional Arabic" panose="02020603050405020304" pitchFamily="18" charset="-78"/>
              </a:rPr>
              <a:t>اكتساب الطلاب مهارات تفسير النتائج الناتجة عن استخدام تحليلات برنامج</a:t>
            </a:r>
            <a:r>
              <a:rPr lang="ar-EG" sz="2400" dirty="0">
                <a:latin typeface="Traditional Arabic" panose="02020603050405020304" pitchFamily="18" charset="-78"/>
                <a:cs typeface="Traditional Arabic" panose="02020603050405020304" pitchFamily="18" charset="-78"/>
              </a:rPr>
              <a:t> </a:t>
            </a:r>
            <a:r>
              <a:rPr lang="en-US" sz="2400" dirty="0">
                <a:latin typeface="Traditional Arabic" panose="02020603050405020304" pitchFamily="18" charset="-78"/>
                <a:cs typeface="Traditional Arabic" panose="02020603050405020304" pitchFamily="18" charset="-78"/>
              </a:rPr>
              <a:t>SPSS</a:t>
            </a:r>
            <a:r>
              <a:rPr lang="ar-EG" sz="2400" dirty="0">
                <a:latin typeface="Traditional Arabic" panose="02020603050405020304" pitchFamily="18" charset="-78"/>
                <a:cs typeface="Traditional Arabic" panose="02020603050405020304" pitchFamily="18" charset="-78"/>
              </a:rPr>
              <a:t>.</a:t>
            </a:r>
            <a:endParaRPr lang="en-US" sz="2400" dirty="0">
              <a:latin typeface="Traditional Arabic" panose="02020603050405020304" pitchFamily="18" charset="-78"/>
              <a:cs typeface="Traditional Arabic" panose="02020603050405020304" pitchFamily="18" charset="-78"/>
            </a:endParaRPr>
          </a:p>
          <a:p>
            <a:pPr marL="342900" marR="0" indent="-342900">
              <a:lnSpc>
                <a:spcPct val="100000"/>
              </a:lnSpc>
            </a:pPr>
            <a:r>
              <a:rPr lang="ar-SA" sz="2400" dirty="0" smtClean="0">
                <a:latin typeface="Traditional Arabic" panose="02020603050405020304" pitchFamily="18" charset="-78"/>
                <a:cs typeface="Traditional Arabic" panose="02020603050405020304" pitchFamily="18" charset="-78"/>
              </a:rPr>
              <a:t>اكتساب </a:t>
            </a:r>
            <a:r>
              <a:rPr lang="ar-SA" sz="2400" dirty="0">
                <a:latin typeface="Traditional Arabic" panose="02020603050405020304" pitchFamily="18" charset="-78"/>
                <a:cs typeface="Traditional Arabic" panose="02020603050405020304" pitchFamily="18" charset="-78"/>
              </a:rPr>
              <a:t>الطلاب مهارات اتخاذ القرار المناسب بشأن الفرضيات البحثية اعتمادا على نتائج التحليل</a:t>
            </a:r>
            <a:r>
              <a:rPr lang="ar-EG" sz="2400" dirty="0">
                <a:latin typeface="Traditional Arabic" panose="02020603050405020304" pitchFamily="18" charset="-78"/>
                <a:cs typeface="Traditional Arabic" panose="02020603050405020304" pitchFamily="18" charset="-78"/>
              </a:rPr>
              <a:t>.</a:t>
            </a:r>
            <a:endParaRPr lang="ar-SA" sz="2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4571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3441145"/>
              </p:ext>
            </p:extLst>
          </p:nvPr>
        </p:nvGraphicFramePr>
        <p:xfrm>
          <a:off x="838200" y="1008185"/>
          <a:ext cx="10515600" cy="5427783"/>
        </p:xfrm>
        <a:graphic>
          <a:graphicData uri="http://schemas.openxmlformats.org/drawingml/2006/table">
            <a:tbl>
              <a:tblPr>
                <a:tableStyleId>{2D5ABB26-0587-4C30-8999-92F81FD0307C}</a:tableStyleId>
              </a:tblPr>
              <a:tblGrid>
                <a:gridCol w="10515600"/>
              </a:tblGrid>
              <a:tr h="5427783">
                <a:tc>
                  <a:txBody>
                    <a:bodyPr/>
                    <a:lstStyle/>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توفير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الأجهزة والمعدات الخاصة بالمشروع مثل كاميرا فيديو وكذلك عدد من </a:t>
                      </a: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شرائح الفيديو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لإعداد </a:t>
                      </a: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التوجيهات الإرشادية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والتعليمية الخاصة باستخدام الأساليب الإحصائية المتعلقة  بالأنواع المختلف من الإحصاء الوصفي أو الاستدلالي (معلمي-لا معلمي) باستخدام الحزمة الإحصائية لبرنامج التحليل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 </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إعداد </a:t>
                      </a: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شرائح فيديو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توضح طرق إدخال البيانات بأحد الملفات الفارغة لبرنامج التحليل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إعداد نسخة الكترونية على برنامج بوربوينت توضح كيفية استخدام برنامج التحليل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 في إدخال البييانات المستهدفة من التحليلات في ضوء الأسلوب الإحصائي المستخدم.</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إعداد </a:t>
                      </a: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شرائح فيديو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توضح كيفية استخدام الحزمة الإحصائية لبرنامج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 في إيجاد مقاييس الإحصاء الوصفي ( مقاييس النزعة المركزية – مقاييس التشتت – مقاييس التوزيعات).</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إعداد نسخة الكترونية على برنامج بوربوينت توضح كيفية استخدام برنامج التحليل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 في إيجاد مقاييس الإحصاء الوصفي ( مقاييس النزعة المركزية – مقاييس التشتت – مقاييس التوزيعات).</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إعداد </a:t>
                      </a:r>
                      <a:r>
                        <a:rPr lang="ar-SA" sz="2400" kern="1200" dirty="0" smtClean="0">
                          <a:solidFill>
                            <a:schemeClr val="tx1"/>
                          </a:solidFill>
                          <a:effectLst/>
                          <a:latin typeface="Traditional Arabic" panose="02020603050405020304" pitchFamily="18" charset="-78"/>
                          <a:ea typeface="+mn-ea"/>
                          <a:cs typeface="Traditional Arabic" panose="02020603050405020304" pitchFamily="18" charset="-78"/>
                        </a:rPr>
                        <a:t>شرائح فيديو </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توضح كيفية استخدام الحزمة الإحصائية لبرنامج </a:t>
                      </a:r>
                      <a:r>
                        <a:rPr lang="en-US" sz="2400" kern="1200" dirty="0">
                          <a:solidFill>
                            <a:schemeClr val="tx1"/>
                          </a:solidFill>
                          <a:effectLst/>
                          <a:latin typeface="Traditional Arabic" panose="02020603050405020304" pitchFamily="18" charset="-78"/>
                          <a:ea typeface="+mn-ea"/>
                          <a:cs typeface="Traditional Arabic" panose="02020603050405020304" pitchFamily="18" charset="-78"/>
                        </a:rPr>
                        <a:t>SPSS</a:t>
                      </a: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 في تحليل البيانات باستخدام الأساليب الإحصائية البارمترية (المعلمية) وهي:</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p>
                      <a:pPr marL="342900" lvl="0" indent="-342900" algn="r" defTabSz="914400" rtl="1" eaLnBrk="1" latinLnBrk="0" hangingPunct="1">
                        <a:lnSpc>
                          <a:spcPct val="100000"/>
                        </a:lnSpc>
                        <a:spcAft>
                          <a:spcPts val="0"/>
                        </a:spcAft>
                        <a:buFont typeface="Arial" panose="020B0604020202020204" pitchFamily="34" charset="0"/>
                        <a:buChar char="•"/>
                      </a:pPr>
                      <a:r>
                        <a:rPr lang="ar-SA" sz="2400" kern="1200" dirty="0">
                          <a:solidFill>
                            <a:schemeClr val="tx1"/>
                          </a:solidFill>
                          <a:effectLst/>
                          <a:latin typeface="Traditional Arabic" panose="02020603050405020304" pitchFamily="18" charset="-78"/>
                          <a:ea typeface="+mn-ea"/>
                          <a:cs typeface="Traditional Arabic" panose="02020603050405020304" pitchFamily="18" charset="-78"/>
                        </a:rPr>
                        <a:t>اختبار ت للعينة الواحدة</a:t>
                      </a:r>
                      <a:endParaRPr lang="en-US" sz="2400" kern="1200" dirty="0">
                        <a:solidFill>
                          <a:schemeClr val="tx1"/>
                        </a:solidFill>
                        <a:effectLst/>
                        <a:latin typeface="Traditional Arabic" panose="02020603050405020304" pitchFamily="18" charset="-78"/>
                        <a:ea typeface="+mn-ea"/>
                        <a:cs typeface="Traditional Arabic" panose="02020603050405020304" pitchFamily="18" charset="-78"/>
                      </a:endParaRPr>
                    </a:p>
                  </a:txBody>
                  <a:tcPr marL="114300" marR="114300" marT="0" marB="0"/>
                </a:tc>
              </a:tr>
            </a:tbl>
          </a:graphicData>
        </a:graphic>
      </p:graphicFrame>
      <p:sp>
        <p:nvSpPr>
          <p:cNvPr id="2" name="Title 1"/>
          <p:cNvSpPr>
            <a:spLocks noGrp="1"/>
          </p:cNvSpPr>
          <p:nvPr>
            <p:ph type="title"/>
          </p:nvPr>
        </p:nvSpPr>
        <p:spPr>
          <a:xfrm>
            <a:off x="838200" y="365125"/>
            <a:ext cx="10515600" cy="478937"/>
          </a:xfrm>
        </p:spPr>
        <p:txBody>
          <a:bodyPr>
            <a:noAutofit/>
          </a:bodyPr>
          <a:lstStyle/>
          <a:p>
            <a:pPr lvl="0"/>
            <a:r>
              <a:rPr lang="ar-SA" sz="2400" dirty="0">
                <a:solidFill>
                  <a:srgbClr val="FF0000"/>
                </a:solidFill>
                <a:cs typeface="PT Bold Heading" panose="02010400000000000000" pitchFamily="2" charset="-78"/>
              </a:rPr>
              <a:t>عرض الإجراءات والمهام التي تم تنفيذها.</a:t>
            </a:r>
            <a:r>
              <a:rPr lang="en-US" sz="2400" dirty="0">
                <a:solidFill>
                  <a:srgbClr val="FF0000"/>
                </a:solidFill>
                <a:cs typeface="PT Bold Heading" panose="02010400000000000000" pitchFamily="2" charset="-78"/>
              </a:rPr>
              <a:t/>
            </a:r>
            <a:br>
              <a:rPr lang="en-US" sz="2400" dirty="0">
                <a:solidFill>
                  <a:srgbClr val="FF0000"/>
                </a:solidFill>
                <a:cs typeface="PT Bold Heading" panose="02010400000000000000" pitchFamily="2" charset="-78"/>
              </a:rPr>
            </a:br>
            <a:endParaRPr lang="ar-SA" sz="2400" dirty="0">
              <a:solidFill>
                <a:srgbClr val="FF0000"/>
              </a:solidFill>
              <a:cs typeface="PT Bold Heading" panose="02010400000000000000" pitchFamily="2" charset="-78"/>
            </a:endParaRPr>
          </a:p>
        </p:txBody>
      </p:sp>
    </p:spTree>
    <p:extLst>
      <p:ext uri="{BB962C8B-B14F-4D97-AF65-F5344CB8AC3E}">
        <p14:creationId xmlns:p14="http://schemas.microsoft.com/office/powerpoint/2010/main" val="361073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5758440"/>
              </p:ext>
            </p:extLst>
          </p:nvPr>
        </p:nvGraphicFramePr>
        <p:xfrm>
          <a:off x="873369" y="1260976"/>
          <a:ext cx="10515600" cy="4389120"/>
        </p:xfrm>
        <a:graphic>
          <a:graphicData uri="http://schemas.openxmlformats.org/drawingml/2006/table">
            <a:tbl>
              <a:tblPr>
                <a:tableStyleId>{2D5ABB26-0587-4C30-8999-92F81FD0307C}</a:tableStyleId>
              </a:tblPr>
              <a:tblGrid>
                <a:gridCol w="10515600"/>
              </a:tblGrid>
              <a:tr h="0">
                <a:tc>
                  <a:txBody>
                    <a:bodyPr/>
                    <a:lstStyle/>
                    <a:p>
                      <a:pPr marL="342900" lvl="0" indent="-342900" algn="r" rtl="1">
                        <a:lnSpc>
                          <a:spcPct val="100000"/>
                        </a:lnSpc>
                        <a:spcAft>
                          <a:spcPts val="0"/>
                        </a:spcAft>
                        <a:buFont typeface="Arial" panose="020B0604020202020204" pitchFamily="34" charset="0"/>
                        <a:buChar char="•"/>
                      </a:pPr>
                      <a:r>
                        <a:rPr lang="ar-SA" sz="2400" dirty="0">
                          <a:effectLst/>
                          <a:latin typeface="Traditional Arabic" panose="02020603050405020304" pitchFamily="18" charset="-78"/>
                          <a:cs typeface="Traditional Arabic" panose="02020603050405020304" pitchFamily="18" charset="-78"/>
                        </a:rPr>
                        <a:t>اختبار ت لعينتين مترابطتين</a:t>
                      </a:r>
                      <a:endParaRPr lang="en-US" sz="2400" dirty="0">
                        <a:effectLst/>
                        <a:latin typeface="Traditional Arabic" panose="02020603050405020304" pitchFamily="18" charset="-78"/>
                        <a:cs typeface="Traditional Arabic" panose="02020603050405020304" pitchFamily="18" charset="-78"/>
                      </a:endParaRPr>
                    </a:p>
                    <a:p>
                      <a:pPr marL="342900" lvl="0" indent="-342900" algn="r" rtl="1">
                        <a:lnSpc>
                          <a:spcPct val="100000"/>
                        </a:lnSpc>
                        <a:spcAft>
                          <a:spcPts val="0"/>
                        </a:spcAft>
                        <a:buFont typeface="Arial" panose="020B0604020202020204" pitchFamily="34" charset="0"/>
                        <a:buChar char="•"/>
                      </a:pPr>
                      <a:r>
                        <a:rPr lang="ar-SA" sz="2400" dirty="0">
                          <a:effectLst/>
                          <a:latin typeface="Traditional Arabic" panose="02020603050405020304" pitchFamily="18" charset="-78"/>
                          <a:cs typeface="Traditional Arabic" panose="02020603050405020304" pitchFamily="18" charset="-78"/>
                        </a:rPr>
                        <a:t>اختبار ت لعينتين مستقلتين</a:t>
                      </a:r>
                      <a:endParaRPr lang="en-US" sz="2400" dirty="0">
                        <a:effectLst/>
                        <a:latin typeface="Traditional Arabic" panose="02020603050405020304" pitchFamily="18" charset="-78"/>
                        <a:cs typeface="Traditional Arabic" panose="02020603050405020304" pitchFamily="18" charset="-78"/>
                      </a:endParaRPr>
                    </a:p>
                    <a:p>
                      <a:pPr marL="342900" lvl="0" indent="-342900" algn="r" rtl="1">
                        <a:lnSpc>
                          <a:spcPct val="100000"/>
                        </a:lnSpc>
                        <a:spcAft>
                          <a:spcPts val="0"/>
                        </a:spcAft>
                        <a:buFont typeface="Arial" panose="020B0604020202020204" pitchFamily="34" charset="0"/>
                        <a:buChar char="•"/>
                      </a:pPr>
                      <a:r>
                        <a:rPr lang="ar-SA" sz="2400" dirty="0">
                          <a:effectLst/>
                          <a:latin typeface="Traditional Arabic" panose="02020603050405020304" pitchFamily="18" charset="-78"/>
                          <a:cs typeface="Traditional Arabic" panose="02020603050405020304" pitchFamily="18" charset="-78"/>
                        </a:rPr>
                        <a:t>اختبار تحليل التباين الأحادي الاتجاه</a:t>
                      </a:r>
                      <a:endParaRPr lang="en-US" sz="2400" dirty="0">
                        <a:effectLst/>
                        <a:latin typeface="Traditional Arabic" panose="02020603050405020304" pitchFamily="18" charset="-78"/>
                        <a:cs typeface="Traditional Arabic" panose="02020603050405020304" pitchFamily="18" charset="-78"/>
                      </a:endParaRPr>
                    </a:p>
                    <a:p>
                      <a:pPr marL="342900" lvl="0" indent="-342900" algn="r" rtl="1">
                        <a:lnSpc>
                          <a:spcPct val="100000"/>
                        </a:lnSpc>
                        <a:spcAft>
                          <a:spcPts val="0"/>
                        </a:spcAft>
                        <a:buFont typeface="Arial" panose="020B0604020202020204" pitchFamily="34" charset="0"/>
                        <a:buChar char="•"/>
                      </a:pPr>
                      <a:r>
                        <a:rPr lang="ar-SA" sz="2400" dirty="0">
                          <a:effectLst/>
                          <a:latin typeface="Traditional Arabic" panose="02020603050405020304" pitchFamily="18" charset="-78"/>
                          <a:cs typeface="Traditional Arabic" panose="02020603050405020304" pitchFamily="18" charset="-78"/>
                        </a:rPr>
                        <a:t>معامل ارتباط بيرسون – معامل الارتباط </a:t>
                      </a:r>
                      <a:r>
                        <a:rPr lang="ar-SA" sz="2400" dirty="0" smtClean="0">
                          <a:effectLst/>
                          <a:latin typeface="Traditional Arabic" panose="02020603050405020304" pitchFamily="18" charset="-78"/>
                          <a:cs typeface="Traditional Arabic" panose="02020603050405020304" pitchFamily="18" charset="-78"/>
                        </a:rPr>
                        <a:t>الجزئي- تحليل الانحدار البسيط</a:t>
                      </a:r>
                      <a:endParaRPr lang="en-US" sz="2400" dirty="0">
                        <a:effectLst/>
                        <a:latin typeface="Traditional Arabic" panose="02020603050405020304" pitchFamily="18" charset="-78"/>
                        <a:cs typeface="Traditional Arabic" panose="02020603050405020304" pitchFamily="18" charset="-78"/>
                      </a:endParaRPr>
                    </a:p>
                    <a:p>
                      <a:pPr marL="0" lvl="0" indent="0" algn="r" rtl="1">
                        <a:lnSpc>
                          <a:spcPct val="100000"/>
                        </a:lnSpc>
                        <a:spcAft>
                          <a:spcPts val="0"/>
                        </a:spcAft>
                        <a:buFont typeface="+mj-lt"/>
                        <a:buNone/>
                      </a:pPr>
                      <a:r>
                        <a:rPr lang="ar-SA" sz="2400" dirty="0" smtClean="0">
                          <a:effectLst/>
                          <a:latin typeface="Traditional Arabic" panose="02020603050405020304" pitchFamily="18" charset="-78"/>
                          <a:cs typeface="Traditional Arabic" panose="02020603050405020304" pitchFamily="18" charset="-78"/>
                        </a:rPr>
                        <a:t>7-  </a:t>
                      </a:r>
                      <a:r>
                        <a:rPr lang="ar-SA" sz="2400" dirty="0">
                          <a:effectLst/>
                          <a:latin typeface="Traditional Arabic" panose="02020603050405020304" pitchFamily="18" charset="-78"/>
                          <a:cs typeface="Traditional Arabic" panose="02020603050405020304" pitchFamily="18" charset="-78"/>
                        </a:rPr>
                        <a:t>إعداد نسخة الكترونية على برنامج بوربوينت توضح كيفية استخدام برنامج التحليل </a:t>
                      </a:r>
                      <a:r>
                        <a:rPr lang="en-US" sz="2400" dirty="0">
                          <a:effectLst/>
                          <a:latin typeface="Traditional Arabic" panose="02020603050405020304" pitchFamily="18" charset="-78"/>
                          <a:cs typeface="Traditional Arabic" panose="02020603050405020304" pitchFamily="18" charset="-78"/>
                        </a:rPr>
                        <a:t>SPSS </a:t>
                      </a:r>
                      <a:r>
                        <a:rPr lang="ar-SA" sz="2400" dirty="0">
                          <a:effectLst/>
                          <a:latin typeface="Traditional Arabic" panose="02020603050405020304" pitchFamily="18" charset="-78"/>
                          <a:cs typeface="Traditional Arabic" panose="02020603050405020304" pitchFamily="18" charset="-78"/>
                        </a:rPr>
                        <a:t>في تحليل البيانات باستخدام الأساليب الإحصائية البارمترية (المعلمية) المشار إليها سابقاً</a:t>
                      </a:r>
                      <a:endParaRPr lang="en-US" sz="2400" dirty="0">
                        <a:effectLst/>
                        <a:latin typeface="Traditional Arabic" panose="02020603050405020304" pitchFamily="18" charset="-78"/>
                        <a:cs typeface="Traditional Arabic" panose="02020603050405020304" pitchFamily="18" charset="-78"/>
                      </a:endParaRPr>
                    </a:p>
                    <a:p>
                      <a:pPr marL="0" lvl="0" indent="0" algn="r" rtl="1">
                        <a:lnSpc>
                          <a:spcPct val="100000"/>
                        </a:lnSpc>
                        <a:spcAft>
                          <a:spcPts val="0"/>
                        </a:spcAft>
                        <a:buFont typeface="+mj-lt"/>
                        <a:buNone/>
                      </a:pPr>
                      <a:r>
                        <a:rPr lang="ar-SA" sz="2400" dirty="0" smtClean="0">
                          <a:effectLst/>
                          <a:latin typeface="Traditional Arabic" panose="02020603050405020304" pitchFamily="18" charset="-78"/>
                          <a:cs typeface="Traditional Arabic" panose="02020603050405020304" pitchFamily="18" charset="-78"/>
                        </a:rPr>
                        <a:t>8- إعداد </a:t>
                      </a:r>
                      <a:r>
                        <a:rPr lang="ar-SA" sz="2400" dirty="0">
                          <a:effectLst/>
                          <a:latin typeface="Traditional Arabic" panose="02020603050405020304" pitchFamily="18" charset="-78"/>
                          <a:cs typeface="Traditional Arabic" panose="02020603050405020304" pitchFamily="18" charset="-78"/>
                        </a:rPr>
                        <a:t>أفلام فيديو توضح كيفية استخدام الحزمة الإحصائية لبرنامج </a:t>
                      </a:r>
                      <a:r>
                        <a:rPr lang="en-US" sz="2400" dirty="0">
                          <a:effectLst/>
                          <a:latin typeface="Traditional Arabic" panose="02020603050405020304" pitchFamily="18" charset="-78"/>
                          <a:cs typeface="Traditional Arabic" panose="02020603050405020304" pitchFamily="18" charset="-78"/>
                        </a:rPr>
                        <a:t>SPSS</a:t>
                      </a:r>
                      <a:r>
                        <a:rPr lang="ar-SA" sz="2400" dirty="0">
                          <a:effectLst/>
                          <a:latin typeface="Traditional Arabic" panose="02020603050405020304" pitchFamily="18" charset="-78"/>
                          <a:cs typeface="Traditional Arabic" panose="02020603050405020304" pitchFamily="18" charset="-78"/>
                        </a:rPr>
                        <a:t> في تحليل البيانات باستخدام الأساليب الإحصائية اللا بارمترية (اللا معلمية) وهي:</a:t>
                      </a:r>
                      <a:endParaRPr lang="en-US" sz="2400" dirty="0">
                        <a:effectLst/>
                        <a:latin typeface="Traditional Arabic" panose="02020603050405020304" pitchFamily="18" charset="-78"/>
                        <a:cs typeface="Traditional Arabic" panose="02020603050405020304" pitchFamily="18" charset="-78"/>
                      </a:endParaRPr>
                    </a:p>
                    <a:p>
                      <a:pPr marL="342900" lvl="0" indent="-342900" algn="r" rtl="1">
                        <a:lnSpc>
                          <a:spcPct val="100000"/>
                        </a:lnSpc>
                        <a:spcAft>
                          <a:spcPts val="0"/>
                        </a:spcAft>
                        <a:buFont typeface="Arial" panose="020B0604020202020204" pitchFamily="34" charset="0"/>
                        <a:buChar char="•"/>
                      </a:pPr>
                      <a:r>
                        <a:rPr lang="ar-SA" sz="2400" dirty="0">
                          <a:effectLst/>
                          <a:latin typeface="Traditional Arabic" panose="02020603050405020304" pitchFamily="18" charset="-78"/>
                          <a:cs typeface="Traditional Arabic" panose="02020603050405020304" pitchFamily="18" charset="-78"/>
                        </a:rPr>
                        <a:t>اختبار مان </a:t>
                      </a:r>
                      <a:r>
                        <a:rPr lang="ar-SA" sz="2400" dirty="0" smtClean="0">
                          <a:effectLst/>
                          <a:latin typeface="Traditional Arabic" panose="02020603050405020304" pitchFamily="18" charset="-78"/>
                          <a:cs typeface="Traditional Arabic" panose="02020603050405020304" pitchFamily="18" charset="-78"/>
                        </a:rPr>
                        <a:t>ويتني - اختبار ويلكوكسون - اختبار </a:t>
                      </a:r>
                      <a:r>
                        <a:rPr lang="ar-SA" sz="2400" dirty="0">
                          <a:effectLst/>
                          <a:latin typeface="Traditional Arabic" panose="02020603050405020304" pitchFamily="18" charset="-78"/>
                          <a:cs typeface="Traditional Arabic" panose="02020603050405020304" pitchFamily="18" charset="-78"/>
                        </a:rPr>
                        <a:t>كوسيكال </a:t>
                      </a:r>
                      <a:r>
                        <a:rPr lang="ar-SA" sz="2400" dirty="0" smtClean="0">
                          <a:effectLst/>
                          <a:latin typeface="Traditional Arabic" panose="02020603050405020304" pitchFamily="18" charset="-78"/>
                          <a:cs typeface="Traditional Arabic" panose="02020603050405020304" pitchFamily="18" charset="-78"/>
                        </a:rPr>
                        <a:t>واليس - اختبار </a:t>
                      </a:r>
                      <a:r>
                        <a:rPr lang="ar-SA" sz="2400" dirty="0">
                          <a:effectLst/>
                          <a:latin typeface="Traditional Arabic" panose="02020603050405020304" pitchFamily="18" charset="-78"/>
                          <a:cs typeface="Traditional Arabic" panose="02020603050405020304" pitchFamily="18" charset="-78"/>
                        </a:rPr>
                        <a:t>مربع </a:t>
                      </a:r>
                      <a:r>
                        <a:rPr lang="ar-SA" sz="2400" dirty="0" smtClean="0">
                          <a:effectLst/>
                          <a:latin typeface="Traditional Arabic" panose="02020603050405020304" pitchFamily="18" charset="-78"/>
                          <a:cs typeface="Traditional Arabic" panose="02020603050405020304" pitchFamily="18" charset="-78"/>
                        </a:rPr>
                        <a:t>كاي معامل </a:t>
                      </a:r>
                      <a:r>
                        <a:rPr lang="ar-SA" sz="2400" dirty="0">
                          <a:effectLst/>
                          <a:latin typeface="Traditional Arabic" panose="02020603050405020304" pitchFamily="18" charset="-78"/>
                          <a:cs typeface="Traditional Arabic" panose="02020603050405020304" pitchFamily="18" charset="-78"/>
                        </a:rPr>
                        <a:t>التوافق</a:t>
                      </a:r>
                      <a:endParaRPr lang="en-US" sz="2400" dirty="0">
                        <a:effectLst/>
                        <a:latin typeface="Traditional Arabic" panose="02020603050405020304" pitchFamily="18" charset="-78"/>
                        <a:cs typeface="Traditional Arabic" panose="02020603050405020304" pitchFamily="18" charset="-78"/>
                      </a:endParaRPr>
                    </a:p>
                    <a:p>
                      <a:pPr marL="0" lvl="0" indent="0" algn="r" rtl="1">
                        <a:lnSpc>
                          <a:spcPct val="100000"/>
                        </a:lnSpc>
                        <a:spcAft>
                          <a:spcPts val="0"/>
                        </a:spcAft>
                        <a:buFont typeface="+mj-lt"/>
                        <a:buNone/>
                      </a:pPr>
                      <a:r>
                        <a:rPr lang="ar-SA" sz="2400" dirty="0" smtClean="0">
                          <a:effectLst/>
                          <a:latin typeface="Traditional Arabic" panose="02020603050405020304" pitchFamily="18" charset="-78"/>
                          <a:cs typeface="Traditional Arabic" panose="02020603050405020304" pitchFamily="18" charset="-78"/>
                        </a:rPr>
                        <a:t>9-  </a:t>
                      </a:r>
                      <a:r>
                        <a:rPr lang="ar-SA" sz="2400" dirty="0">
                          <a:effectLst/>
                          <a:latin typeface="Traditional Arabic" panose="02020603050405020304" pitchFamily="18" charset="-78"/>
                          <a:cs typeface="Traditional Arabic" panose="02020603050405020304" pitchFamily="18" charset="-78"/>
                        </a:rPr>
                        <a:t>إعداد نسخة الكترونية على برنامج بوربوينت توضح كيفية استخدام برنامج التحليل </a:t>
                      </a:r>
                      <a:r>
                        <a:rPr lang="en-US" sz="2400" dirty="0" err="1">
                          <a:effectLst/>
                          <a:latin typeface="Traditional Arabic" panose="02020603050405020304" pitchFamily="18" charset="-78"/>
                          <a:cs typeface="Traditional Arabic" panose="02020603050405020304" pitchFamily="18" charset="-78"/>
                        </a:rPr>
                        <a:t>spss</a:t>
                      </a:r>
                      <a:r>
                        <a:rPr lang="ar-SA" sz="2400" dirty="0">
                          <a:effectLst/>
                          <a:latin typeface="Traditional Arabic" panose="02020603050405020304" pitchFamily="18" charset="-78"/>
                          <a:cs typeface="Traditional Arabic" panose="02020603050405020304" pitchFamily="18" charset="-78"/>
                        </a:rPr>
                        <a:t> في تحليل البيانات باستخدام الأساليب الإحصائية اللا بارمترية (اللا معلمية) المشار إليها </a:t>
                      </a:r>
                      <a:r>
                        <a:rPr lang="ar-SA" sz="2400" dirty="0" smtClean="0">
                          <a:effectLst/>
                          <a:latin typeface="Traditional Arabic" panose="02020603050405020304" pitchFamily="18" charset="-78"/>
                          <a:cs typeface="Traditional Arabic" panose="02020603050405020304" pitchFamily="18" charset="-78"/>
                        </a:rPr>
                        <a:t>سابقاً</a:t>
                      </a:r>
                    </a:p>
                    <a:p>
                      <a:pPr marL="0" lvl="0" indent="0" algn="r" rtl="1">
                        <a:lnSpc>
                          <a:spcPct val="100000"/>
                        </a:lnSpc>
                        <a:spcAft>
                          <a:spcPts val="0"/>
                        </a:spcAft>
                        <a:buFont typeface="+mj-lt"/>
                        <a:buNone/>
                      </a:pPr>
                      <a:r>
                        <a:rPr lang="ar-SA" sz="2400" dirty="0" smtClean="0">
                          <a:effectLst/>
                          <a:latin typeface="Traditional Arabic" panose="02020603050405020304" pitchFamily="18" charset="-78"/>
                          <a:cs typeface="Traditional Arabic" panose="02020603050405020304" pitchFamily="18" charset="-78"/>
                        </a:rPr>
                        <a:t>10- </a:t>
                      </a:r>
                      <a:r>
                        <a:rPr lang="ar-SA" sz="2400" dirty="0">
                          <a:effectLst/>
                          <a:latin typeface="Traditional Arabic" panose="02020603050405020304" pitchFamily="18" charset="-78"/>
                          <a:cs typeface="Traditional Arabic" panose="02020603050405020304" pitchFamily="18" charset="-78"/>
                        </a:rPr>
                        <a:t>اعداد نسخة الكترونية ( بوربوينت) لجميع موضوعات مقرر علم النفس الإحصائي تتضمن المعالجات اليدوية التقليدية .</a:t>
                      </a:r>
                      <a:endParaRPr lang="en-US" sz="2400" dirty="0">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114300" marR="114300" marT="0" marB="0"/>
                </a:tc>
              </a:tr>
            </a:tbl>
          </a:graphicData>
        </a:graphic>
      </p:graphicFrame>
      <p:sp>
        <p:nvSpPr>
          <p:cNvPr id="5" name="Title 1"/>
          <p:cNvSpPr>
            <a:spLocks noGrp="1"/>
          </p:cNvSpPr>
          <p:nvPr>
            <p:ph type="title"/>
          </p:nvPr>
        </p:nvSpPr>
        <p:spPr>
          <a:xfrm>
            <a:off x="803031" y="691661"/>
            <a:ext cx="10515600" cy="478937"/>
          </a:xfrm>
        </p:spPr>
        <p:txBody>
          <a:bodyPr>
            <a:noAutofit/>
          </a:bodyPr>
          <a:lstStyle/>
          <a:p>
            <a:pPr lvl="0"/>
            <a:r>
              <a:rPr lang="ar-SA" sz="2400" dirty="0" smtClean="0">
                <a:solidFill>
                  <a:srgbClr val="FF0000"/>
                </a:solidFill>
                <a:cs typeface="PT Bold Heading" panose="02010400000000000000" pitchFamily="2" charset="-78"/>
              </a:rPr>
              <a:t>تابع عرض </a:t>
            </a:r>
            <a:r>
              <a:rPr lang="ar-SA" sz="2400" dirty="0">
                <a:solidFill>
                  <a:srgbClr val="FF0000"/>
                </a:solidFill>
                <a:cs typeface="PT Bold Heading" panose="02010400000000000000" pitchFamily="2" charset="-78"/>
              </a:rPr>
              <a:t>الإجراءات والمهام التي تم تنفيذها.</a:t>
            </a:r>
            <a:r>
              <a:rPr lang="en-US" sz="2400" dirty="0">
                <a:solidFill>
                  <a:srgbClr val="FF0000"/>
                </a:solidFill>
                <a:cs typeface="PT Bold Heading" panose="02010400000000000000" pitchFamily="2" charset="-78"/>
              </a:rPr>
              <a:t/>
            </a:r>
            <a:br>
              <a:rPr lang="en-US" sz="2400" dirty="0">
                <a:solidFill>
                  <a:srgbClr val="FF0000"/>
                </a:solidFill>
                <a:cs typeface="PT Bold Heading" panose="02010400000000000000" pitchFamily="2" charset="-78"/>
              </a:rPr>
            </a:br>
            <a:endParaRPr lang="ar-SA" sz="2400" dirty="0">
              <a:solidFill>
                <a:srgbClr val="FF0000"/>
              </a:solidFill>
              <a:cs typeface="PT Bold Heading" panose="02010400000000000000" pitchFamily="2" charset="-78"/>
            </a:endParaRPr>
          </a:p>
        </p:txBody>
      </p:sp>
    </p:spTree>
    <p:extLst>
      <p:ext uri="{BB962C8B-B14F-4D97-AF65-F5344CB8AC3E}">
        <p14:creationId xmlns:p14="http://schemas.microsoft.com/office/powerpoint/2010/main" val="644931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2186</Words>
  <Application>Microsoft Office PowerPoint</Application>
  <PresentationFormat>ملء الشاشة</PresentationFormat>
  <Paragraphs>111</Paragraphs>
  <Slides>20</Slides>
  <Notes>3</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20</vt:i4>
      </vt:variant>
    </vt:vector>
  </HeadingPairs>
  <TitlesOfParts>
    <vt:vector size="31" baseType="lpstr">
      <vt:lpstr>Arabic Typesetting</vt:lpstr>
      <vt:lpstr>Arial</vt:lpstr>
      <vt:lpstr>Calibri</vt:lpstr>
      <vt:lpstr>Calibri Light</vt:lpstr>
      <vt:lpstr>DecoType Naskh Extensions</vt:lpstr>
      <vt:lpstr>DecoType Naskh Variants</vt:lpstr>
      <vt:lpstr>PT Bold Heading</vt:lpstr>
      <vt:lpstr>Simplified Arabic</vt:lpstr>
      <vt:lpstr>Times New Roman</vt:lpstr>
      <vt:lpstr>Traditional Arabic</vt:lpstr>
      <vt:lpstr>Office Theme</vt:lpstr>
      <vt:lpstr>مشروع منحة التميز</vt:lpstr>
      <vt:lpstr>عرض تقديمي في PowerPoint</vt:lpstr>
      <vt:lpstr>عرض تقديمي في PowerPoint</vt:lpstr>
      <vt:lpstr>رسم تخطيطي للمشروع</vt:lpstr>
      <vt:lpstr>الأهمية النظرية والتطبيقية للمشروع</vt:lpstr>
      <vt:lpstr>عرض تقديمي في PowerPoint</vt:lpstr>
      <vt:lpstr>أهداف المشروع</vt:lpstr>
      <vt:lpstr>عرض الإجراءات والمهام التي تم تنفيذها. </vt:lpstr>
      <vt:lpstr>تابع عرض الإجراءات والمهام التي تم تنفيذها. </vt:lpstr>
      <vt:lpstr>عرض الإجراءات والمهام التي تم تنفيذها. </vt:lpstr>
      <vt:lpstr>اولا : عرض ومناقشة النتائج الخاصة بإجراءات الإجابة الخاصة بالسؤال الأول. </vt:lpstr>
      <vt:lpstr>عرض تقديمي في PowerPoint</vt:lpstr>
      <vt:lpstr>عرض تقديمي في PowerPoint</vt:lpstr>
      <vt:lpstr>تمثيل بياني لمتوسطي الاختبارين الأول الثاني</vt:lpstr>
      <vt:lpstr>عرض تقديمي في PowerPoint</vt:lpstr>
      <vt:lpstr>نتائج البعد الأول : استخدام الحاسوب في المعالجات الإحصائية</vt:lpstr>
      <vt:lpstr>نتائج البعد الثاني : استخدام الفيديو التعليمي</vt:lpstr>
      <vt:lpstr>نتائج البعد الثالث : استخدام المقرر الألكتروني</vt:lpstr>
      <vt:lpstr>الخاتمة والتوصيات</vt:lpstr>
      <vt:lpstr>شكر لمركز التميز في العلم والتعليم على دعمه للمنحة.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منحة التميز</dc:title>
  <dc:creator>w.n.8</dc:creator>
  <cp:lastModifiedBy>فهد العامري</cp:lastModifiedBy>
  <cp:revision>71</cp:revision>
  <dcterms:created xsi:type="dcterms:W3CDTF">2014-09-30T14:14:22Z</dcterms:created>
  <dcterms:modified xsi:type="dcterms:W3CDTF">2021-01-19T08:07:50Z</dcterms:modified>
</cp:coreProperties>
</file>