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9" r:id="rId4"/>
    <p:sldId id="270" r:id="rId5"/>
    <p:sldId id="257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1/19/2021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.docs.com" TargetMode="External"/><Relationship Id="rId2" Type="http://schemas.openxmlformats.org/officeDocument/2006/relationships/hyperlink" Target="http://openrefine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Collecting &amp; Pre-processing real life dataset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39505" y="3602664"/>
            <a:ext cx="7406640" cy="1752600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IT434 Data Warehouse and Data Mining course,</a:t>
            </a:r>
          </a:p>
          <a:p>
            <a:r>
              <a:rPr lang="en-US" dirty="0" smtClean="0"/>
              <a:t>Department of Information Technology </a:t>
            </a:r>
          </a:p>
          <a:p>
            <a:r>
              <a:rPr lang="en-US" dirty="0" smtClean="0"/>
              <a:t>College of Computer and Information Sciences </a:t>
            </a:r>
          </a:p>
          <a:p>
            <a:r>
              <a:rPr lang="en-US" sz="2400" dirty="0" smtClean="0"/>
              <a:t>Muna Al-</a:t>
            </a:r>
            <a:r>
              <a:rPr lang="en-US" sz="2400" dirty="0" err="1" smtClean="0"/>
              <a:t>Razgan</a:t>
            </a:r>
            <a:r>
              <a:rPr lang="en-US" sz="2400" dirty="0" smtClean="0"/>
              <a:t>, 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1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89" y="28409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Open source software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200" y="97697"/>
            <a:ext cx="3506799" cy="1571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893" y="1668859"/>
            <a:ext cx="3860800" cy="210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188" y="1842292"/>
            <a:ext cx="4339669" cy="24145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190" y="4470400"/>
            <a:ext cx="6112280" cy="227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3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Results and effectiveness of the Projects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rgbClr val="2A6D7D"/>
                </a:solidFill>
              </a:rPr>
              <a:t>Aristotle stated, “One must learn by doing the thing, for though you think you know it, you have no certainty until you try.”</a:t>
            </a:r>
            <a:endParaRPr lang="en-US" dirty="0">
              <a:solidFill>
                <a:srgbClr val="2A6D7D"/>
              </a:solidFill>
            </a:endParaRPr>
          </a:p>
          <a:p>
            <a:pPr lvl="0"/>
            <a:r>
              <a:rPr lang="en-US" dirty="0"/>
              <a:t>Help students to be-part of the learning process not as passive and </a:t>
            </a:r>
            <a:r>
              <a:rPr lang="en-US" dirty="0" smtClean="0"/>
              <a:t>receive </a:t>
            </a:r>
            <a:r>
              <a:rPr lang="en-US" dirty="0"/>
              <a:t>knowledge  </a:t>
            </a:r>
          </a:p>
          <a:p>
            <a:pPr lvl="0"/>
            <a:r>
              <a:rPr lang="en-US" dirty="0" smtClean="0"/>
              <a:t>Improve students</a:t>
            </a:r>
            <a:r>
              <a:rPr lang="en-US" dirty="0"/>
              <a:t>’ grade </a:t>
            </a:r>
            <a:r>
              <a:rPr lang="en-US" dirty="0" smtClean="0"/>
              <a:t>since </a:t>
            </a:r>
            <a:r>
              <a:rPr lang="en-US" dirty="0"/>
              <a:t>the grade distribution not only in the exams, but on the </a:t>
            </a:r>
            <a:r>
              <a:rPr lang="en-US" dirty="0" smtClean="0"/>
              <a:t>collecting and pre-processing the dataset as class project. </a:t>
            </a:r>
            <a:endParaRPr lang="en-US" dirty="0"/>
          </a:p>
          <a:p>
            <a:pPr lvl="0"/>
            <a:r>
              <a:rPr lang="en-US" dirty="0"/>
              <a:t>Make the students focus on the knowledge rather memorization and </a:t>
            </a:r>
            <a:r>
              <a:rPr lang="en-US" dirty="0" smtClean="0"/>
              <a:t>grades</a:t>
            </a:r>
            <a:endParaRPr lang="en-US" dirty="0"/>
          </a:p>
          <a:p>
            <a:pPr lvl="0"/>
            <a:r>
              <a:rPr lang="en-US" dirty="0" smtClean="0"/>
              <a:t>Encourage the </a:t>
            </a:r>
            <a:r>
              <a:rPr lang="en-US" dirty="0"/>
              <a:t>students to work effectively on </a:t>
            </a:r>
            <a:r>
              <a:rPr lang="en-US" dirty="0" smtClean="0"/>
              <a:t>teams</a:t>
            </a:r>
            <a:endParaRPr lang="en-US" dirty="0"/>
          </a:p>
          <a:p>
            <a:r>
              <a:rPr lang="en-US" dirty="0"/>
              <a:t>Collect and prepare local dataset and donate it to the published dataset. </a:t>
            </a:r>
          </a:p>
        </p:txBody>
      </p:sp>
    </p:spTree>
    <p:extLst>
      <p:ext uri="{BB962C8B-B14F-4D97-AF65-F5344CB8AC3E}">
        <p14:creationId xmlns:p14="http://schemas.microsoft.com/office/powerpoint/2010/main" val="251993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508" y="274638"/>
            <a:ext cx="749808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</a:rPr>
              <a:t>Project Applications and teaching and learning sustainability</a:t>
            </a:r>
            <a:r>
              <a:rPr lang="en-US" sz="3600" dirty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Some students had used </a:t>
            </a:r>
            <a:r>
              <a:rPr lang="en-US" i="1" dirty="0" smtClean="0"/>
              <a:t>Open-</a:t>
            </a:r>
            <a:r>
              <a:rPr lang="en-US" i="1" dirty="0"/>
              <a:t>Refine</a:t>
            </a:r>
            <a:r>
              <a:rPr lang="en-US" dirty="0"/>
              <a:t> in other </a:t>
            </a:r>
            <a:r>
              <a:rPr lang="en-US" dirty="0" smtClean="0"/>
              <a:t>course’ projects. </a:t>
            </a:r>
            <a:endParaRPr lang="en-US" dirty="0"/>
          </a:p>
          <a:p>
            <a:pPr lvl="0"/>
            <a:r>
              <a:rPr lang="en-US" dirty="0"/>
              <a:t>Make the students engaged and active during the semester even during the buzziest </a:t>
            </a:r>
            <a:r>
              <a:rPr lang="en-US" dirty="0" smtClean="0"/>
              <a:t>level </a:t>
            </a:r>
            <a:r>
              <a:rPr lang="en-US" dirty="0"/>
              <a:t>in their undergraduate </a:t>
            </a:r>
            <a:r>
              <a:rPr lang="en-US" dirty="0" smtClean="0"/>
              <a:t>study plan.</a:t>
            </a:r>
            <a:endParaRPr lang="en-US" dirty="0"/>
          </a:p>
          <a:p>
            <a:pPr lvl="0"/>
            <a:r>
              <a:rPr lang="en-US" dirty="0"/>
              <a:t>Discover new tools and software that can be used in local market to prepare them for the industry before graduation.   </a:t>
            </a:r>
          </a:p>
          <a:p>
            <a:pPr lvl="0"/>
            <a:r>
              <a:rPr lang="en-US" dirty="0"/>
              <a:t>Make the student feel the ownership of the data since they have collected by themselves, not was given ready by the </a:t>
            </a:r>
            <a:r>
              <a:rPr lang="en-US" dirty="0" smtClean="0"/>
              <a:t>instructor.</a:t>
            </a:r>
            <a:endParaRPr lang="en-US" dirty="0"/>
          </a:p>
          <a:p>
            <a:pPr lvl="0"/>
            <a:r>
              <a:rPr lang="en-US" dirty="0"/>
              <a:t>Discover new problems and the needs for </a:t>
            </a:r>
            <a:r>
              <a:rPr lang="en-US" dirty="0" smtClean="0"/>
              <a:t>Saudi industry. Since </a:t>
            </a:r>
            <a:r>
              <a:rPr lang="en-US" dirty="0"/>
              <a:t>up to our knowledge there is an urgent need for developing data mining </a:t>
            </a:r>
            <a:r>
              <a:rPr lang="en-US" dirty="0" smtClean="0"/>
              <a:t>open source software </a:t>
            </a:r>
            <a:r>
              <a:rPr lang="en-US" dirty="0"/>
              <a:t>that support Arabic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9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effectLst/>
              </a:rPr>
              <a:t>Project Applications and teaching and learning </a:t>
            </a:r>
            <a:r>
              <a:rPr lang="en-US" sz="3600" b="1" dirty="0" smtClean="0">
                <a:effectLst/>
              </a:rPr>
              <a:t>sustainability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Teach the students the skills of critical thinking and problem solving of unexpected and important part of the project.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in our case, we were planning to collect the </a:t>
            </a:r>
            <a:r>
              <a:rPr lang="en-US" dirty="0" err="1"/>
              <a:t>Malaz</a:t>
            </a:r>
            <a:r>
              <a:rPr lang="en-US" dirty="0"/>
              <a:t> grocery store dataset; however, we were not able to do so. </a:t>
            </a:r>
          </a:p>
          <a:p>
            <a:r>
              <a:rPr lang="en-US" dirty="0"/>
              <a:t>We had to slightly shift the project "</a:t>
            </a:r>
            <a:r>
              <a:rPr lang="en-US" sz="2800" dirty="0"/>
              <a:t>instead of collecting </a:t>
            </a:r>
            <a:r>
              <a:rPr lang="en-US" sz="2800" dirty="0" err="1"/>
              <a:t>Malaz</a:t>
            </a:r>
            <a:r>
              <a:rPr lang="en-US" sz="2800" dirty="0"/>
              <a:t> grocery dataset, we had collected </a:t>
            </a:r>
            <a:r>
              <a:rPr lang="en-US" sz="2800" dirty="0" smtClean="0"/>
              <a:t>local supermarket </a:t>
            </a:r>
            <a:r>
              <a:rPr lang="en-US" sz="2800" dirty="0"/>
              <a:t>dataset</a:t>
            </a:r>
            <a:r>
              <a:rPr lang="en-US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1446758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Obstacles and Challenges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312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We </a:t>
            </a:r>
            <a:r>
              <a:rPr lang="en-US" dirty="0"/>
              <a:t>had </a:t>
            </a:r>
            <a:r>
              <a:rPr lang="en-US" dirty="0" smtClean="0"/>
              <a:t>encountered </a:t>
            </a:r>
            <a:r>
              <a:rPr lang="en-US" dirty="0"/>
              <a:t>some problems and with the help </a:t>
            </a:r>
            <a:r>
              <a:rPr lang="en-US" dirty="0" smtClean="0"/>
              <a:t>Allah, then the </a:t>
            </a:r>
            <a:r>
              <a:rPr lang="en-US" dirty="0"/>
              <a:t>TAs, </a:t>
            </a:r>
            <a:r>
              <a:rPr lang="en-US" dirty="0" smtClean="0"/>
              <a:t> and the students we </a:t>
            </a:r>
            <a:r>
              <a:rPr lang="en-US" dirty="0"/>
              <a:t>were able to overcome them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3800" b="1" dirty="0">
                <a:solidFill>
                  <a:schemeClr val="accent3">
                    <a:lumMod val="75000"/>
                  </a:schemeClr>
                </a:solidFill>
              </a:rPr>
              <a:t>Challenges</a:t>
            </a:r>
            <a:r>
              <a:rPr lang="en-US" sz="3800" dirty="0"/>
              <a:t>:</a:t>
            </a:r>
            <a:r>
              <a:rPr lang="en-US" dirty="0"/>
              <a:t> </a:t>
            </a:r>
          </a:p>
          <a:p>
            <a:pPr lvl="0"/>
            <a:r>
              <a:rPr lang="en-US" sz="3500" dirty="0" err="1"/>
              <a:t>Malaz</a:t>
            </a:r>
            <a:r>
              <a:rPr lang="en-US" sz="3500" dirty="0"/>
              <a:t> grocery store refused to provide us with their selling receipt per-day, and offered only to provide us with the total amount without any further information.</a:t>
            </a:r>
            <a:r>
              <a:rPr lang="en-US" dirty="0"/>
              <a:t> </a:t>
            </a:r>
          </a:p>
          <a:p>
            <a:pPr lvl="1"/>
            <a:r>
              <a:rPr lang="en-US" sz="3200" dirty="0"/>
              <a:t> The main point of the project is to collect and pre-process dataset from any place. Therefore the students, TAs, and the teachers thought </a:t>
            </a:r>
            <a:r>
              <a:rPr lang="en-US" sz="3200" dirty="0" smtClean="0"/>
              <a:t>of </a:t>
            </a:r>
            <a:r>
              <a:rPr lang="en-US" sz="3200" dirty="0"/>
              <a:t>collecting </a:t>
            </a:r>
            <a:r>
              <a:rPr lang="en-US" sz="3200" dirty="0" smtClean="0"/>
              <a:t>purchased </a:t>
            </a:r>
            <a:r>
              <a:rPr lang="en-US" sz="3200" dirty="0"/>
              <a:t>receipts </a:t>
            </a:r>
            <a:r>
              <a:rPr lang="en-US" sz="3200" dirty="0" smtClean="0"/>
              <a:t>from local supermarket at </a:t>
            </a:r>
            <a:r>
              <a:rPr lang="en-US" sz="3200" dirty="0"/>
              <a:t>Riyadh </a:t>
            </a:r>
            <a:r>
              <a:rPr lang="en-US" sz="3200" dirty="0" smtClean="0"/>
              <a:t>regions. </a:t>
            </a:r>
            <a:endParaRPr lang="en-US" sz="3200" dirty="0"/>
          </a:p>
          <a:p>
            <a:pPr lvl="1"/>
            <a:r>
              <a:rPr lang="en-US" sz="3200" dirty="0"/>
              <a:t> Students were given the hajj break, and two extra weeks to collect the data, that was not planned ahead of time. </a:t>
            </a:r>
            <a:endParaRPr lang="en-US" sz="3200" dirty="0" smtClean="0"/>
          </a:p>
          <a:p>
            <a:pPr lvl="1"/>
            <a:r>
              <a:rPr lang="en-US" sz="3200" dirty="0" smtClean="0"/>
              <a:t>Students collected </a:t>
            </a:r>
            <a:r>
              <a:rPr lang="en-US" sz="3200" dirty="0"/>
              <a:t>around </a:t>
            </a:r>
            <a:r>
              <a:rPr lang="en-US" sz="3200" b="1" dirty="0">
                <a:solidFill>
                  <a:srgbClr val="C32D2E"/>
                </a:solidFill>
              </a:rPr>
              <a:t>600</a:t>
            </a:r>
            <a:r>
              <a:rPr lang="en-US" sz="3200" dirty="0"/>
              <a:t> receipts.  That was a good number of records to work on </a:t>
            </a:r>
            <a:r>
              <a:rPr lang="en-US" sz="3200" dirty="0" smtClean="0"/>
              <a:t>with.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38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Obstacles and </a:t>
            </a:r>
            <a:r>
              <a:rPr lang="en-US" b="1" dirty="0" smtClean="0">
                <a:effectLst/>
              </a:rPr>
              <a:t>Challenges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lvl="0" indent="0">
              <a:buNone/>
            </a:pPr>
            <a:r>
              <a:rPr lang="en-US" dirty="0"/>
              <a:t>After entering the </a:t>
            </a:r>
            <a:r>
              <a:rPr lang="en-US" dirty="0" smtClean="0"/>
              <a:t>data in the </a:t>
            </a:r>
            <a:r>
              <a:rPr lang="en-US" i="1" dirty="0" smtClean="0"/>
              <a:t>Open-Refine</a:t>
            </a:r>
            <a:r>
              <a:rPr lang="en-US" dirty="0" smtClean="0"/>
              <a:t> software:</a:t>
            </a:r>
          </a:p>
          <a:p>
            <a:pPr lvl="0"/>
            <a:r>
              <a:rPr lang="en-US" dirty="0" smtClean="0"/>
              <a:t>Discovered </a:t>
            </a:r>
            <a:r>
              <a:rPr lang="en-US" dirty="0"/>
              <a:t>that the </a:t>
            </a:r>
            <a:r>
              <a:rPr lang="en-US" dirty="0" smtClean="0"/>
              <a:t>receipts </a:t>
            </a:r>
            <a:r>
              <a:rPr lang="en-US" dirty="0"/>
              <a:t>were written in Arabic language, however it was pure English translation (the description of the item was not correct in Arabic such as “ </a:t>
            </a:r>
            <a:r>
              <a:rPr lang="ar-EG" dirty="0"/>
              <a:t>جوافة كرتون</a:t>
            </a:r>
            <a:r>
              <a:rPr lang="en-US" dirty="0"/>
              <a:t>” and it should be “ </a:t>
            </a:r>
            <a:r>
              <a:rPr lang="ar-EG" dirty="0"/>
              <a:t>كرتون جوافة</a:t>
            </a:r>
            <a:r>
              <a:rPr lang="en-US" dirty="0"/>
              <a:t>”  and many others. </a:t>
            </a:r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was unexpected results, but to show the students the need to have a tool that support Arabic language instead of tool that does pure translation from English to Arabic. 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seems that the use of Arabic is just for the front- end, but the data warehouse and data mining </a:t>
            </a:r>
            <a:r>
              <a:rPr lang="en-US" dirty="0" smtClean="0"/>
              <a:t>software used </a:t>
            </a:r>
            <a:r>
              <a:rPr lang="en-US" dirty="0"/>
              <a:t>in the </a:t>
            </a:r>
            <a:r>
              <a:rPr lang="en-US" dirty="0" smtClean="0"/>
              <a:t>local supermarket </a:t>
            </a:r>
            <a:r>
              <a:rPr lang="en-US" dirty="0"/>
              <a:t>is English.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7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effectLst/>
              </a:rPr>
              <a:t>Pre-processing software for Arabic?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This issue had opened a new question for the students: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there any data mining </a:t>
            </a:r>
            <a:r>
              <a:rPr lang="en-US" dirty="0" smtClean="0"/>
              <a:t>open source software that </a:t>
            </a:r>
            <a:r>
              <a:rPr lang="en-US" dirty="0"/>
              <a:t>support Arabic </a:t>
            </a:r>
            <a:r>
              <a:rPr lang="en-US" dirty="0" smtClean="0"/>
              <a:t>language? </a:t>
            </a:r>
            <a:endParaRPr lang="en-US" dirty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worked in groups to find a good pre-processing </a:t>
            </a:r>
            <a:r>
              <a:rPr lang="en-US" dirty="0" smtClean="0"/>
              <a:t>software that </a:t>
            </a:r>
            <a:r>
              <a:rPr lang="en-US" dirty="0"/>
              <a:t>support </a:t>
            </a:r>
            <a:r>
              <a:rPr lang="en-US" dirty="0" smtClean="0"/>
              <a:t>Arabic.</a:t>
            </a:r>
          </a:p>
          <a:p>
            <a:pPr lvl="2"/>
            <a:r>
              <a:rPr lang="en-US" dirty="0" smtClean="0"/>
              <a:t>Students </a:t>
            </a:r>
            <a:r>
              <a:rPr lang="en-US" dirty="0"/>
              <a:t>were able to find 17 pre-processing </a:t>
            </a:r>
            <a:r>
              <a:rPr lang="en-US" dirty="0" smtClean="0"/>
              <a:t>software, </a:t>
            </a:r>
            <a:r>
              <a:rPr lang="en-US" dirty="0"/>
              <a:t>however, none of them support </a:t>
            </a:r>
            <a:r>
              <a:rPr lang="en-US" dirty="0" smtClean="0"/>
              <a:t>Arabic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39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Refine software for Arabic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lvl="0" indent="0">
              <a:buNone/>
            </a:pPr>
            <a:r>
              <a:rPr lang="en-US" sz="3500" b="1" dirty="0" smtClean="0"/>
              <a:t>Open Refine software support </a:t>
            </a:r>
            <a:r>
              <a:rPr lang="en-US" sz="3500" b="1" dirty="0"/>
              <a:t>preprocessing Arabic </a:t>
            </a:r>
            <a:r>
              <a:rPr lang="en-US" sz="3500" b="1" dirty="0" smtClean="0"/>
              <a:t>dataset:</a:t>
            </a:r>
          </a:p>
          <a:p>
            <a:pPr lvl="0"/>
            <a:r>
              <a:rPr lang="en-US" sz="3500" dirty="0" smtClean="0"/>
              <a:t>Students use Open Refine </a:t>
            </a:r>
            <a:r>
              <a:rPr lang="en-US" sz="3500" dirty="0"/>
              <a:t>to do the work assigned to </a:t>
            </a:r>
            <a:r>
              <a:rPr lang="en-US" sz="3500" dirty="0" smtClean="0"/>
              <a:t>them.</a:t>
            </a:r>
          </a:p>
          <a:p>
            <a:pPr lvl="0"/>
            <a:r>
              <a:rPr lang="en-US" sz="3500" dirty="0" smtClean="0"/>
              <a:t>However </a:t>
            </a:r>
            <a:r>
              <a:rPr lang="en-US" sz="3500" dirty="0"/>
              <a:t>to go further with our analysis, there is no data mining tool that support Arabic dataset except some for research purpose and it is license protected. </a:t>
            </a:r>
          </a:p>
          <a:p>
            <a:pPr lvl="1"/>
            <a:r>
              <a:rPr lang="en-US" sz="3200" dirty="0"/>
              <a:t>A new challenge was translation of the collected data, building a dictionary of the items so the students can have a basis for their translation</a:t>
            </a:r>
          </a:p>
          <a:p>
            <a:pPr lvl="1"/>
            <a:r>
              <a:rPr lang="en-US" sz="3200" dirty="0"/>
              <a:t>One student had found the list of item sold at </a:t>
            </a:r>
            <a:r>
              <a:rPr lang="en-US" sz="3200" dirty="0" smtClean="0"/>
              <a:t>local supermarket </a:t>
            </a:r>
            <a:r>
              <a:rPr lang="en-US" sz="3200" dirty="0"/>
              <a:t>in English, so we used it as dictionary and references for translation. </a:t>
            </a:r>
          </a:p>
          <a:p>
            <a:pPr lvl="1"/>
            <a:r>
              <a:rPr lang="en-US" sz="3200" dirty="0"/>
              <a:t>Students complained about translation and it’s not part of their tasks in the course.  </a:t>
            </a:r>
            <a:endParaRPr lang="en-US" sz="3200" dirty="0" smtClean="0"/>
          </a:p>
          <a:p>
            <a:pPr lvl="1"/>
            <a:r>
              <a:rPr lang="en-US" sz="3200" dirty="0" smtClean="0"/>
              <a:t>However</a:t>
            </a:r>
            <a:r>
              <a:rPr lang="en-US" sz="3200" dirty="0"/>
              <a:t>, </a:t>
            </a:r>
            <a:r>
              <a:rPr lang="en-US" sz="3200" dirty="0" smtClean="0"/>
              <a:t>after explaining </a:t>
            </a:r>
            <a:r>
              <a:rPr lang="en-US" sz="3200" dirty="0"/>
              <a:t>the point of making use of the data and not throwing it </a:t>
            </a:r>
            <a:r>
              <a:rPr lang="en-US" sz="3200" dirty="0" smtClean="0"/>
              <a:t>out, besides use </a:t>
            </a:r>
            <a:r>
              <a:rPr lang="en-US" sz="3200" dirty="0"/>
              <a:t>it further in any </a:t>
            </a:r>
            <a:r>
              <a:rPr lang="en-US" sz="3200" dirty="0" smtClean="0"/>
              <a:t>software, </a:t>
            </a:r>
            <a:r>
              <a:rPr lang="en-US" sz="3200" dirty="0"/>
              <a:t>they understood and decided to distribute the translation among the groups. </a:t>
            </a:r>
          </a:p>
        </p:txBody>
      </p:sp>
    </p:spTree>
    <p:extLst>
      <p:ext uri="{BB962C8B-B14F-4D97-AF65-F5344CB8AC3E}">
        <p14:creationId xmlns:p14="http://schemas.microsoft.com/office/powerpoint/2010/main" val="2481078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Recommendations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65399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2A6D7D"/>
                </a:solidFill>
              </a:rPr>
              <a:t>Dr</a:t>
            </a:r>
            <a:r>
              <a:rPr lang="en-US" b="1" dirty="0">
                <a:solidFill>
                  <a:srgbClr val="2A6D7D"/>
                </a:solidFill>
              </a:rPr>
              <a:t>. Roger </a:t>
            </a:r>
            <a:r>
              <a:rPr lang="en-US" b="1" dirty="0" err="1">
                <a:solidFill>
                  <a:srgbClr val="2A6D7D"/>
                </a:solidFill>
              </a:rPr>
              <a:t>Schank</a:t>
            </a:r>
            <a:r>
              <a:rPr lang="en-US" b="1" dirty="0">
                <a:solidFill>
                  <a:srgbClr val="2A6D7D"/>
                </a:solidFill>
              </a:rPr>
              <a:t> wrote, “life requires us to do, more than it requires us to know, in order to function. </a:t>
            </a:r>
            <a:endParaRPr lang="en-US" b="1" dirty="0" smtClean="0">
              <a:solidFill>
                <a:srgbClr val="2A6D7D"/>
              </a:solidFill>
            </a:endParaRPr>
          </a:p>
          <a:p>
            <a:pPr lvl="0"/>
            <a:r>
              <a:rPr lang="en-US" dirty="0"/>
              <a:t>It makes more sense to teach students how to perform useful tasks.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only one effective way to teach someone how to do anything and that is to let them do it. </a:t>
            </a:r>
          </a:p>
          <a:p>
            <a:pPr lvl="0"/>
            <a:r>
              <a:rPr lang="en-US" dirty="0"/>
              <a:t>Try to make learning fun activity for the students,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then they enjoy it and will be willing to apply it in their real life.</a:t>
            </a:r>
          </a:p>
          <a:p>
            <a:pPr lvl="0"/>
            <a:r>
              <a:rPr lang="en-US" dirty="0"/>
              <a:t>Linking the courses material to our own society, since most of our books </a:t>
            </a:r>
            <a:r>
              <a:rPr lang="en-US" dirty="0" smtClean="0"/>
              <a:t>in </a:t>
            </a:r>
            <a:r>
              <a:rPr lang="en-US" dirty="0"/>
              <a:t>English and examples were presented from other cultural, to bridge this </a:t>
            </a:r>
            <a:r>
              <a:rPr lang="en-US" dirty="0" smtClean="0"/>
              <a:t>gap </a:t>
            </a:r>
            <a:r>
              <a:rPr lang="en-US" dirty="0"/>
              <a:t>to use local examples. </a:t>
            </a:r>
          </a:p>
          <a:p>
            <a:pPr lvl="0"/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82296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71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Recommendations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en-US" b="1" dirty="0" smtClean="0">
                <a:solidFill>
                  <a:srgbClr val="2A6D7D"/>
                </a:solidFill>
              </a:rPr>
              <a:t>John </a:t>
            </a:r>
            <a:r>
              <a:rPr lang="en-US" b="1" dirty="0">
                <a:solidFill>
                  <a:srgbClr val="2A6D7D"/>
                </a:solidFill>
              </a:rPr>
              <a:t>Dewey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2A6D7D"/>
                </a:solidFill>
              </a:rPr>
              <a:t>wrote “</a:t>
            </a:r>
            <a:r>
              <a:rPr lang="en-US" b="1" dirty="0">
                <a:solidFill>
                  <a:srgbClr val="2A6D7D"/>
                </a:solidFill>
              </a:rPr>
              <a:t>education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not preparation for life, it is life itself</a:t>
            </a:r>
            <a:r>
              <a:rPr lang="en-US" dirty="0"/>
              <a:t>” </a:t>
            </a:r>
            <a:endParaRPr lang="en-US" dirty="0" smtClean="0"/>
          </a:p>
          <a:p>
            <a:pPr lvl="0">
              <a:buFont typeface="Wingdings" charset="2"/>
              <a:buChar char="v"/>
            </a:pPr>
            <a:r>
              <a:rPr lang="en-US" dirty="0" smtClean="0"/>
              <a:t>When </a:t>
            </a:r>
            <a:r>
              <a:rPr lang="en-US" dirty="0"/>
              <a:t>we think of our society as an example to use in our teaching. </a:t>
            </a:r>
          </a:p>
          <a:p>
            <a:pPr>
              <a:buFont typeface="Wingdings" charset="2"/>
              <a:buChar char="v"/>
            </a:pPr>
            <a:r>
              <a:rPr lang="en-US" dirty="0"/>
              <a:t>Encourage teachers to adapt this teaching techniques, because anyone can have students read from a book, hand out a test and give out </a:t>
            </a:r>
            <a:r>
              <a:rPr lang="en-US" dirty="0" smtClean="0"/>
              <a:t>grades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72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/>
              <a:t>Motivation</a:t>
            </a:r>
          </a:p>
          <a:p>
            <a:r>
              <a:rPr lang="en-US" dirty="0"/>
              <a:t>Project Objectives</a:t>
            </a:r>
          </a:p>
          <a:p>
            <a:r>
              <a:rPr lang="en-US" dirty="0"/>
              <a:t>Collecting &amp; Pre-processing real life dataset Process</a:t>
            </a:r>
          </a:p>
          <a:p>
            <a:r>
              <a:rPr lang="en-US" dirty="0"/>
              <a:t>Open source </a:t>
            </a:r>
            <a:r>
              <a:rPr lang="en-US" dirty="0" smtClean="0"/>
              <a:t>software: </a:t>
            </a:r>
            <a:r>
              <a:rPr lang="en-US" dirty="0"/>
              <a:t>Open Refine</a:t>
            </a:r>
          </a:p>
          <a:p>
            <a:r>
              <a:rPr lang="en-US" dirty="0"/>
              <a:t>Results and effectiveness of the Projects </a:t>
            </a:r>
          </a:p>
          <a:p>
            <a:r>
              <a:rPr lang="en-US" dirty="0"/>
              <a:t>Project Applications and teaching and learning sustainability</a:t>
            </a:r>
          </a:p>
          <a:p>
            <a:r>
              <a:rPr lang="en-US" dirty="0"/>
              <a:t>Obstacles and Challenges </a:t>
            </a:r>
          </a:p>
          <a:p>
            <a:r>
              <a:rPr lang="en-US" dirty="0"/>
              <a:t>Recommendations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44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refine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openrefine.org</a:t>
            </a:r>
            <a:endParaRPr lang="en-US" dirty="0" smtClean="0"/>
          </a:p>
          <a:p>
            <a:r>
              <a:rPr lang="en-US" sz="2800" dirty="0" smtClean="0"/>
              <a:t>Data </a:t>
            </a:r>
            <a:r>
              <a:rPr lang="en-US" sz="2800" dirty="0"/>
              <a:t>mining concepts and </a:t>
            </a:r>
            <a:r>
              <a:rPr lang="en-US" sz="2800" dirty="0" smtClean="0"/>
              <a:t>techniques 3rd edition, </a:t>
            </a:r>
            <a:r>
              <a:rPr lang="en-US" sz="2800" i="1" dirty="0" err="1"/>
              <a:t>Jiawei</a:t>
            </a:r>
            <a:r>
              <a:rPr lang="en-US" sz="2800" i="1" dirty="0"/>
              <a:t> Han, </a:t>
            </a:r>
            <a:r>
              <a:rPr lang="en-US" sz="2800" i="1" dirty="0" err="1"/>
              <a:t>Micheline</a:t>
            </a:r>
            <a:r>
              <a:rPr lang="en-US" sz="2800" i="1" dirty="0"/>
              <a:t> </a:t>
            </a:r>
            <a:r>
              <a:rPr lang="en-US" sz="2800" i="1" dirty="0" err="1"/>
              <a:t>Kamber</a:t>
            </a:r>
            <a:r>
              <a:rPr lang="en-US" sz="2800" i="1" dirty="0"/>
              <a:t> and </a:t>
            </a:r>
            <a:r>
              <a:rPr lang="en-US" sz="2800" i="1" dirty="0" err="1"/>
              <a:t>Jian</a:t>
            </a:r>
            <a:r>
              <a:rPr lang="en-US" sz="2800" i="1" dirty="0"/>
              <a:t> Pei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Brijs</a:t>
            </a:r>
            <a:r>
              <a:rPr lang="en-US" sz="2800" dirty="0"/>
              <a:t> T., </a:t>
            </a:r>
            <a:r>
              <a:rPr lang="en-US" sz="2800" dirty="0" err="1"/>
              <a:t>Swinnen</a:t>
            </a:r>
            <a:r>
              <a:rPr lang="en-US" sz="2800" dirty="0"/>
              <a:t> G., </a:t>
            </a:r>
            <a:r>
              <a:rPr lang="en-US" sz="2800" dirty="0" err="1"/>
              <a:t>Vanhoof</a:t>
            </a:r>
            <a:r>
              <a:rPr lang="en-US" sz="2800" dirty="0"/>
              <a:t> K., and Wets G. (1999), The use of association rules for prod- </a:t>
            </a:r>
            <a:r>
              <a:rPr lang="en-US" sz="2800" dirty="0" err="1"/>
              <a:t>uct</a:t>
            </a:r>
            <a:r>
              <a:rPr lang="en-US" sz="2800" dirty="0"/>
              <a:t> assortment decisions: a case study, in: Proceedings of the Fifth International Conference on Knowledge Discovery and Data Mining, San Diego (USA), August 15-18, pp. 254-260. ISBN: 1-58113-143-7 </a:t>
            </a:r>
          </a:p>
          <a:p>
            <a:r>
              <a:rPr lang="en-US" sz="2600" dirty="0" smtClean="0"/>
              <a:t>Google docs: </a:t>
            </a:r>
          </a:p>
          <a:p>
            <a:pPr lvl="1"/>
            <a:r>
              <a:rPr lang="en-US" dirty="0" smtClean="0">
                <a:hlinkClick r:id="rId3"/>
              </a:rPr>
              <a:t>https://docs.google.com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748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dirty="0"/>
              <a:t>project was supported through a grant from the center of excellence in learning and teaching at king Saud University. </a:t>
            </a:r>
          </a:p>
        </p:txBody>
      </p:sp>
    </p:spTree>
    <p:extLst>
      <p:ext uri="{BB962C8B-B14F-4D97-AF65-F5344CB8AC3E}">
        <p14:creationId xmlns:p14="http://schemas.microsoft.com/office/powerpoint/2010/main" val="240893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Data </a:t>
            </a:r>
            <a:r>
              <a:rPr lang="en-US" b="1" dirty="0" smtClean="0">
                <a:solidFill>
                  <a:schemeClr val="accent3"/>
                </a:solidFill>
              </a:rPr>
              <a:t>mining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Knowledge </a:t>
            </a:r>
            <a:r>
              <a:rPr lang="en-US" dirty="0"/>
              <a:t>Discovery in </a:t>
            </a:r>
            <a:r>
              <a:rPr lang="en-US" dirty="0" smtClean="0"/>
              <a:t>Databases” KDD process.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overall goal of the data mining process is to extract information from a dataset and transform it into an understandable structure for further use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KDD process consists: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pre-processing (data cleaning, data integration, data selection, data transformation),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mining (model and inference considerations)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pattern </a:t>
            </a:r>
            <a:r>
              <a:rPr lang="en-US" dirty="0"/>
              <a:t>evaluation of (identify truly interesting patterns),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finally knowledge discovery and representation.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the main steps in (KDD) process is getting the </a:t>
            </a:r>
            <a:r>
              <a:rPr lang="en-US" dirty="0" smtClean="0"/>
              <a:t>pre-process and correct data.</a:t>
            </a:r>
            <a:endParaRPr lang="en-US" dirty="0"/>
          </a:p>
          <a:p>
            <a:pPr lvl="1"/>
            <a:r>
              <a:rPr lang="en-US" dirty="0"/>
              <a:t>In our course we have two extended chapters that address the need for cleaning and preparing the data. </a:t>
            </a:r>
            <a:endParaRPr lang="en-US" dirty="0" smtClean="0"/>
          </a:p>
          <a:p>
            <a:pPr lvl="1"/>
            <a:r>
              <a:rPr lang="en-US" dirty="0"/>
              <a:t>the web has many ready-to-use dataset, but using any of them, will not help the students gain real experience of collecting and pre-processing real life </a:t>
            </a:r>
            <a:r>
              <a:rPr lang="en-US" dirty="0" smtClean="0"/>
              <a:t>dataset.</a:t>
            </a:r>
          </a:p>
          <a:p>
            <a:r>
              <a:rPr lang="en-US" dirty="0" smtClean="0">
                <a:sym typeface="Wingdings"/>
              </a:rPr>
              <a:t>The project idea is formulated:</a:t>
            </a:r>
          </a:p>
          <a:p>
            <a:pPr lvl="1"/>
            <a:r>
              <a:rPr lang="en-US" b="1" dirty="0" smtClean="0">
                <a:solidFill>
                  <a:srgbClr val="C32D2E"/>
                </a:solidFill>
                <a:sym typeface="Wingdings"/>
              </a:rPr>
              <a:t>collecting and pre-processing real-life dataset </a:t>
            </a:r>
            <a:endParaRPr lang="en-US" b="1" dirty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0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“Tell me and I will forget. Show me and I may remember. Involve me and I will understand. “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~Chinese Proverb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3400" dirty="0" smtClean="0"/>
              <a:t>Apply the concept of learn</a:t>
            </a:r>
            <a:r>
              <a:rPr lang="en-US" sz="3400" dirty="0"/>
              <a:t>-by-</a:t>
            </a:r>
            <a:r>
              <a:rPr lang="en-US" sz="3400" dirty="0" smtClean="0"/>
              <a:t>doing:</a:t>
            </a:r>
            <a:endParaRPr lang="en-US" sz="3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Collect and pre-process real-life dataset from </a:t>
            </a:r>
            <a:r>
              <a:rPr lang="en-US" dirty="0"/>
              <a:t>our </a:t>
            </a:r>
            <a:r>
              <a:rPr lang="en-US" dirty="0" smtClean="0"/>
              <a:t>community; </a:t>
            </a:r>
          </a:p>
          <a:p>
            <a:pPr lvl="1"/>
            <a:r>
              <a:rPr lang="en-US" dirty="0" smtClean="0"/>
              <a:t>Analyze the dataset to </a:t>
            </a:r>
            <a:r>
              <a:rPr lang="en-US" dirty="0"/>
              <a:t>discover </a:t>
            </a:r>
            <a:r>
              <a:rPr lang="en-US" dirty="0" smtClean="0"/>
              <a:t>useful knowledge. </a:t>
            </a:r>
          </a:p>
          <a:p>
            <a:pPr lvl="1"/>
            <a:r>
              <a:rPr lang="en-US" sz="2900" dirty="0" smtClean="0"/>
              <a:t>Collect grocery </a:t>
            </a:r>
            <a:r>
              <a:rPr lang="en-US" sz="2900" dirty="0"/>
              <a:t>dataset from receipt purchases from </a:t>
            </a:r>
            <a:r>
              <a:rPr lang="en-US" sz="2900" dirty="0" smtClean="0"/>
              <a:t>local supermarkets.</a:t>
            </a:r>
          </a:p>
          <a:p>
            <a:pPr marL="658368" lvl="2" indent="0">
              <a:buNone/>
            </a:pPr>
            <a:endParaRPr lang="en-US" sz="2600" dirty="0" smtClean="0"/>
          </a:p>
          <a:p>
            <a:r>
              <a:rPr lang="en-US" sz="3400" dirty="0"/>
              <a:t>Enhance team-work skills among computerize </a:t>
            </a:r>
            <a:r>
              <a:rPr lang="en-US" sz="3400" dirty="0" smtClean="0"/>
              <a:t>students:</a:t>
            </a:r>
          </a:p>
          <a:p>
            <a:pPr lvl="1"/>
            <a:r>
              <a:rPr lang="en-US" sz="3000" dirty="0" smtClean="0"/>
              <a:t>collect &amp; pre-process as student-group and </a:t>
            </a:r>
            <a:r>
              <a:rPr lang="en-US" sz="3000" dirty="0"/>
              <a:t>then </a:t>
            </a:r>
            <a:r>
              <a:rPr lang="en-US" sz="3000" dirty="0" smtClean="0"/>
              <a:t>prepare a </a:t>
            </a:r>
            <a:r>
              <a:rPr lang="en-US" sz="3000" dirty="0"/>
              <a:t>report</a:t>
            </a:r>
            <a:r>
              <a:rPr lang="x-none" sz="3000" dirty="0"/>
              <a:t>.</a:t>
            </a:r>
            <a:endParaRPr lang="en-US" sz="3000" dirty="0"/>
          </a:p>
          <a:p>
            <a:r>
              <a:rPr lang="en-US" sz="3400" dirty="0"/>
              <a:t>The idea was transfer the theory of data pre-processing in the IT434 course into practical project. </a:t>
            </a:r>
            <a:endParaRPr lang="en-US" sz="3400" dirty="0" smtClean="0"/>
          </a:p>
          <a:p>
            <a:r>
              <a:rPr lang="en-US" sz="3400" dirty="0" smtClean="0">
                <a:solidFill>
                  <a:srgbClr val="C32D2E"/>
                </a:solidFill>
                <a:sym typeface="Wingdings"/>
              </a:rPr>
              <a:t>Collecting &amp; pre-processing real dataset</a:t>
            </a:r>
            <a:endParaRPr lang="en-US" sz="3400" dirty="0">
              <a:solidFill>
                <a:srgbClr val="C32D2E"/>
              </a:solidFill>
            </a:endParaRPr>
          </a:p>
          <a:p>
            <a:pPr lvl="1"/>
            <a:endParaRPr lang="en-US" sz="34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0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Gather </a:t>
            </a:r>
            <a:r>
              <a:rPr lang="en-US" dirty="0"/>
              <a:t>real life from </a:t>
            </a:r>
            <a:r>
              <a:rPr lang="en-US" dirty="0" smtClean="0"/>
              <a:t>local supermarket and collect it as class-project </a:t>
            </a:r>
          </a:p>
          <a:p>
            <a:r>
              <a:rPr lang="en-US" dirty="0" smtClean="0"/>
              <a:t>Students </a:t>
            </a:r>
            <a:r>
              <a:rPr lang="en-US" dirty="0"/>
              <a:t>will encounter there </a:t>
            </a:r>
            <a:r>
              <a:rPr lang="en-US" dirty="0" smtClean="0"/>
              <a:t>are </a:t>
            </a:r>
            <a:r>
              <a:rPr lang="en-US" dirty="0"/>
              <a:t>much irrelevant, noise, missing values, and redundant information in the collected data. </a:t>
            </a:r>
            <a:endParaRPr lang="en-US" dirty="0" smtClean="0"/>
          </a:p>
          <a:p>
            <a:r>
              <a:rPr lang="en-US" dirty="0" smtClean="0"/>
              <a:t>Students will encounter </a:t>
            </a:r>
            <a:r>
              <a:rPr lang="en-US" dirty="0"/>
              <a:t>how real life is </a:t>
            </a:r>
            <a:r>
              <a:rPr lang="en-US" dirty="0">
                <a:solidFill>
                  <a:srgbClr val="C32D2E"/>
                </a:solidFill>
              </a:rPr>
              <a:t>dirty </a:t>
            </a:r>
            <a:endParaRPr lang="en-US" dirty="0" smtClean="0">
              <a:solidFill>
                <a:srgbClr val="C32D2E"/>
              </a:solidFill>
            </a:endParaRPr>
          </a:p>
          <a:p>
            <a:r>
              <a:rPr lang="en-US" dirty="0"/>
              <a:t>Data pre-</a:t>
            </a:r>
            <a:r>
              <a:rPr lang="en-US" dirty="0" smtClean="0"/>
              <a:t>processing includes</a:t>
            </a:r>
          </a:p>
          <a:p>
            <a:pPr lvl="1"/>
            <a:r>
              <a:rPr lang="en-US" dirty="0" smtClean="0"/>
              <a:t>cleaning, normalization, transformation, feature extraction and </a:t>
            </a:r>
            <a:r>
              <a:rPr lang="en-US" dirty="0"/>
              <a:t>selection.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63" y="1447800"/>
            <a:ext cx="7775425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/>
              <a:t>By applying </a:t>
            </a:r>
            <a:r>
              <a:rPr lang="en-US" dirty="0" smtClean="0"/>
              <a:t>our project students will:</a:t>
            </a:r>
          </a:p>
          <a:p>
            <a:pPr lvl="0"/>
            <a:r>
              <a:rPr lang="en-US" dirty="0" smtClean="0"/>
              <a:t>Learn</a:t>
            </a:r>
            <a:r>
              <a:rPr lang="en-US" dirty="0"/>
              <a:t>-by-</a:t>
            </a:r>
            <a:r>
              <a:rPr lang="en-US" dirty="0" smtClean="0"/>
              <a:t>doing: one </a:t>
            </a:r>
            <a:r>
              <a:rPr lang="en-US" dirty="0"/>
              <a:t>of the main steps in KDD process</a:t>
            </a:r>
          </a:p>
          <a:p>
            <a:pPr lvl="0"/>
            <a:r>
              <a:rPr lang="en-US" dirty="0"/>
              <a:t>Improve knowledge comprehension instead of reading or memorizing </a:t>
            </a:r>
          </a:p>
          <a:p>
            <a:pPr lvl="0"/>
            <a:r>
              <a:rPr lang="en-US" dirty="0"/>
              <a:t>Attract student’s interest </a:t>
            </a:r>
            <a:r>
              <a:rPr lang="en-US" dirty="0" smtClean="0"/>
              <a:t>and </a:t>
            </a:r>
            <a:r>
              <a:rPr lang="en-US" dirty="0"/>
              <a:t>hopefully lead to increase knowledge retention</a:t>
            </a:r>
          </a:p>
          <a:p>
            <a:pPr lvl="0"/>
            <a:r>
              <a:rPr lang="en-US" dirty="0"/>
              <a:t>Promote more interaction and student-driven discussion </a:t>
            </a:r>
          </a:p>
          <a:p>
            <a:pPr lvl="0"/>
            <a:r>
              <a:rPr lang="en-US" dirty="0"/>
              <a:t>Enhance </a:t>
            </a:r>
            <a:r>
              <a:rPr lang="en-US" dirty="0" smtClean="0"/>
              <a:t>teamwork </a:t>
            </a:r>
            <a:r>
              <a:rPr lang="en-US" dirty="0"/>
              <a:t>skills among computerize students</a:t>
            </a:r>
          </a:p>
          <a:p>
            <a:r>
              <a:rPr lang="en-US" dirty="0"/>
              <a:t>Build real life repository from our society, </a:t>
            </a:r>
            <a:r>
              <a:rPr lang="en-US" dirty="0" smtClean="0"/>
              <a:t>then </a:t>
            </a:r>
            <a:r>
              <a:rPr lang="en-US" dirty="0"/>
              <a:t>analyze </a:t>
            </a:r>
            <a:r>
              <a:rPr lang="en-US" dirty="0" smtClean="0"/>
              <a:t>the dataset to </a:t>
            </a:r>
            <a:r>
              <a:rPr lang="en-US" dirty="0"/>
              <a:t>discover the </a:t>
            </a:r>
            <a:r>
              <a:rPr lang="en-US" dirty="0" smtClean="0"/>
              <a:t>hidden knowledge </a:t>
            </a:r>
            <a:r>
              <a:rPr lang="en-US" dirty="0"/>
              <a:t>for our </a:t>
            </a:r>
            <a:r>
              <a:rPr lang="en-US" dirty="0" smtClean="0"/>
              <a:t>community and culture.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effectLst/>
              </a:rPr>
              <a:t>Collecting </a:t>
            </a:r>
            <a:r>
              <a:rPr lang="en-US" sz="4000" b="1" dirty="0">
                <a:effectLst/>
              </a:rPr>
              <a:t>&amp; Pre-</a:t>
            </a:r>
            <a:r>
              <a:rPr lang="en-US" sz="4000" b="1" dirty="0" smtClean="0">
                <a:effectLst/>
              </a:rPr>
              <a:t>processing</a:t>
            </a:r>
            <a:r>
              <a:rPr lang="en-US" b="1" dirty="0" smtClean="0">
                <a:effectLst/>
              </a:rPr>
              <a:t> </a:t>
            </a:r>
            <a:r>
              <a:rPr lang="en-US" sz="4000" b="1" dirty="0">
                <a:effectLst/>
              </a:rPr>
              <a:t>real life dataset</a:t>
            </a:r>
            <a:r>
              <a:rPr lang="en-US" dirty="0">
                <a:effectLst/>
              </a:rPr>
              <a:t> </a:t>
            </a:r>
            <a:r>
              <a:rPr lang="en-US" sz="4000" b="1" dirty="0">
                <a:effectLst/>
              </a:rPr>
              <a:t>Process</a:t>
            </a:r>
            <a:r>
              <a:rPr lang="en-US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25831"/>
          </a:xfrm>
        </p:spPr>
        <p:txBody>
          <a:bodyPr>
            <a:normAutofit/>
          </a:bodyPr>
          <a:lstStyle/>
          <a:p>
            <a:pPr lvl="0">
              <a:buFont typeface="Wingdings" charset="2"/>
              <a:buChar char="v"/>
            </a:pPr>
            <a:r>
              <a:rPr lang="en-US" sz="2200" dirty="0" smtClean="0"/>
              <a:t>Explain </a:t>
            </a:r>
            <a:r>
              <a:rPr lang="en-US" sz="2200" dirty="0"/>
              <a:t>the idea of building real life repository </a:t>
            </a:r>
          </a:p>
          <a:p>
            <a:pPr lvl="0">
              <a:buFont typeface="Wingdings" charset="2"/>
              <a:buChar char="v"/>
            </a:pPr>
            <a:r>
              <a:rPr lang="en-US" sz="2200" dirty="0" smtClean="0"/>
              <a:t>Explain </a:t>
            </a:r>
            <a:r>
              <a:rPr lang="en-US" sz="2200" dirty="0"/>
              <a:t>the idea of pre-processing process to real life dataset</a:t>
            </a:r>
          </a:p>
          <a:p>
            <a:pPr lvl="0">
              <a:buFont typeface="Wingdings" charset="2"/>
              <a:buChar char="v"/>
            </a:pPr>
            <a:r>
              <a:rPr lang="en-US" sz="2200" dirty="0" smtClean="0"/>
              <a:t>Choose </a:t>
            </a:r>
            <a:r>
              <a:rPr lang="en-US" sz="2200" dirty="0"/>
              <a:t>the appropriate dataset that is from Saudi community such as as mini-market at </a:t>
            </a:r>
            <a:r>
              <a:rPr lang="en-US" sz="2200" dirty="0" err="1"/>
              <a:t>Malaz</a:t>
            </a:r>
            <a:r>
              <a:rPr lang="en-US" sz="2200" dirty="0"/>
              <a:t> campus . </a:t>
            </a:r>
          </a:p>
          <a:p>
            <a:pPr lvl="0">
              <a:buFont typeface="Wingdings" charset="2"/>
              <a:buChar char="v"/>
            </a:pPr>
            <a:r>
              <a:rPr lang="en-US" sz="2200" dirty="0" smtClean="0"/>
              <a:t>Discuss </a:t>
            </a:r>
            <a:r>
              <a:rPr lang="en-US" sz="2200" dirty="0"/>
              <a:t>the important features or attributes needed for the repository in the classroom</a:t>
            </a:r>
          </a:p>
          <a:p>
            <a:pPr lvl="0">
              <a:buFont typeface="Wingdings" charset="2"/>
              <a:buChar char="v"/>
            </a:pPr>
            <a:r>
              <a:rPr lang="en-US" sz="2200" dirty="0" smtClean="0"/>
              <a:t>Compile </a:t>
            </a:r>
            <a:r>
              <a:rPr lang="en-US" sz="2200" dirty="0"/>
              <a:t>the important features and post it in a Google-doc</a:t>
            </a:r>
          </a:p>
          <a:p>
            <a:pPr lvl="0">
              <a:buFont typeface="Wingdings" charset="2"/>
              <a:buChar char="v"/>
            </a:pPr>
            <a:r>
              <a:rPr lang="en-US" sz="2200" dirty="0"/>
              <a:t>Asked each student to collect data and post it to the Google-</a:t>
            </a:r>
            <a:r>
              <a:rPr lang="en-US" sz="2200" dirty="0" smtClean="0"/>
              <a:t>doc. </a:t>
            </a:r>
            <a:endParaRPr lang="en-US" sz="2200" dirty="0"/>
          </a:p>
          <a:p>
            <a:pPr lvl="0">
              <a:buFont typeface="Wingdings" charset="2"/>
              <a:buChar char="v"/>
            </a:pPr>
            <a:r>
              <a:rPr lang="en-US" sz="2200" dirty="0"/>
              <a:t>Allowed a specific time-frame to collect the dataset (during Hajj break)</a:t>
            </a:r>
          </a:p>
          <a:p>
            <a:pPr lvl="0">
              <a:buFont typeface="Wingdings" charset="2"/>
              <a:buChar char="v"/>
            </a:pPr>
            <a:r>
              <a:rPr lang="en-US" sz="2200" dirty="0" smtClean="0"/>
              <a:t>Discuss </a:t>
            </a:r>
            <a:r>
              <a:rPr lang="en-US" sz="2200" dirty="0"/>
              <a:t>the gathered dataset in classroom, and ask the student to express their feedback and opinion in </a:t>
            </a:r>
            <a:r>
              <a:rPr lang="en-US" sz="2200" dirty="0" smtClean="0"/>
              <a:t>Blackboard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467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Collect </a:t>
            </a:r>
            <a:r>
              <a:rPr lang="en-US" b="1" dirty="0">
                <a:effectLst/>
              </a:rPr>
              <a:t>&amp; Pre-</a:t>
            </a:r>
            <a:r>
              <a:rPr lang="en-US" b="1" dirty="0" smtClean="0">
                <a:effectLst/>
              </a:rPr>
              <a:t>process </a:t>
            </a:r>
            <a:r>
              <a:rPr lang="en-US" b="1" dirty="0">
                <a:effectLst/>
              </a:rPr>
              <a:t>real life dataset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Process</a:t>
            </a:r>
            <a:r>
              <a:rPr lang="en-US" dirty="0" smtClean="0">
                <a:effectLst/>
              </a:rPr>
              <a:t>: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37485"/>
          </a:xfrm>
        </p:spPr>
        <p:txBody>
          <a:bodyPr>
            <a:normAutofit fontScale="3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6800" dirty="0"/>
              <a:t>Students </a:t>
            </a:r>
            <a:r>
              <a:rPr lang="en-US" sz="6800" dirty="0" smtClean="0"/>
              <a:t>will discover </a:t>
            </a:r>
            <a:r>
              <a:rPr lang="en-US" sz="6800" dirty="0"/>
              <a:t>the data </a:t>
            </a:r>
            <a:r>
              <a:rPr lang="en-US" sz="6800" dirty="0" smtClean="0"/>
              <a:t>is not </a:t>
            </a:r>
            <a:r>
              <a:rPr lang="en-US" sz="6800" dirty="0"/>
              <a:t>ready and need a lot of cleaning </a:t>
            </a:r>
            <a:r>
              <a:rPr lang="en-US" sz="6800" dirty="0">
                <a:sym typeface="Wingdings"/>
              </a:rPr>
              <a:t></a:t>
            </a:r>
            <a:r>
              <a:rPr lang="en-US" sz="6800" dirty="0"/>
              <a:t> </a:t>
            </a:r>
            <a:r>
              <a:rPr lang="en-US" sz="6800" b="1" dirty="0">
                <a:solidFill>
                  <a:srgbClr val="C0654C"/>
                </a:solidFill>
              </a:rPr>
              <a:t>pre-processing</a:t>
            </a:r>
          </a:p>
          <a:p>
            <a:pPr lvl="0"/>
            <a:r>
              <a:rPr lang="en-US" sz="6800" dirty="0"/>
              <a:t>Each </a:t>
            </a:r>
            <a:r>
              <a:rPr lang="en-US" sz="6800" dirty="0" smtClean="0"/>
              <a:t>group of students will perform </a:t>
            </a:r>
            <a:r>
              <a:rPr lang="en-US" sz="6800" dirty="0"/>
              <a:t>pre-processing on the dataset during lab </a:t>
            </a:r>
            <a:r>
              <a:rPr lang="en-US" sz="6800" dirty="0" smtClean="0"/>
              <a:t>hours.</a:t>
            </a:r>
            <a:endParaRPr lang="en-US" sz="6800" dirty="0"/>
          </a:p>
          <a:p>
            <a:pPr lvl="0"/>
            <a:r>
              <a:rPr lang="en-US" sz="6800" dirty="0"/>
              <a:t>Student-groups </a:t>
            </a:r>
            <a:r>
              <a:rPr lang="en-US" sz="6800" dirty="0" smtClean="0"/>
              <a:t>use Learning management system (Blackboard) </a:t>
            </a:r>
            <a:r>
              <a:rPr lang="en-US" sz="6800" dirty="0"/>
              <a:t>to share their contribution to clean the data such as date format, </a:t>
            </a:r>
            <a:r>
              <a:rPr lang="en-US" sz="6800" dirty="0" smtClean="0"/>
              <a:t>consistency of </a:t>
            </a:r>
            <a:r>
              <a:rPr lang="en-US" sz="6800" dirty="0"/>
              <a:t>monetary value, and filling missing values. </a:t>
            </a:r>
          </a:p>
          <a:p>
            <a:pPr lvl="0"/>
            <a:r>
              <a:rPr lang="en-US" sz="6800" dirty="0"/>
              <a:t>Student-groups used open-source software called </a:t>
            </a:r>
            <a:r>
              <a:rPr lang="en-US" sz="6800" dirty="0" smtClean="0"/>
              <a:t>Open-Refine </a:t>
            </a:r>
            <a:r>
              <a:rPr lang="en-US" sz="6800" dirty="0"/>
              <a:t>to pre-process the dataset, </a:t>
            </a:r>
            <a:endParaRPr lang="en-US" sz="6800" dirty="0" smtClean="0"/>
          </a:p>
          <a:p>
            <a:pPr lvl="1"/>
            <a:r>
              <a:rPr lang="en-US" sz="5500" i="1" dirty="0" smtClean="0">
                <a:solidFill>
                  <a:schemeClr val="accent1">
                    <a:lumMod val="75000"/>
                  </a:schemeClr>
                </a:solidFill>
              </a:rPr>
              <a:t>Open Refine: A </a:t>
            </a:r>
            <a:r>
              <a:rPr lang="en-US" sz="5500" i="1" dirty="0">
                <a:solidFill>
                  <a:schemeClr val="accent1">
                    <a:lumMod val="75000"/>
                  </a:schemeClr>
                </a:solidFill>
              </a:rPr>
              <a:t>free, open source, powerful tool for working with messy </a:t>
            </a:r>
            <a:r>
              <a:rPr lang="en-US" sz="5500" i="1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en-US" sz="55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sz="6800" dirty="0"/>
              <a:t>The dataset </a:t>
            </a:r>
            <a:r>
              <a:rPr lang="en-US" sz="6800" dirty="0" smtClean="0"/>
              <a:t>will be ready, and be used </a:t>
            </a:r>
            <a:r>
              <a:rPr lang="en-US" sz="6800" dirty="0"/>
              <a:t>to apply data warehouse and data mining </a:t>
            </a:r>
            <a:r>
              <a:rPr lang="en-US" sz="6800" dirty="0" smtClean="0"/>
              <a:t>techniques. And also, can </a:t>
            </a:r>
            <a:r>
              <a:rPr lang="en-US" sz="6800" dirty="0"/>
              <a:t>be donate it to the open source dataset under King Saud university </a:t>
            </a:r>
            <a:r>
              <a:rPr lang="en-US" sz="6800" dirty="0" smtClean="0"/>
              <a:t>ownership. </a:t>
            </a:r>
          </a:p>
          <a:p>
            <a:r>
              <a:rPr lang="en-US" sz="6800" dirty="0"/>
              <a:t>Analyze the result using data mining techniques to discover the </a:t>
            </a:r>
            <a:r>
              <a:rPr lang="en-US" sz="6800" dirty="0" smtClean="0"/>
              <a:t>gold and hidden </a:t>
            </a:r>
            <a:r>
              <a:rPr lang="en-US" sz="6800" dirty="0"/>
              <a:t>knowledge </a:t>
            </a:r>
            <a:r>
              <a:rPr lang="en-US" sz="6800" dirty="0" smtClean="0"/>
              <a:t>in </a:t>
            </a:r>
            <a:r>
              <a:rPr lang="en-US" sz="6800" dirty="0"/>
              <a:t>the data</a:t>
            </a:r>
          </a:p>
          <a:p>
            <a:pPr marL="82296" indent="0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368877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472</TotalTime>
  <Words>1719</Words>
  <Application>Microsoft Office PowerPoint</Application>
  <PresentationFormat>عرض على الشاشة (3:4)‏</PresentationFormat>
  <Paragraphs>138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7" baseType="lpstr">
      <vt:lpstr>Gill Sans MT</vt:lpstr>
      <vt:lpstr>Majalla UI</vt:lpstr>
      <vt:lpstr>Verdana</vt:lpstr>
      <vt:lpstr>Wingdings</vt:lpstr>
      <vt:lpstr>Wingdings 2</vt:lpstr>
      <vt:lpstr>Solstice</vt:lpstr>
      <vt:lpstr>Collecting &amp; Pre-processing real life dataset </vt:lpstr>
      <vt:lpstr>Outline</vt:lpstr>
      <vt:lpstr>Introduction </vt:lpstr>
      <vt:lpstr>Motivation:</vt:lpstr>
      <vt:lpstr>Project Objectives</vt:lpstr>
      <vt:lpstr>Project Objectives</vt:lpstr>
      <vt:lpstr>Project Objectives</vt:lpstr>
      <vt:lpstr>Collecting &amp; Pre-processing real life dataset Process:</vt:lpstr>
      <vt:lpstr>Collect &amp; Pre-process real life dataset Process: (2)</vt:lpstr>
      <vt:lpstr>Open source software:</vt:lpstr>
      <vt:lpstr>Results and effectiveness of the Projects </vt:lpstr>
      <vt:lpstr>Project Applications and teaching and learning sustainability </vt:lpstr>
      <vt:lpstr>Project Applications and teaching and learning sustainability (2)</vt:lpstr>
      <vt:lpstr>Obstacles and Challenges </vt:lpstr>
      <vt:lpstr>Obstacles and Challenges (2)</vt:lpstr>
      <vt:lpstr>Pre-processing software for Arabic? </vt:lpstr>
      <vt:lpstr>Open Refine software for Arabic</vt:lpstr>
      <vt:lpstr>Recommendations </vt:lpstr>
      <vt:lpstr>Recommendations </vt:lpstr>
      <vt:lpstr>References:</vt:lpstr>
      <vt:lpstr>Acknowledgment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&amp; Pre-processing real life dataset</dc:title>
  <dc:creator>Muna</dc:creator>
  <cp:lastModifiedBy>فهد العامري</cp:lastModifiedBy>
  <cp:revision>95</cp:revision>
  <dcterms:created xsi:type="dcterms:W3CDTF">2014-10-18T18:01:50Z</dcterms:created>
  <dcterms:modified xsi:type="dcterms:W3CDTF">2021-01-19T07:58:54Z</dcterms:modified>
</cp:coreProperties>
</file>