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charts/chart13.xml" ContentType="application/vnd.openxmlformats-officedocument.drawingml.chart+xml"/>
  <Override PartName="/ppt/drawings/drawing13.xml" ContentType="application/vnd.openxmlformats-officedocument.drawingml.chartshapes+xml"/>
  <Override PartName="/ppt/notesSlides/notesSlide3.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charts/chart15.xml" ContentType="application/vnd.openxmlformats-officedocument.drawingml.chart+xml"/>
  <Override PartName="/ppt/drawings/drawing15.xml" ContentType="application/vnd.openxmlformats-officedocument.drawingml.chartshapes+xml"/>
  <Override PartName="/ppt/charts/chart16.xml" ContentType="application/vnd.openxmlformats-officedocument.drawingml.chart+xml"/>
  <Override PartName="/ppt/drawings/drawing16.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322" r:id="rId2"/>
    <p:sldId id="324" r:id="rId3"/>
    <p:sldId id="320" r:id="rId4"/>
    <p:sldId id="326" r:id="rId5"/>
    <p:sldId id="285" r:id="rId6"/>
    <p:sldId id="286" r:id="rId7"/>
    <p:sldId id="287" r:id="rId8"/>
    <p:sldId id="323" r:id="rId9"/>
    <p:sldId id="327" r:id="rId10"/>
    <p:sldId id="289" r:id="rId11"/>
    <p:sldId id="290" r:id="rId12"/>
    <p:sldId id="316" r:id="rId13"/>
    <p:sldId id="294" r:id="rId14"/>
    <p:sldId id="295" r:id="rId15"/>
    <p:sldId id="317" r:id="rId16"/>
    <p:sldId id="318"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83" autoAdjust="0"/>
  </p:normalViewPr>
  <p:slideViewPr>
    <p:cSldViewPr>
      <p:cViewPr>
        <p:scale>
          <a:sx n="97" d="100"/>
          <a:sy n="97" d="100"/>
        </p:scale>
        <p:origin x="20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explosion val="9"/>
          </c:dPt>
          <c:dPt>
            <c:idx val="1"/>
            <c:bubble3D val="0"/>
          </c:dPt>
          <c:dPt>
            <c:idx val="2"/>
            <c:bubble3D val="0"/>
          </c:dPt>
          <c:dPt>
            <c:idx val="3"/>
            <c:bubble3D val="0"/>
          </c:dPt>
          <c:dPt>
            <c:idx val="4"/>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Sheet1!$A$22:$E$22</c:f>
              <c:strCache>
                <c:ptCount val="5"/>
                <c:pt idx="0">
                  <c:v>أوافق بشدة</c:v>
                </c:pt>
                <c:pt idx="1">
                  <c:v>أوافق</c:v>
                </c:pt>
                <c:pt idx="2">
                  <c:v>أوافق بدرجة متوسطة</c:v>
                </c:pt>
                <c:pt idx="3">
                  <c:v>لا أوافق</c:v>
                </c:pt>
                <c:pt idx="4">
                  <c:v>لا أوافق بشدة</c:v>
                </c:pt>
              </c:strCache>
            </c:strRef>
          </c:cat>
          <c:val>
            <c:numRef>
              <c:f>Sheet1!$A$23:$E$23</c:f>
              <c:numCache>
                <c:formatCode>0%</c:formatCode>
                <c:ptCount val="5"/>
                <c:pt idx="0">
                  <c:v>0.5</c:v>
                </c:pt>
                <c:pt idx="1">
                  <c:v>0.21</c:v>
                </c:pt>
                <c:pt idx="2">
                  <c:v>0.19</c:v>
                </c:pt>
                <c:pt idx="3">
                  <c:v>0.09</c:v>
                </c:pt>
                <c:pt idx="4">
                  <c:v>0.01</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tint val="54000"/>
                </a:schemeClr>
              </a:solidFill>
              <a:ln>
                <a:noFill/>
              </a:ln>
              <a:effectLst>
                <a:outerShdw blurRad="254000" sx="102000" sy="102000" algn="ctr" rotWithShape="0">
                  <a:prstClr val="black">
                    <a:alpha val="20000"/>
                  </a:prstClr>
                </a:outerShdw>
              </a:effectLst>
              <a:sp3d/>
            </c:spPr>
          </c:dPt>
          <c:dPt>
            <c:idx val="1"/>
            <c:bubble3D val="0"/>
            <c:spPr>
              <a:solidFill>
                <a:schemeClr val="accent1">
                  <a:tint val="77000"/>
                </a:schemeClr>
              </a:solidFill>
              <a:ln>
                <a:noFill/>
              </a:ln>
              <a:effectLst>
                <a:outerShdw blurRad="254000" sx="102000" sy="102000" algn="ctr" rotWithShape="0">
                  <a:prstClr val="black">
                    <a:alpha val="20000"/>
                  </a:prstClr>
                </a:outerShdw>
              </a:effectLst>
              <a:sp3d/>
            </c:spPr>
          </c:dPt>
          <c:dPt>
            <c:idx val="2"/>
            <c:bubble3D val="0"/>
            <c:spPr>
              <a:solidFill>
                <a:schemeClr val="accent1"/>
              </a:solidFill>
              <a:ln>
                <a:noFill/>
              </a:ln>
              <a:effectLst>
                <a:outerShdw blurRad="254000" sx="102000" sy="102000" algn="ctr" rotWithShape="0">
                  <a:prstClr val="black">
                    <a:alpha val="20000"/>
                  </a:prstClr>
                </a:outerShdw>
              </a:effectLst>
              <a:sp3d/>
            </c:spPr>
          </c:dPt>
          <c:dPt>
            <c:idx val="3"/>
            <c:bubble3D val="0"/>
            <c:spPr>
              <a:solidFill>
                <a:schemeClr val="accent1">
                  <a:shade val="76000"/>
                </a:schemeClr>
              </a:solidFill>
              <a:ln>
                <a:noFill/>
              </a:ln>
              <a:effectLst>
                <a:outerShdw blurRad="254000" sx="102000" sy="102000" algn="ctr" rotWithShape="0">
                  <a:prstClr val="black">
                    <a:alpha val="20000"/>
                  </a:prstClr>
                </a:outerShdw>
              </a:effectLst>
              <a:sp3d/>
            </c:spPr>
          </c:dPt>
          <c:dPt>
            <c:idx val="4"/>
            <c:bubble3D val="0"/>
            <c:spPr>
              <a:solidFill>
                <a:schemeClr val="accent1">
                  <a:shade val="53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Sheet1!$A$253:$E$253</c:f>
              <c:strCache>
                <c:ptCount val="5"/>
                <c:pt idx="0">
                  <c:v>أوافق بشدة</c:v>
                </c:pt>
                <c:pt idx="1">
                  <c:v>أوافق</c:v>
                </c:pt>
                <c:pt idx="2">
                  <c:v>أوافق بدرجة متوسطة</c:v>
                </c:pt>
                <c:pt idx="3">
                  <c:v>لا أوافق</c:v>
                </c:pt>
                <c:pt idx="4">
                  <c:v>لا أوافق بشدة</c:v>
                </c:pt>
              </c:strCache>
            </c:strRef>
          </c:cat>
          <c:val>
            <c:numRef>
              <c:f>Sheet1!$A$254:$E$254</c:f>
              <c:numCache>
                <c:formatCode>0%</c:formatCode>
                <c:ptCount val="5"/>
                <c:pt idx="0">
                  <c:v>0.44</c:v>
                </c:pt>
                <c:pt idx="1">
                  <c:v>0.2</c:v>
                </c:pt>
                <c:pt idx="2">
                  <c:v>0.17</c:v>
                </c:pt>
                <c:pt idx="3">
                  <c:v>0.16</c:v>
                </c:pt>
                <c:pt idx="4">
                  <c:v>0.03</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ar-S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Pt>
            <c:idx val="4"/>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Sheet1!$A$274:$E$274</c:f>
              <c:strCache>
                <c:ptCount val="5"/>
                <c:pt idx="0">
                  <c:v>أوافق بشدة</c:v>
                </c:pt>
                <c:pt idx="1">
                  <c:v>أوافق</c:v>
                </c:pt>
                <c:pt idx="2">
                  <c:v>أوافق بدرجة متوسطة</c:v>
                </c:pt>
                <c:pt idx="3">
                  <c:v>لا أوافق</c:v>
                </c:pt>
                <c:pt idx="4">
                  <c:v>لا أوافق بشدة</c:v>
                </c:pt>
              </c:strCache>
            </c:strRef>
          </c:cat>
          <c:val>
            <c:numRef>
              <c:f>Sheet1!$A$275:$E$275</c:f>
              <c:numCache>
                <c:formatCode>0%</c:formatCode>
                <c:ptCount val="5"/>
                <c:pt idx="0">
                  <c:v>0.47</c:v>
                </c:pt>
                <c:pt idx="1">
                  <c:v>0.15</c:v>
                </c:pt>
                <c:pt idx="2">
                  <c:v>0.14000000000000001</c:v>
                </c:pt>
                <c:pt idx="3">
                  <c:v>0.17</c:v>
                </c:pt>
                <c:pt idx="4">
                  <c:v>7.0000000000000007E-2</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Sheet1!$A$295:$D$295</c:f>
              <c:strCache>
                <c:ptCount val="4"/>
                <c:pt idx="0">
                  <c:v>أوافق بشدة</c:v>
                </c:pt>
                <c:pt idx="1">
                  <c:v>أوافق</c:v>
                </c:pt>
                <c:pt idx="2">
                  <c:v>أوافق بدرجة متوسطة</c:v>
                </c:pt>
                <c:pt idx="3">
                  <c:v>لا أوافق</c:v>
                </c:pt>
              </c:strCache>
            </c:strRef>
          </c:cat>
          <c:val>
            <c:numRef>
              <c:f>Sheet1!$A$296:$D$296</c:f>
              <c:numCache>
                <c:formatCode>0%</c:formatCode>
                <c:ptCount val="4"/>
                <c:pt idx="0">
                  <c:v>0.66</c:v>
                </c:pt>
                <c:pt idx="1">
                  <c:v>0.21</c:v>
                </c:pt>
                <c:pt idx="2">
                  <c:v>0.09</c:v>
                </c:pt>
                <c:pt idx="3">
                  <c:v>0.04</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spPr>
              <a:solidFill>
                <a:srgbClr val="FF3399"/>
              </a:solidFill>
            </c:spPr>
          </c:dPt>
          <c:dPt>
            <c:idx val="1"/>
            <c:bubble3D val="0"/>
            <c:spPr>
              <a:solidFill>
                <a:srgbClr val="FF6699"/>
              </a:solidFill>
            </c:spPr>
          </c:dPt>
          <c:dPt>
            <c:idx val="2"/>
            <c:bubble3D val="0"/>
            <c:spPr>
              <a:solidFill>
                <a:srgbClr val="FF99FF"/>
              </a:solidFill>
            </c:spPr>
          </c:dPt>
          <c:dPt>
            <c:idx val="3"/>
            <c:bubble3D val="0"/>
            <c:spPr>
              <a:solidFill>
                <a:srgbClr val="FFCCFF"/>
              </a:solidFill>
            </c:spPr>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Sheet1!$A$316:$D$316</c:f>
              <c:strCache>
                <c:ptCount val="4"/>
                <c:pt idx="0">
                  <c:v>أوافق بشدة</c:v>
                </c:pt>
                <c:pt idx="1">
                  <c:v>أوافق</c:v>
                </c:pt>
                <c:pt idx="2">
                  <c:v>أوافق بدرجة متوسطة</c:v>
                </c:pt>
                <c:pt idx="3">
                  <c:v>لا أوافق</c:v>
                </c:pt>
              </c:strCache>
            </c:strRef>
          </c:cat>
          <c:val>
            <c:numRef>
              <c:f>Sheet1!$A$317:$D$317</c:f>
              <c:numCache>
                <c:formatCode>0%</c:formatCode>
                <c:ptCount val="4"/>
                <c:pt idx="0">
                  <c:v>0.71</c:v>
                </c:pt>
                <c:pt idx="1">
                  <c:v>0.2</c:v>
                </c:pt>
                <c:pt idx="2">
                  <c:v>0.06</c:v>
                </c:pt>
                <c:pt idx="3">
                  <c:v>0.03</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view3D>
      <c:rotX val="50"/>
      <c:rotY val="0"/>
      <c:depthPercent val="100"/>
      <c:rAngAx val="0"/>
    </c:view3D>
    <c:floor>
      <c:thickness val="0"/>
    </c:floor>
    <c:sideWall>
      <c:thickness val="0"/>
    </c:sideWall>
    <c:backWall>
      <c:thickness val="0"/>
    </c:backWall>
    <c:plotArea>
      <c:layout>
        <c:manualLayout>
          <c:layoutTarget val="inner"/>
          <c:xMode val="edge"/>
          <c:yMode val="edge"/>
          <c:x val="0"/>
          <c:y val="5.3890617091928057E-2"/>
          <c:w val="0.83278383458304273"/>
          <c:h val="0.94610938290807189"/>
        </c:manualLayout>
      </c:layout>
      <c:pie3DChart>
        <c:varyColors val="1"/>
        <c:ser>
          <c:idx val="0"/>
          <c:order val="0"/>
          <c:explosion val="5"/>
          <c:dPt>
            <c:idx val="0"/>
            <c:bubble3D val="0"/>
          </c:dPt>
          <c:dPt>
            <c:idx val="1"/>
            <c:bubble3D val="0"/>
          </c:dPt>
          <c:dPt>
            <c:idx val="2"/>
            <c:bubble3D val="0"/>
          </c:dPt>
          <c:dPt>
            <c:idx val="3"/>
            <c:bubble3D val="0"/>
          </c:dPt>
          <c:dPt>
            <c:idx val="4"/>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Sheet1!$A$358:$E$358</c:f>
              <c:strCache>
                <c:ptCount val="5"/>
                <c:pt idx="0">
                  <c:v>أوافق بشدة</c:v>
                </c:pt>
                <c:pt idx="1">
                  <c:v>أوافق</c:v>
                </c:pt>
                <c:pt idx="2">
                  <c:v>أوافق بدرجة متوسطة</c:v>
                </c:pt>
                <c:pt idx="3">
                  <c:v>لا أوافق</c:v>
                </c:pt>
                <c:pt idx="4">
                  <c:v>لا أوافق بشدة</c:v>
                </c:pt>
              </c:strCache>
            </c:strRef>
          </c:cat>
          <c:val>
            <c:numRef>
              <c:f>Sheet1!$A$359:$E$359</c:f>
              <c:numCache>
                <c:formatCode>0%</c:formatCode>
                <c:ptCount val="5"/>
                <c:pt idx="0">
                  <c:v>0.61</c:v>
                </c:pt>
                <c:pt idx="1">
                  <c:v>0.2</c:v>
                </c:pt>
                <c:pt idx="2">
                  <c:v>0.17</c:v>
                </c:pt>
                <c:pt idx="3">
                  <c:v>0.01</c:v>
                </c:pt>
                <c:pt idx="4">
                  <c:v>0.01</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Sheet1!$A$379:$C$379</c:f>
              <c:strCache>
                <c:ptCount val="3"/>
                <c:pt idx="0">
                  <c:v>أوافق بشدة</c:v>
                </c:pt>
                <c:pt idx="1">
                  <c:v>أوافق</c:v>
                </c:pt>
                <c:pt idx="2">
                  <c:v>أوافق بدرجة متوسطة</c:v>
                </c:pt>
              </c:strCache>
            </c:strRef>
          </c:cat>
          <c:val>
            <c:numRef>
              <c:f>Sheet1!$A$380:$C$380</c:f>
              <c:numCache>
                <c:formatCode>0%</c:formatCode>
                <c:ptCount val="3"/>
                <c:pt idx="0">
                  <c:v>0.8</c:v>
                </c:pt>
                <c:pt idx="1">
                  <c:v>0.15</c:v>
                </c:pt>
                <c:pt idx="2">
                  <c:v>0.05</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spPr>
              <a:solidFill>
                <a:srgbClr val="800000"/>
              </a:solidFill>
            </c:spPr>
          </c:dPt>
          <c:dPt>
            <c:idx val="1"/>
            <c:bubble3D val="0"/>
            <c:spPr>
              <a:solidFill>
                <a:srgbClr val="CC3300"/>
              </a:solidFill>
            </c:spPr>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Sheet1!$A$400:$D$400</c:f>
              <c:strCache>
                <c:ptCount val="4"/>
                <c:pt idx="0">
                  <c:v>أوافق بشدة</c:v>
                </c:pt>
                <c:pt idx="1">
                  <c:v>أوافق</c:v>
                </c:pt>
                <c:pt idx="2">
                  <c:v>أوافق بدرجة متوسطة</c:v>
                </c:pt>
                <c:pt idx="3">
                  <c:v>لا أوافق</c:v>
                </c:pt>
              </c:strCache>
            </c:strRef>
          </c:cat>
          <c:val>
            <c:numRef>
              <c:f>Sheet1!$A$401:$D$401</c:f>
              <c:numCache>
                <c:formatCode>0%</c:formatCode>
                <c:ptCount val="4"/>
                <c:pt idx="0">
                  <c:v>0.7</c:v>
                </c:pt>
                <c:pt idx="1">
                  <c:v>0.19</c:v>
                </c:pt>
                <c:pt idx="2">
                  <c:v>0.1</c:v>
                </c:pt>
                <c:pt idx="3">
                  <c:v>0.01</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Sheet1!$A$43:$D$43</c:f>
              <c:strCache>
                <c:ptCount val="4"/>
                <c:pt idx="0">
                  <c:v>أوافق بشدة</c:v>
                </c:pt>
                <c:pt idx="1">
                  <c:v>أوافق</c:v>
                </c:pt>
                <c:pt idx="2">
                  <c:v>أوافق بدرجة متوسطة</c:v>
                </c:pt>
                <c:pt idx="3">
                  <c:v>لا أوافق</c:v>
                </c:pt>
              </c:strCache>
            </c:strRef>
          </c:cat>
          <c:val>
            <c:numRef>
              <c:f>Sheet1!$A$44:$D$44</c:f>
              <c:numCache>
                <c:formatCode>0%</c:formatCode>
                <c:ptCount val="4"/>
                <c:pt idx="0">
                  <c:v>0.56999999999999995</c:v>
                </c:pt>
                <c:pt idx="1">
                  <c:v>0.23</c:v>
                </c:pt>
                <c:pt idx="2">
                  <c:v>0.13</c:v>
                </c:pt>
                <c:pt idx="3">
                  <c:v>7.0000000000000007E-2</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spPr>
              <a:solidFill>
                <a:srgbClr val="009900"/>
              </a:solidFill>
            </c:spPr>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Sheet1!$A$64:$D$64</c:f>
              <c:strCache>
                <c:ptCount val="4"/>
                <c:pt idx="0">
                  <c:v>أوافق بشدة</c:v>
                </c:pt>
                <c:pt idx="1">
                  <c:v>أوافق</c:v>
                </c:pt>
                <c:pt idx="2">
                  <c:v>أوافق بدرجة متوسطة</c:v>
                </c:pt>
                <c:pt idx="3">
                  <c:v>لا أوافق</c:v>
                </c:pt>
              </c:strCache>
            </c:strRef>
          </c:cat>
          <c:val>
            <c:numRef>
              <c:f>Sheet1!$A$65:$D$65</c:f>
              <c:numCache>
                <c:formatCode>0%</c:formatCode>
                <c:ptCount val="4"/>
                <c:pt idx="0">
                  <c:v>0.66</c:v>
                </c:pt>
                <c:pt idx="1">
                  <c:v>0.21</c:v>
                </c:pt>
                <c:pt idx="2">
                  <c:v>0.09</c:v>
                </c:pt>
                <c:pt idx="3">
                  <c:v>0.04</c:v>
                </c:pt>
              </c:numCache>
            </c:numRef>
          </c:val>
        </c:ser>
        <c:dLbls>
          <c:dLblPos val="ctr"/>
          <c:showLegendKey val="0"/>
          <c:showVal val="0"/>
          <c:showCatName val="0"/>
          <c:showSerName val="0"/>
          <c:showPercent val="1"/>
          <c:showBubbleSize val="0"/>
          <c:showLeaderLines val="1"/>
        </c:dLbls>
      </c:pie3DChart>
    </c:plotArea>
    <c:legend>
      <c:legendPos val="r"/>
      <c:layout>
        <c:manualLayout>
          <c:xMode val="edge"/>
          <c:yMode val="edge"/>
          <c:x val="0.88078664562016074"/>
          <c:y val="0.41630829599180336"/>
          <c:w val="0.11921335437983926"/>
          <c:h val="0.17718170203310743"/>
        </c:manualLayout>
      </c:layout>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spPr>
              <a:solidFill>
                <a:srgbClr val="0070C0"/>
              </a:solidFill>
            </c:spPr>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Sheet1!$A$85:$D$85</c:f>
              <c:strCache>
                <c:ptCount val="4"/>
                <c:pt idx="0">
                  <c:v>أوافق بشدة</c:v>
                </c:pt>
                <c:pt idx="1">
                  <c:v>أوافق</c:v>
                </c:pt>
                <c:pt idx="2">
                  <c:v>أوافق بدرجة متوسطة</c:v>
                </c:pt>
                <c:pt idx="3">
                  <c:v>لا أوافق</c:v>
                </c:pt>
              </c:strCache>
            </c:strRef>
          </c:cat>
          <c:val>
            <c:numRef>
              <c:f>Sheet1!$A$86:$D$86</c:f>
              <c:numCache>
                <c:formatCode>0%</c:formatCode>
                <c:ptCount val="4"/>
                <c:pt idx="0">
                  <c:v>0.5</c:v>
                </c:pt>
                <c:pt idx="1">
                  <c:v>0.24</c:v>
                </c:pt>
                <c:pt idx="2">
                  <c:v>0.17</c:v>
                </c:pt>
                <c:pt idx="3">
                  <c:v>0.09</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spPr>
              <a:solidFill>
                <a:srgbClr val="7030A0"/>
              </a:solidFill>
            </c:spPr>
          </c:dPt>
          <c:dPt>
            <c:idx val="1"/>
            <c:bubble3D val="0"/>
            <c:spPr>
              <a:solidFill>
                <a:srgbClr val="CC66FF"/>
              </a:solidFill>
            </c:spPr>
          </c:dPt>
          <c:dPt>
            <c:idx val="2"/>
            <c:bubble3D val="0"/>
            <c:spPr>
              <a:solidFill>
                <a:srgbClr val="CC99FF"/>
              </a:solidFill>
            </c:spPr>
          </c:dPt>
          <c:dPt>
            <c:idx val="3"/>
            <c:bubble3D val="0"/>
            <c:spPr>
              <a:solidFill>
                <a:srgbClr val="CCCCFF"/>
              </a:solidFill>
            </c:spPr>
          </c:dPt>
          <c:dPt>
            <c:idx val="4"/>
            <c:bubble3D val="0"/>
          </c:dPt>
          <c:dLbls>
            <c:dLbl>
              <c:idx val="3"/>
              <c:layout>
                <c:manualLayout>
                  <c:x val="2.3866327301860168E-2"/>
                  <c:y val="0.1166847295911765"/>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Sheet1!$A$127:$E$127</c:f>
              <c:strCache>
                <c:ptCount val="5"/>
                <c:pt idx="0">
                  <c:v>أوافق بشدة</c:v>
                </c:pt>
                <c:pt idx="1">
                  <c:v>أوافق</c:v>
                </c:pt>
                <c:pt idx="2">
                  <c:v>أوافق بدرجة متوسطة</c:v>
                </c:pt>
                <c:pt idx="3">
                  <c:v>لا أوافق</c:v>
                </c:pt>
                <c:pt idx="4">
                  <c:v>لا أوافق بشدة</c:v>
                </c:pt>
              </c:strCache>
            </c:strRef>
          </c:cat>
          <c:val>
            <c:numRef>
              <c:f>Sheet1!$A$128:$E$128</c:f>
              <c:numCache>
                <c:formatCode>0%</c:formatCode>
                <c:ptCount val="5"/>
                <c:pt idx="0">
                  <c:v>0.53</c:v>
                </c:pt>
                <c:pt idx="1">
                  <c:v>0.23</c:v>
                </c:pt>
                <c:pt idx="2">
                  <c:v>0.19</c:v>
                </c:pt>
                <c:pt idx="3">
                  <c:v>0.04</c:v>
                </c:pt>
                <c:pt idx="4">
                  <c:v>0.01</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Sheet1!$A$148:$D$148</c:f>
              <c:strCache>
                <c:ptCount val="4"/>
                <c:pt idx="0">
                  <c:v>أوافق بشدة</c:v>
                </c:pt>
                <c:pt idx="1">
                  <c:v>أوافق</c:v>
                </c:pt>
                <c:pt idx="2">
                  <c:v>أوافق بدرجة متوسطة</c:v>
                </c:pt>
                <c:pt idx="3">
                  <c:v>لا أوافق</c:v>
                </c:pt>
              </c:strCache>
            </c:strRef>
          </c:cat>
          <c:val>
            <c:numRef>
              <c:f>Sheet1!$A$149:$D$149</c:f>
              <c:numCache>
                <c:formatCode>0%</c:formatCode>
                <c:ptCount val="4"/>
                <c:pt idx="0">
                  <c:v>0.56000000000000005</c:v>
                </c:pt>
                <c:pt idx="1">
                  <c:v>0.26</c:v>
                </c:pt>
                <c:pt idx="2">
                  <c:v>0.11</c:v>
                </c:pt>
                <c:pt idx="3">
                  <c:v>7.0000000000000007E-2</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7"/>
          <c:dPt>
            <c:idx val="0"/>
            <c:bubble3D val="0"/>
            <c:spPr>
              <a:solidFill>
                <a:schemeClr val="accent1">
                  <a:tint val="54000"/>
                </a:schemeClr>
              </a:solidFill>
              <a:ln>
                <a:noFill/>
              </a:ln>
              <a:effectLst>
                <a:outerShdw blurRad="254000" sx="102000" sy="102000" algn="ctr" rotWithShape="0">
                  <a:prstClr val="black">
                    <a:alpha val="20000"/>
                  </a:prstClr>
                </a:outerShdw>
              </a:effectLst>
              <a:sp3d/>
            </c:spPr>
          </c:dPt>
          <c:dPt>
            <c:idx val="1"/>
            <c:bubble3D val="0"/>
            <c:spPr>
              <a:solidFill>
                <a:schemeClr val="accent1">
                  <a:tint val="77000"/>
                </a:schemeClr>
              </a:solidFill>
              <a:ln>
                <a:noFill/>
              </a:ln>
              <a:effectLst>
                <a:outerShdw blurRad="254000" sx="102000" sy="102000" algn="ctr" rotWithShape="0">
                  <a:prstClr val="black">
                    <a:alpha val="20000"/>
                  </a:prstClr>
                </a:outerShdw>
              </a:effectLst>
              <a:sp3d/>
            </c:spPr>
          </c:dPt>
          <c:dPt>
            <c:idx val="2"/>
            <c:bubble3D val="0"/>
            <c:spPr>
              <a:solidFill>
                <a:schemeClr val="accent1"/>
              </a:solidFill>
              <a:ln>
                <a:noFill/>
              </a:ln>
              <a:effectLst>
                <a:outerShdw blurRad="254000" sx="102000" sy="102000" algn="ctr" rotWithShape="0">
                  <a:prstClr val="black">
                    <a:alpha val="20000"/>
                  </a:prstClr>
                </a:outerShdw>
              </a:effectLst>
              <a:sp3d/>
            </c:spPr>
          </c:dPt>
          <c:dPt>
            <c:idx val="3"/>
            <c:bubble3D val="0"/>
            <c:spPr>
              <a:solidFill>
                <a:schemeClr val="accent1">
                  <a:shade val="76000"/>
                </a:schemeClr>
              </a:solidFill>
              <a:ln>
                <a:noFill/>
              </a:ln>
              <a:effectLst>
                <a:outerShdw blurRad="254000" sx="102000" sy="102000" algn="ctr" rotWithShape="0">
                  <a:prstClr val="black">
                    <a:alpha val="20000"/>
                  </a:prstClr>
                </a:outerShdw>
              </a:effectLst>
              <a:sp3d/>
            </c:spPr>
          </c:dPt>
          <c:dPt>
            <c:idx val="4"/>
            <c:bubble3D val="0"/>
            <c:spPr>
              <a:solidFill>
                <a:schemeClr val="accent1">
                  <a:shade val="53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Sheet1!$A$169:$E$169</c:f>
              <c:strCache>
                <c:ptCount val="5"/>
                <c:pt idx="0">
                  <c:v>أوافق بشدة</c:v>
                </c:pt>
                <c:pt idx="1">
                  <c:v>أوافق</c:v>
                </c:pt>
                <c:pt idx="2">
                  <c:v>أوافق بدرجة متوسطة</c:v>
                </c:pt>
                <c:pt idx="3">
                  <c:v>لا أوافق</c:v>
                </c:pt>
                <c:pt idx="4">
                  <c:v>لا أوافق بشدة</c:v>
                </c:pt>
              </c:strCache>
            </c:strRef>
          </c:cat>
          <c:val>
            <c:numRef>
              <c:f>Sheet1!$A$170:$E$170</c:f>
              <c:numCache>
                <c:formatCode>0%</c:formatCode>
                <c:ptCount val="5"/>
                <c:pt idx="0">
                  <c:v>0.51</c:v>
                </c:pt>
                <c:pt idx="1">
                  <c:v>0.24</c:v>
                </c:pt>
                <c:pt idx="2">
                  <c:v>0.15</c:v>
                </c:pt>
                <c:pt idx="3">
                  <c:v>0.09</c:v>
                </c:pt>
                <c:pt idx="4">
                  <c:v>0.01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ar-S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Sheet1!$A$190:$D$190</c:f>
              <c:strCache>
                <c:ptCount val="4"/>
                <c:pt idx="0">
                  <c:v>أوافق بشدة</c:v>
                </c:pt>
                <c:pt idx="1">
                  <c:v>أوافق</c:v>
                </c:pt>
                <c:pt idx="2">
                  <c:v>أوافق بدرجة متوسطة</c:v>
                </c:pt>
                <c:pt idx="3">
                  <c:v>لا أوافق</c:v>
                </c:pt>
              </c:strCache>
            </c:strRef>
          </c:cat>
          <c:val>
            <c:numRef>
              <c:f>Sheet1!$A$191:$D$191</c:f>
              <c:numCache>
                <c:formatCode>0%</c:formatCode>
                <c:ptCount val="4"/>
                <c:pt idx="0">
                  <c:v>0.56000000000000005</c:v>
                </c:pt>
                <c:pt idx="1">
                  <c:v>0.21</c:v>
                </c:pt>
                <c:pt idx="2">
                  <c:v>0.17</c:v>
                </c:pt>
                <c:pt idx="3">
                  <c:v>0.06</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50"/>
      <c:rotY val="0"/>
      <c:depthPercent val="100"/>
      <c:rAngAx val="0"/>
    </c:view3D>
    <c:floor>
      <c:thickness val="0"/>
    </c:floor>
    <c:sideWall>
      <c:thickness val="0"/>
    </c:sideWall>
    <c:backWall>
      <c:thickness val="0"/>
    </c:backWall>
    <c:plotArea>
      <c:layout/>
      <c:pie3DChart>
        <c:varyColors val="1"/>
        <c:ser>
          <c:idx val="0"/>
          <c:order val="0"/>
          <c:explosion val="7"/>
          <c:dPt>
            <c:idx val="0"/>
            <c:bubble3D val="0"/>
          </c:dPt>
          <c:dPt>
            <c:idx val="1"/>
            <c:bubble3D val="0"/>
          </c:dPt>
          <c:dPt>
            <c:idx val="2"/>
            <c:bubble3D val="0"/>
          </c:dPt>
          <c:dPt>
            <c:idx val="3"/>
            <c:bubble3D val="0"/>
          </c:dPt>
          <c:dLbls>
            <c:spPr>
              <a:noFill/>
              <a:ln>
                <a:noFill/>
              </a:ln>
              <a:effectLst/>
            </c:spPr>
            <c:txPr>
              <a:bodyPr rot="0" vert="horz"/>
              <a:lstStyle/>
              <a:p>
                <a:pPr>
                  <a:defRPr/>
                </a:pPr>
                <a:endParaRPr lang="ar-SA"/>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Sheet1!$A$211:$D$211</c:f>
              <c:strCache>
                <c:ptCount val="4"/>
                <c:pt idx="0">
                  <c:v>أوافق بشدة</c:v>
                </c:pt>
                <c:pt idx="1">
                  <c:v>أوافق</c:v>
                </c:pt>
                <c:pt idx="2">
                  <c:v>أوافق بدرجة متوسطة</c:v>
                </c:pt>
                <c:pt idx="3">
                  <c:v>لا أوافق</c:v>
                </c:pt>
              </c:strCache>
            </c:strRef>
          </c:cat>
          <c:val>
            <c:numRef>
              <c:f>Sheet1!$A$212:$D$212</c:f>
              <c:numCache>
                <c:formatCode>0%</c:formatCode>
                <c:ptCount val="4"/>
                <c:pt idx="0">
                  <c:v>0.57999999999999996</c:v>
                </c:pt>
                <c:pt idx="1">
                  <c:v>0.21</c:v>
                </c:pt>
                <c:pt idx="2">
                  <c:v>0.11</c:v>
                </c:pt>
                <c:pt idx="3">
                  <c:v>0.1</c:v>
                </c:pt>
              </c:numCache>
            </c:numRef>
          </c:val>
        </c:ser>
        <c:dLbls>
          <c:dLblPos val="ctr"/>
          <c:showLegendKey val="0"/>
          <c:showVal val="0"/>
          <c:showCatName val="0"/>
          <c:showSerName val="0"/>
          <c:showPercent val="1"/>
          <c:showBubbleSize val="0"/>
          <c:showLeaderLines val="1"/>
        </c:dLbls>
      </c:pie3DChart>
    </c:plotArea>
    <c:legend>
      <c:legendPos val="r"/>
      <c:overlay val="0"/>
      <c:txPr>
        <a:bodyPr rot="0" vert="horz"/>
        <a:lstStyle/>
        <a:p>
          <a:pPr>
            <a:defRPr/>
          </a:pPr>
          <a:endParaRPr lang="ar-SA"/>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924BD-B29C-4301-AA4B-3D29CA60F70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8CC138FB-2AD1-463F-9EA1-32A9FEF866B4}">
      <dgm:prSet custT="1"/>
      <dgm:spPr/>
      <dgm:t>
        <a:bodyPr/>
        <a:lstStyle/>
        <a:p>
          <a:pPr rtl="1"/>
          <a:r>
            <a:rPr lang="ar-EG" sz="2000" b="1" baseline="0" dirty="0" smtClean="0">
              <a:solidFill>
                <a:schemeClr val="tx1"/>
              </a:solidFill>
            </a:rPr>
            <a:t>تنمي صفة الاتكال والاعتماد على المعلم. </a:t>
          </a:r>
          <a:endParaRPr lang="en-US" sz="2000" b="1" dirty="0">
            <a:solidFill>
              <a:schemeClr val="tx1"/>
            </a:solidFill>
          </a:endParaRPr>
        </a:p>
      </dgm:t>
    </dgm:pt>
    <dgm:pt modelId="{18CEAFCA-0B3E-425E-8919-A48D3585FED4}" type="parTrans" cxnId="{AFC3E939-2423-401C-BB15-6E0F93E7F516}">
      <dgm:prSet/>
      <dgm:spPr/>
      <dgm:t>
        <a:bodyPr/>
        <a:lstStyle/>
        <a:p>
          <a:endParaRPr lang="en-US"/>
        </a:p>
      </dgm:t>
    </dgm:pt>
    <dgm:pt modelId="{EBFE1E6C-DFD8-40A7-A485-8D3A6EF0859E}" type="sibTrans" cxnId="{AFC3E939-2423-401C-BB15-6E0F93E7F516}">
      <dgm:prSet/>
      <dgm:spPr/>
      <dgm:t>
        <a:bodyPr/>
        <a:lstStyle/>
        <a:p>
          <a:endParaRPr lang="en-US"/>
        </a:p>
      </dgm:t>
    </dgm:pt>
    <dgm:pt modelId="{74CBF03F-00D4-495E-91E4-3EF6092AC8F4}">
      <dgm:prSet custT="1"/>
      <dgm:spPr/>
      <dgm:t>
        <a:bodyPr/>
        <a:lstStyle/>
        <a:p>
          <a:pPr rtl="1"/>
          <a:r>
            <a:rPr lang="ar-EG" sz="2000" b="1" baseline="0" dirty="0" smtClean="0">
              <a:solidFill>
                <a:schemeClr val="tx1"/>
              </a:solidFill>
            </a:rPr>
            <a:t>شيوع روح الملل بين الطلاب</a:t>
          </a:r>
          <a:r>
            <a:rPr lang="ar-SA" sz="2000" b="1" baseline="0" dirty="0" smtClean="0">
              <a:solidFill>
                <a:schemeClr val="tx1"/>
              </a:solidFill>
            </a:rPr>
            <a:t>.</a:t>
          </a:r>
          <a:endParaRPr lang="en-US" sz="2000" b="1" dirty="0">
            <a:solidFill>
              <a:schemeClr val="tx1"/>
            </a:solidFill>
          </a:endParaRPr>
        </a:p>
      </dgm:t>
    </dgm:pt>
    <dgm:pt modelId="{6BEE79FB-9EFD-4734-B1EC-72915D2B9E33}" type="parTrans" cxnId="{AB0E9C88-4D97-42D3-B0A9-16B4F629771C}">
      <dgm:prSet/>
      <dgm:spPr/>
      <dgm:t>
        <a:bodyPr/>
        <a:lstStyle/>
        <a:p>
          <a:endParaRPr lang="en-US"/>
        </a:p>
      </dgm:t>
    </dgm:pt>
    <dgm:pt modelId="{6B82DBBA-87E3-468F-A311-C7A381DD686E}" type="sibTrans" cxnId="{AB0E9C88-4D97-42D3-B0A9-16B4F629771C}">
      <dgm:prSet/>
      <dgm:spPr/>
      <dgm:t>
        <a:bodyPr/>
        <a:lstStyle/>
        <a:p>
          <a:endParaRPr lang="en-US"/>
        </a:p>
      </dgm:t>
    </dgm:pt>
    <dgm:pt modelId="{7F4789F9-8870-4B75-87AA-986EC59DDD38}">
      <dgm:prSet custT="1"/>
      <dgm:spPr/>
      <dgm:t>
        <a:bodyPr/>
        <a:lstStyle/>
        <a:p>
          <a:pPr rtl="1"/>
          <a:r>
            <a:rPr lang="ar-EG" sz="2000" b="1" baseline="0" dirty="0" smtClean="0">
              <a:solidFill>
                <a:schemeClr val="tx1"/>
              </a:solidFill>
            </a:rPr>
            <a:t>تغفل شخصية </a:t>
          </a:r>
          <a:r>
            <a:rPr lang="ar-EG" sz="2000" b="1" baseline="0" dirty="0" err="1" smtClean="0">
              <a:solidFill>
                <a:schemeClr val="tx1"/>
              </a:solidFill>
            </a:rPr>
            <a:t>االطالب</a:t>
          </a:r>
          <a:r>
            <a:rPr lang="ar-EG" sz="2000" b="1" baseline="0" dirty="0" smtClean="0">
              <a:solidFill>
                <a:schemeClr val="tx1"/>
              </a:solidFill>
            </a:rPr>
            <a:t> في جوانبها الجسمية والوجدانية والاجتماعية والانفعالية. </a:t>
          </a:r>
          <a:endParaRPr lang="en-US" sz="2000" b="1" dirty="0">
            <a:solidFill>
              <a:schemeClr val="tx1"/>
            </a:solidFill>
          </a:endParaRPr>
        </a:p>
      </dgm:t>
    </dgm:pt>
    <dgm:pt modelId="{3D177613-CBA4-4A8F-83E1-8AA3EAE1158A}" type="parTrans" cxnId="{41A0250D-9145-4559-B9EC-46AF7D72AC20}">
      <dgm:prSet/>
      <dgm:spPr/>
      <dgm:t>
        <a:bodyPr/>
        <a:lstStyle/>
        <a:p>
          <a:endParaRPr lang="en-US"/>
        </a:p>
      </dgm:t>
    </dgm:pt>
    <dgm:pt modelId="{91C9D303-77E9-4BB2-9E0B-930B259CA17C}" type="sibTrans" cxnId="{41A0250D-9145-4559-B9EC-46AF7D72AC20}">
      <dgm:prSet/>
      <dgm:spPr/>
      <dgm:t>
        <a:bodyPr/>
        <a:lstStyle/>
        <a:p>
          <a:endParaRPr lang="en-US"/>
        </a:p>
      </dgm:t>
    </dgm:pt>
    <dgm:pt modelId="{46E9800D-DCC1-419A-A7D6-6D6BB483322F}">
      <dgm:prSet custT="1"/>
      <dgm:spPr/>
      <dgm:t>
        <a:bodyPr/>
        <a:lstStyle/>
        <a:p>
          <a:pPr rtl="1"/>
          <a:r>
            <a:rPr lang="ar-EG" sz="2000" b="1" baseline="0" dirty="0" smtClean="0">
              <a:solidFill>
                <a:schemeClr val="tx1"/>
              </a:solidFill>
            </a:rPr>
            <a:t>لا تؤدي إلى اكتساب المهارات والعادات والاتجاهات والقيم. </a:t>
          </a:r>
          <a:endParaRPr lang="en-US" sz="2000" b="1" dirty="0">
            <a:solidFill>
              <a:schemeClr val="tx1"/>
            </a:solidFill>
          </a:endParaRPr>
        </a:p>
      </dgm:t>
    </dgm:pt>
    <dgm:pt modelId="{43B65689-0D95-46AE-809A-2AAF32A78EA8}" type="parTrans" cxnId="{B9F70231-DECF-4F33-A4F3-E8D9BB96F266}">
      <dgm:prSet/>
      <dgm:spPr/>
      <dgm:t>
        <a:bodyPr/>
        <a:lstStyle/>
        <a:p>
          <a:endParaRPr lang="en-US"/>
        </a:p>
      </dgm:t>
    </dgm:pt>
    <dgm:pt modelId="{70A3AB76-C9C4-4948-B158-4619CB826BFF}" type="sibTrans" cxnId="{B9F70231-DECF-4F33-A4F3-E8D9BB96F266}">
      <dgm:prSet/>
      <dgm:spPr/>
      <dgm:t>
        <a:bodyPr/>
        <a:lstStyle/>
        <a:p>
          <a:endParaRPr lang="en-US"/>
        </a:p>
      </dgm:t>
    </dgm:pt>
    <dgm:pt modelId="{451D324E-8E3F-4D33-B4FF-6C56EDC3A26A}">
      <dgm:prSet custT="1"/>
      <dgm:spPr/>
      <dgm:t>
        <a:bodyPr/>
        <a:lstStyle/>
        <a:p>
          <a:pPr rtl="1"/>
          <a:r>
            <a:rPr lang="ar-EG" sz="2000" b="1" baseline="0" dirty="0" smtClean="0">
              <a:solidFill>
                <a:schemeClr val="tx1"/>
              </a:solidFill>
            </a:rPr>
            <a:t>تسبب هذه الطريقة إجهاد وإرهاق المحاضر</a:t>
          </a:r>
          <a:r>
            <a:rPr lang="ar-SA" sz="2000" b="1" baseline="0" dirty="0" smtClean="0">
              <a:solidFill>
                <a:schemeClr val="tx1"/>
              </a:solidFill>
            </a:rPr>
            <a:t>.</a:t>
          </a:r>
          <a:r>
            <a:rPr lang="ar-EG" sz="1700" b="1" baseline="0" dirty="0" smtClean="0">
              <a:solidFill>
                <a:schemeClr val="tx1"/>
              </a:solidFill>
            </a:rPr>
            <a:t> </a:t>
          </a:r>
          <a:endParaRPr lang="en-US" sz="1700" b="1" dirty="0">
            <a:solidFill>
              <a:schemeClr val="tx1"/>
            </a:solidFill>
          </a:endParaRPr>
        </a:p>
      </dgm:t>
    </dgm:pt>
    <dgm:pt modelId="{98BF7CA5-8FC6-4764-B97E-3D78992D733F}" type="sibTrans" cxnId="{F43A632C-7457-43AF-90C1-9B14628C215D}">
      <dgm:prSet/>
      <dgm:spPr/>
      <dgm:t>
        <a:bodyPr/>
        <a:lstStyle/>
        <a:p>
          <a:endParaRPr lang="en-US"/>
        </a:p>
      </dgm:t>
    </dgm:pt>
    <dgm:pt modelId="{3066F7F2-8F49-4909-9176-1E06644830BE}" type="parTrans" cxnId="{F43A632C-7457-43AF-90C1-9B14628C215D}">
      <dgm:prSet/>
      <dgm:spPr/>
      <dgm:t>
        <a:bodyPr/>
        <a:lstStyle/>
        <a:p>
          <a:endParaRPr lang="en-US"/>
        </a:p>
      </dgm:t>
    </dgm:pt>
    <dgm:pt modelId="{6E80CED1-FD32-48B5-B62A-92E160BEC38E}" type="pres">
      <dgm:prSet presAssocID="{8CF924BD-B29C-4301-AA4B-3D29CA60F70F}" presName="compositeShape" presStyleCnt="0">
        <dgm:presLayoutVars>
          <dgm:dir/>
          <dgm:resizeHandles/>
        </dgm:presLayoutVars>
      </dgm:prSet>
      <dgm:spPr/>
      <dgm:t>
        <a:bodyPr/>
        <a:lstStyle/>
        <a:p>
          <a:endParaRPr lang="en-US"/>
        </a:p>
      </dgm:t>
    </dgm:pt>
    <dgm:pt modelId="{5CC4C211-71A3-4AEF-B004-562CEA31482E}" type="pres">
      <dgm:prSet presAssocID="{8CF924BD-B29C-4301-AA4B-3D29CA60F70F}" presName="pyramid" presStyleLbl="node1" presStyleIdx="0" presStyleCnt="1" custLinFactNeighborX="5862" custLinFactNeighborY="-2365"/>
      <dgm:spPr/>
    </dgm:pt>
    <dgm:pt modelId="{5CB62625-B17D-4562-9B91-9E66848F5E10}" type="pres">
      <dgm:prSet presAssocID="{8CF924BD-B29C-4301-AA4B-3D29CA60F70F}" presName="theList" presStyleCnt="0"/>
      <dgm:spPr/>
    </dgm:pt>
    <dgm:pt modelId="{C57276B8-2278-4D37-BA74-1279E6983EE9}" type="pres">
      <dgm:prSet presAssocID="{451D324E-8E3F-4D33-B4FF-6C56EDC3A26A}" presName="aNode" presStyleLbl="fgAcc1" presStyleIdx="0" presStyleCnt="5" custScaleX="123762">
        <dgm:presLayoutVars>
          <dgm:bulletEnabled val="1"/>
        </dgm:presLayoutVars>
      </dgm:prSet>
      <dgm:spPr/>
      <dgm:t>
        <a:bodyPr/>
        <a:lstStyle/>
        <a:p>
          <a:endParaRPr lang="en-US"/>
        </a:p>
      </dgm:t>
    </dgm:pt>
    <dgm:pt modelId="{240829DB-B2EF-4587-BC1C-62E58BA421BD}" type="pres">
      <dgm:prSet presAssocID="{451D324E-8E3F-4D33-B4FF-6C56EDC3A26A}" presName="aSpace" presStyleCnt="0"/>
      <dgm:spPr/>
    </dgm:pt>
    <dgm:pt modelId="{7E44B3AB-EA73-4234-A3A7-A8D4391F4C16}" type="pres">
      <dgm:prSet presAssocID="{8CC138FB-2AD1-463F-9EA1-32A9FEF866B4}" presName="aNode" presStyleLbl="fgAcc1" presStyleIdx="1" presStyleCnt="5" custScaleX="122167">
        <dgm:presLayoutVars>
          <dgm:bulletEnabled val="1"/>
        </dgm:presLayoutVars>
      </dgm:prSet>
      <dgm:spPr/>
      <dgm:t>
        <a:bodyPr/>
        <a:lstStyle/>
        <a:p>
          <a:endParaRPr lang="en-US"/>
        </a:p>
      </dgm:t>
    </dgm:pt>
    <dgm:pt modelId="{987CAC16-D3F4-4A80-B326-D487F79CBB26}" type="pres">
      <dgm:prSet presAssocID="{8CC138FB-2AD1-463F-9EA1-32A9FEF866B4}" presName="aSpace" presStyleCnt="0"/>
      <dgm:spPr/>
    </dgm:pt>
    <dgm:pt modelId="{CC38973D-9024-49E5-A265-2E6DC6BA52F9}" type="pres">
      <dgm:prSet presAssocID="{74CBF03F-00D4-495E-91E4-3EF6092AC8F4}" presName="aNode" presStyleLbl="fgAcc1" presStyleIdx="2" presStyleCnt="5" custScaleX="122167">
        <dgm:presLayoutVars>
          <dgm:bulletEnabled val="1"/>
        </dgm:presLayoutVars>
      </dgm:prSet>
      <dgm:spPr/>
      <dgm:t>
        <a:bodyPr/>
        <a:lstStyle/>
        <a:p>
          <a:endParaRPr lang="en-US"/>
        </a:p>
      </dgm:t>
    </dgm:pt>
    <dgm:pt modelId="{38EBE806-CD9F-4D54-8947-4ADF8FBD588B}" type="pres">
      <dgm:prSet presAssocID="{74CBF03F-00D4-495E-91E4-3EF6092AC8F4}" presName="aSpace" presStyleCnt="0"/>
      <dgm:spPr/>
    </dgm:pt>
    <dgm:pt modelId="{B7A4D4EC-23F7-4A57-9808-E7BFC472F7EB}" type="pres">
      <dgm:prSet presAssocID="{7F4789F9-8870-4B75-87AA-986EC59DDD38}" presName="aNode" presStyleLbl="fgAcc1" presStyleIdx="3" presStyleCnt="5" custScaleX="122167">
        <dgm:presLayoutVars>
          <dgm:bulletEnabled val="1"/>
        </dgm:presLayoutVars>
      </dgm:prSet>
      <dgm:spPr/>
      <dgm:t>
        <a:bodyPr/>
        <a:lstStyle/>
        <a:p>
          <a:endParaRPr lang="en-US"/>
        </a:p>
      </dgm:t>
    </dgm:pt>
    <dgm:pt modelId="{D5327D4C-D49C-433A-8E39-FD32AFAB58BF}" type="pres">
      <dgm:prSet presAssocID="{7F4789F9-8870-4B75-87AA-986EC59DDD38}" presName="aSpace" presStyleCnt="0"/>
      <dgm:spPr/>
    </dgm:pt>
    <dgm:pt modelId="{76E94C09-0E53-4127-8B57-71ABC4B804EC}" type="pres">
      <dgm:prSet presAssocID="{46E9800D-DCC1-419A-A7D6-6D6BB483322F}" presName="aNode" presStyleLbl="fgAcc1" presStyleIdx="4" presStyleCnt="5" custScaleX="122167">
        <dgm:presLayoutVars>
          <dgm:bulletEnabled val="1"/>
        </dgm:presLayoutVars>
      </dgm:prSet>
      <dgm:spPr/>
      <dgm:t>
        <a:bodyPr/>
        <a:lstStyle/>
        <a:p>
          <a:endParaRPr lang="en-US"/>
        </a:p>
      </dgm:t>
    </dgm:pt>
    <dgm:pt modelId="{7D8B0210-6DE3-41DB-A886-4A8B65516D8E}" type="pres">
      <dgm:prSet presAssocID="{46E9800D-DCC1-419A-A7D6-6D6BB483322F}" presName="aSpace" presStyleCnt="0"/>
      <dgm:spPr/>
    </dgm:pt>
  </dgm:ptLst>
  <dgm:cxnLst>
    <dgm:cxn modelId="{D99E6A47-8D7F-4867-83D1-B06804EFD9E2}" type="presOf" srcId="{451D324E-8E3F-4D33-B4FF-6C56EDC3A26A}" destId="{C57276B8-2278-4D37-BA74-1279E6983EE9}" srcOrd="0" destOrd="0" presId="urn:microsoft.com/office/officeart/2005/8/layout/pyramid2"/>
    <dgm:cxn modelId="{AFC3E939-2423-401C-BB15-6E0F93E7F516}" srcId="{8CF924BD-B29C-4301-AA4B-3D29CA60F70F}" destId="{8CC138FB-2AD1-463F-9EA1-32A9FEF866B4}" srcOrd="1" destOrd="0" parTransId="{18CEAFCA-0B3E-425E-8919-A48D3585FED4}" sibTransId="{EBFE1E6C-DFD8-40A7-A485-8D3A6EF0859E}"/>
    <dgm:cxn modelId="{193896C6-77E1-4650-BDBB-EDDBDB13808C}" type="presOf" srcId="{7F4789F9-8870-4B75-87AA-986EC59DDD38}" destId="{B7A4D4EC-23F7-4A57-9808-E7BFC472F7EB}" srcOrd="0" destOrd="0" presId="urn:microsoft.com/office/officeart/2005/8/layout/pyramid2"/>
    <dgm:cxn modelId="{4664975B-79F4-454D-967A-9C01AD20E2B0}" type="presOf" srcId="{8CF924BD-B29C-4301-AA4B-3D29CA60F70F}" destId="{6E80CED1-FD32-48B5-B62A-92E160BEC38E}" srcOrd="0" destOrd="0" presId="urn:microsoft.com/office/officeart/2005/8/layout/pyramid2"/>
    <dgm:cxn modelId="{41A0250D-9145-4559-B9EC-46AF7D72AC20}" srcId="{8CF924BD-B29C-4301-AA4B-3D29CA60F70F}" destId="{7F4789F9-8870-4B75-87AA-986EC59DDD38}" srcOrd="3" destOrd="0" parTransId="{3D177613-CBA4-4A8F-83E1-8AA3EAE1158A}" sibTransId="{91C9D303-77E9-4BB2-9E0B-930B259CA17C}"/>
    <dgm:cxn modelId="{AB0E9C88-4D97-42D3-B0A9-16B4F629771C}" srcId="{8CF924BD-B29C-4301-AA4B-3D29CA60F70F}" destId="{74CBF03F-00D4-495E-91E4-3EF6092AC8F4}" srcOrd="2" destOrd="0" parTransId="{6BEE79FB-9EFD-4734-B1EC-72915D2B9E33}" sibTransId="{6B82DBBA-87E3-468F-A311-C7A381DD686E}"/>
    <dgm:cxn modelId="{F43A632C-7457-43AF-90C1-9B14628C215D}" srcId="{8CF924BD-B29C-4301-AA4B-3D29CA60F70F}" destId="{451D324E-8E3F-4D33-B4FF-6C56EDC3A26A}" srcOrd="0" destOrd="0" parTransId="{3066F7F2-8F49-4909-9176-1E06644830BE}" sibTransId="{98BF7CA5-8FC6-4764-B97E-3D78992D733F}"/>
    <dgm:cxn modelId="{4E0D8FEA-BAA1-4CA4-ABD4-EF77AFCAFFA4}" type="presOf" srcId="{74CBF03F-00D4-495E-91E4-3EF6092AC8F4}" destId="{CC38973D-9024-49E5-A265-2E6DC6BA52F9}" srcOrd="0" destOrd="0" presId="urn:microsoft.com/office/officeart/2005/8/layout/pyramid2"/>
    <dgm:cxn modelId="{B9F70231-DECF-4F33-A4F3-E8D9BB96F266}" srcId="{8CF924BD-B29C-4301-AA4B-3D29CA60F70F}" destId="{46E9800D-DCC1-419A-A7D6-6D6BB483322F}" srcOrd="4" destOrd="0" parTransId="{43B65689-0D95-46AE-809A-2AAF32A78EA8}" sibTransId="{70A3AB76-C9C4-4948-B158-4619CB826BFF}"/>
    <dgm:cxn modelId="{AD9942A0-E4E5-4C11-A102-246DDB27136F}" type="presOf" srcId="{46E9800D-DCC1-419A-A7D6-6D6BB483322F}" destId="{76E94C09-0E53-4127-8B57-71ABC4B804EC}" srcOrd="0" destOrd="0" presId="urn:microsoft.com/office/officeart/2005/8/layout/pyramid2"/>
    <dgm:cxn modelId="{E61B47B9-8471-4A98-A002-D52410CC5C30}" type="presOf" srcId="{8CC138FB-2AD1-463F-9EA1-32A9FEF866B4}" destId="{7E44B3AB-EA73-4234-A3A7-A8D4391F4C16}" srcOrd="0" destOrd="0" presId="urn:microsoft.com/office/officeart/2005/8/layout/pyramid2"/>
    <dgm:cxn modelId="{2CDE079A-92F0-4983-BC08-E85EFCD166DA}" type="presParOf" srcId="{6E80CED1-FD32-48B5-B62A-92E160BEC38E}" destId="{5CC4C211-71A3-4AEF-B004-562CEA31482E}" srcOrd="0" destOrd="0" presId="urn:microsoft.com/office/officeart/2005/8/layout/pyramid2"/>
    <dgm:cxn modelId="{8FE13E2B-31E0-4EB0-BECB-9ADBBF984131}" type="presParOf" srcId="{6E80CED1-FD32-48B5-B62A-92E160BEC38E}" destId="{5CB62625-B17D-4562-9B91-9E66848F5E10}" srcOrd="1" destOrd="0" presId="urn:microsoft.com/office/officeart/2005/8/layout/pyramid2"/>
    <dgm:cxn modelId="{9C1E8EF8-8788-4186-BF40-8DFF9CFB0E5D}" type="presParOf" srcId="{5CB62625-B17D-4562-9B91-9E66848F5E10}" destId="{C57276B8-2278-4D37-BA74-1279E6983EE9}" srcOrd="0" destOrd="0" presId="urn:microsoft.com/office/officeart/2005/8/layout/pyramid2"/>
    <dgm:cxn modelId="{D2539F48-124E-42F9-A990-3A7FA316D5DE}" type="presParOf" srcId="{5CB62625-B17D-4562-9B91-9E66848F5E10}" destId="{240829DB-B2EF-4587-BC1C-62E58BA421BD}" srcOrd="1" destOrd="0" presId="urn:microsoft.com/office/officeart/2005/8/layout/pyramid2"/>
    <dgm:cxn modelId="{DBDFA761-B99E-4828-8B63-F183DF364883}" type="presParOf" srcId="{5CB62625-B17D-4562-9B91-9E66848F5E10}" destId="{7E44B3AB-EA73-4234-A3A7-A8D4391F4C16}" srcOrd="2" destOrd="0" presId="urn:microsoft.com/office/officeart/2005/8/layout/pyramid2"/>
    <dgm:cxn modelId="{EFA9AAC3-8F90-4869-9CE9-27987CE61B56}" type="presParOf" srcId="{5CB62625-B17D-4562-9B91-9E66848F5E10}" destId="{987CAC16-D3F4-4A80-B326-D487F79CBB26}" srcOrd="3" destOrd="0" presId="urn:microsoft.com/office/officeart/2005/8/layout/pyramid2"/>
    <dgm:cxn modelId="{708028C8-42C7-44BB-9336-B1E7A6956F18}" type="presParOf" srcId="{5CB62625-B17D-4562-9B91-9E66848F5E10}" destId="{CC38973D-9024-49E5-A265-2E6DC6BA52F9}" srcOrd="4" destOrd="0" presId="urn:microsoft.com/office/officeart/2005/8/layout/pyramid2"/>
    <dgm:cxn modelId="{742A9A4F-5FAD-4280-8C5A-F9949040A7C3}" type="presParOf" srcId="{5CB62625-B17D-4562-9B91-9E66848F5E10}" destId="{38EBE806-CD9F-4D54-8947-4ADF8FBD588B}" srcOrd="5" destOrd="0" presId="urn:microsoft.com/office/officeart/2005/8/layout/pyramid2"/>
    <dgm:cxn modelId="{872AB657-E461-42B3-97E3-DA1F3B5B55A7}" type="presParOf" srcId="{5CB62625-B17D-4562-9B91-9E66848F5E10}" destId="{B7A4D4EC-23F7-4A57-9808-E7BFC472F7EB}" srcOrd="6" destOrd="0" presId="urn:microsoft.com/office/officeart/2005/8/layout/pyramid2"/>
    <dgm:cxn modelId="{69E3D211-EDAC-4AD4-9668-7A055889E5C6}" type="presParOf" srcId="{5CB62625-B17D-4562-9B91-9E66848F5E10}" destId="{D5327D4C-D49C-433A-8E39-FD32AFAB58BF}" srcOrd="7" destOrd="0" presId="urn:microsoft.com/office/officeart/2005/8/layout/pyramid2"/>
    <dgm:cxn modelId="{C6E19D24-543C-42FB-9C57-B81D32E3F33E}" type="presParOf" srcId="{5CB62625-B17D-4562-9B91-9E66848F5E10}" destId="{76E94C09-0E53-4127-8B57-71ABC4B804EC}" srcOrd="8" destOrd="0" presId="urn:microsoft.com/office/officeart/2005/8/layout/pyramid2"/>
    <dgm:cxn modelId="{DE23711B-57CB-4910-B1DC-204BA51E97CF}" type="presParOf" srcId="{5CB62625-B17D-4562-9B91-9E66848F5E10}" destId="{7D8B0210-6DE3-41DB-A886-4A8B65516D8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B282D-4A9E-4F94-BE94-941F1AD2996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CD481277-EBDB-4B52-B011-CCA8AF425CD7}">
      <dgm:prSet/>
      <dgm:spPr/>
      <dgm:t>
        <a:bodyPr/>
        <a:lstStyle/>
        <a:p>
          <a:pPr rtl="1"/>
          <a:r>
            <a:rPr lang="ar-EG" dirty="0" smtClean="0"/>
            <a:t>تحسين إستراتيجيات التعليم والتعلم وإستخدام إساليب إبتكارية.</a:t>
          </a:r>
          <a:endParaRPr lang="en-US" dirty="0"/>
        </a:p>
      </dgm:t>
    </dgm:pt>
    <dgm:pt modelId="{6059F8F5-54EA-407A-A021-A8EABA2390C5}" type="parTrans" cxnId="{DBC089E1-FCF9-48BC-AB10-1973E208BCD5}">
      <dgm:prSet/>
      <dgm:spPr/>
      <dgm:t>
        <a:bodyPr/>
        <a:lstStyle/>
        <a:p>
          <a:endParaRPr lang="en-US"/>
        </a:p>
      </dgm:t>
    </dgm:pt>
    <dgm:pt modelId="{14EC05E3-2872-4B8C-8EFD-C2E4625BCEB6}" type="sibTrans" cxnId="{DBC089E1-FCF9-48BC-AB10-1973E208BCD5}">
      <dgm:prSet/>
      <dgm:spPr/>
      <dgm:t>
        <a:bodyPr/>
        <a:lstStyle/>
        <a:p>
          <a:endParaRPr lang="en-US"/>
        </a:p>
      </dgm:t>
    </dgm:pt>
    <dgm:pt modelId="{32D16E50-8C40-4B3B-805A-D4BB7A73FF8D}">
      <dgm:prSet/>
      <dgm:spPr/>
      <dgm:t>
        <a:bodyPr/>
        <a:lstStyle/>
        <a:p>
          <a:pPr rtl="1"/>
          <a:r>
            <a:rPr lang="ar-EG" smtClean="0"/>
            <a:t>تعلم نقد الأفكار وليس الأشخاص</a:t>
          </a:r>
          <a:endParaRPr lang="en-US" dirty="0"/>
        </a:p>
      </dgm:t>
    </dgm:pt>
    <dgm:pt modelId="{E35A3E70-845A-4B28-8EFA-7EB0707D51E1}" type="parTrans" cxnId="{0F6120A5-EE87-43C1-A6EB-4825E39E71F8}">
      <dgm:prSet/>
      <dgm:spPr/>
      <dgm:t>
        <a:bodyPr/>
        <a:lstStyle/>
        <a:p>
          <a:endParaRPr lang="en-US"/>
        </a:p>
      </dgm:t>
    </dgm:pt>
    <dgm:pt modelId="{2F3E3E67-2A61-407C-B322-4EAA8CEBF18C}" type="sibTrans" cxnId="{0F6120A5-EE87-43C1-A6EB-4825E39E71F8}">
      <dgm:prSet/>
      <dgm:spPr/>
      <dgm:t>
        <a:bodyPr/>
        <a:lstStyle/>
        <a:p>
          <a:endParaRPr lang="en-US"/>
        </a:p>
      </dgm:t>
    </dgm:pt>
    <dgm:pt modelId="{764F069C-5384-4D53-B3A8-97EA2061AE83}">
      <dgm:prSet/>
      <dgm:spPr/>
      <dgm:t>
        <a:bodyPr/>
        <a:lstStyle/>
        <a:p>
          <a:pPr rtl="1"/>
          <a:r>
            <a:rPr lang="ar-EG" smtClean="0"/>
            <a:t>تحفيز التعلم النشط والتركيز على مهارات التواصل الفعال</a:t>
          </a:r>
          <a:endParaRPr lang="en-US" dirty="0"/>
        </a:p>
      </dgm:t>
    </dgm:pt>
    <dgm:pt modelId="{A495CDCB-2EF5-44EB-B2AF-3E93E70CCBC2}" type="parTrans" cxnId="{A7E1403C-E910-4A80-94AA-083C00F103BA}">
      <dgm:prSet/>
      <dgm:spPr/>
      <dgm:t>
        <a:bodyPr/>
        <a:lstStyle/>
        <a:p>
          <a:endParaRPr lang="en-US"/>
        </a:p>
      </dgm:t>
    </dgm:pt>
    <dgm:pt modelId="{A619961F-17D0-41C6-AA51-D1E2BE2B0E41}" type="sibTrans" cxnId="{A7E1403C-E910-4A80-94AA-083C00F103BA}">
      <dgm:prSet/>
      <dgm:spPr/>
      <dgm:t>
        <a:bodyPr/>
        <a:lstStyle/>
        <a:p>
          <a:endParaRPr lang="en-US"/>
        </a:p>
      </dgm:t>
    </dgm:pt>
    <dgm:pt modelId="{2F8EACEC-0D26-4EB7-8CD0-A23F6E03EDF1}">
      <dgm:prSet/>
      <dgm:spPr/>
      <dgm:t>
        <a:bodyPr/>
        <a:lstStyle/>
        <a:p>
          <a:pPr rtl="1"/>
          <a:r>
            <a:rPr lang="ar-EG" smtClean="0"/>
            <a:t>تشجيع الموهبة والابداع</a:t>
          </a:r>
          <a:endParaRPr lang="en-US"/>
        </a:p>
      </dgm:t>
    </dgm:pt>
    <dgm:pt modelId="{A144E365-836D-48F1-BFA3-627EB46C05E9}" type="parTrans" cxnId="{4806FC4C-EB01-4614-80CA-AE0E1217E342}">
      <dgm:prSet/>
      <dgm:spPr/>
      <dgm:t>
        <a:bodyPr/>
        <a:lstStyle/>
        <a:p>
          <a:endParaRPr lang="en-US"/>
        </a:p>
      </dgm:t>
    </dgm:pt>
    <dgm:pt modelId="{4629F786-3F4D-40F7-A360-9CC6CFD16674}" type="sibTrans" cxnId="{4806FC4C-EB01-4614-80CA-AE0E1217E342}">
      <dgm:prSet/>
      <dgm:spPr/>
      <dgm:t>
        <a:bodyPr/>
        <a:lstStyle/>
        <a:p>
          <a:endParaRPr lang="en-US"/>
        </a:p>
      </dgm:t>
    </dgm:pt>
    <dgm:pt modelId="{F997C308-3E14-437F-B39C-AE67804C88D1}" type="pres">
      <dgm:prSet presAssocID="{486B282D-4A9E-4F94-BE94-941F1AD29960}" presName="CompostProcess" presStyleCnt="0">
        <dgm:presLayoutVars>
          <dgm:dir/>
          <dgm:resizeHandles val="exact"/>
        </dgm:presLayoutVars>
      </dgm:prSet>
      <dgm:spPr/>
      <dgm:t>
        <a:bodyPr/>
        <a:lstStyle/>
        <a:p>
          <a:endParaRPr lang="en-US"/>
        </a:p>
      </dgm:t>
    </dgm:pt>
    <dgm:pt modelId="{18CAF1C4-A059-43EF-A732-9657558B0A16}" type="pres">
      <dgm:prSet presAssocID="{486B282D-4A9E-4F94-BE94-941F1AD29960}" presName="arrow" presStyleLbl="bgShp" presStyleIdx="0" presStyleCnt="1" custLinFactNeighborY="-1250"/>
      <dgm:spPr/>
    </dgm:pt>
    <dgm:pt modelId="{3C3F0D25-4E9F-4C47-94AC-8C856DE94BDB}" type="pres">
      <dgm:prSet presAssocID="{486B282D-4A9E-4F94-BE94-941F1AD29960}" presName="linearProcess" presStyleCnt="0"/>
      <dgm:spPr/>
    </dgm:pt>
    <dgm:pt modelId="{6CB90F53-02C7-4A5B-A125-EB28DFCE27DE}" type="pres">
      <dgm:prSet presAssocID="{CD481277-EBDB-4B52-B011-CCA8AF425CD7}" presName="textNode" presStyleLbl="node1" presStyleIdx="0" presStyleCnt="4">
        <dgm:presLayoutVars>
          <dgm:bulletEnabled val="1"/>
        </dgm:presLayoutVars>
      </dgm:prSet>
      <dgm:spPr/>
      <dgm:t>
        <a:bodyPr/>
        <a:lstStyle/>
        <a:p>
          <a:endParaRPr lang="en-US"/>
        </a:p>
      </dgm:t>
    </dgm:pt>
    <dgm:pt modelId="{008E387B-5E87-436D-8639-95EA634E3E6C}" type="pres">
      <dgm:prSet presAssocID="{14EC05E3-2872-4B8C-8EFD-C2E4625BCEB6}" presName="sibTrans" presStyleCnt="0"/>
      <dgm:spPr/>
    </dgm:pt>
    <dgm:pt modelId="{1B2F525B-75C1-466D-B9C3-3A4A8AEEC92B}" type="pres">
      <dgm:prSet presAssocID="{32D16E50-8C40-4B3B-805A-D4BB7A73FF8D}" presName="textNode" presStyleLbl="node1" presStyleIdx="1" presStyleCnt="4">
        <dgm:presLayoutVars>
          <dgm:bulletEnabled val="1"/>
        </dgm:presLayoutVars>
      </dgm:prSet>
      <dgm:spPr/>
      <dgm:t>
        <a:bodyPr/>
        <a:lstStyle/>
        <a:p>
          <a:endParaRPr lang="en-US"/>
        </a:p>
      </dgm:t>
    </dgm:pt>
    <dgm:pt modelId="{1733D35F-75E4-431B-8A7E-7F93ED8D138E}" type="pres">
      <dgm:prSet presAssocID="{2F3E3E67-2A61-407C-B322-4EAA8CEBF18C}" presName="sibTrans" presStyleCnt="0"/>
      <dgm:spPr/>
    </dgm:pt>
    <dgm:pt modelId="{463E36BA-ADF0-4EA8-8879-157D5CCE73A8}" type="pres">
      <dgm:prSet presAssocID="{764F069C-5384-4D53-B3A8-97EA2061AE83}" presName="textNode" presStyleLbl="node1" presStyleIdx="2" presStyleCnt="4">
        <dgm:presLayoutVars>
          <dgm:bulletEnabled val="1"/>
        </dgm:presLayoutVars>
      </dgm:prSet>
      <dgm:spPr/>
      <dgm:t>
        <a:bodyPr/>
        <a:lstStyle/>
        <a:p>
          <a:endParaRPr lang="en-US"/>
        </a:p>
      </dgm:t>
    </dgm:pt>
    <dgm:pt modelId="{9ED2041A-6C7D-43D2-BEBA-66F26EDE902B}" type="pres">
      <dgm:prSet presAssocID="{A619961F-17D0-41C6-AA51-D1E2BE2B0E41}" presName="sibTrans" presStyleCnt="0"/>
      <dgm:spPr/>
    </dgm:pt>
    <dgm:pt modelId="{F3939FB4-63B7-445B-AB82-D3831256DADF}" type="pres">
      <dgm:prSet presAssocID="{2F8EACEC-0D26-4EB7-8CD0-A23F6E03EDF1}" presName="textNode" presStyleLbl="node1" presStyleIdx="3" presStyleCnt="4">
        <dgm:presLayoutVars>
          <dgm:bulletEnabled val="1"/>
        </dgm:presLayoutVars>
      </dgm:prSet>
      <dgm:spPr/>
      <dgm:t>
        <a:bodyPr/>
        <a:lstStyle/>
        <a:p>
          <a:endParaRPr lang="en-US"/>
        </a:p>
      </dgm:t>
    </dgm:pt>
  </dgm:ptLst>
  <dgm:cxnLst>
    <dgm:cxn modelId="{4806FC4C-EB01-4614-80CA-AE0E1217E342}" srcId="{486B282D-4A9E-4F94-BE94-941F1AD29960}" destId="{2F8EACEC-0D26-4EB7-8CD0-A23F6E03EDF1}" srcOrd="3" destOrd="0" parTransId="{A144E365-836D-48F1-BFA3-627EB46C05E9}" sibTransId="{4629F786-3F4D-40F7-A360-9CC6CFD16674}"/>
    <dgm:cxn modelId="{A7E1403C-E910-4A80-94AA-083C00F103BA}" srcId="{486B282D-4A9E-4F94-BE94-941F1AD29960}" destId="{764F069C-5384-4D53-B3A8-97EA2061AE83}" srcOrd="2" destOrd="0" parTransId="{A495CDCB-2EF5-44EB-B2AF-3E93E70CCBC2}" sibTransId="{A619961F-17D0-41C6-AA51-D1E2BE2B0E41}"/>
    <dgm:cxn modelId="{715D67ED-4D7B-4EFA-BC2F-C216CF0942EC}" type="presOf" srcId="{CD481277-EBDB-4B52-B011-CCA8AF425CD7}" destId="{6CB90F53-02C7-4A5B-A125-EB28DFCE27DE}" srcOrd="0" destOrd="0" presId="urn:microsoft.com/office/officeart/2005/8/layout/hProcess9"/>
    <dgm:cxn modelId="{FD0CDD9F-0101-4789-ABF5-D34A95A8AD20}" type="presOf" srcId="{32D16E50-8C40-4B3B-805A-D4BB7A73FF8D}" destId="{1B2F525B-75C1-466D-B9C3-3A4A8AEEC92B}" srcOrd="0" destOrd="0" presId="urn:microsoft.com/office/officeart/2005/8/layout/hProcess9"/>
    <dgm:cxn modelId="{532EE439-DEC8-45CE-ACBB-1E6D2F244155}" type="presOf" srcId="{764F069C-5384-4D53-B3A8-97EA2061AE83}" destId="{463E36BA-ADF0-4EA8-8879-157D5CCE73A8}" srcOrd="0" destOrd="0" presId="urn:microsoft.com/office/officeart/2005/8/layout/hProcess9"/>
    <dgm:cxn modelId="{0F6120A5-EE87-43C1-A6EB-4825E39E71F8}" srcId="{486B282D-4A9E-4F94-BE94-941F1AD29960}" destId="{32D16E50-8C40-4B3B-805A-D4BB7A73FF8D}" srcOrd="1" destOrd="0" parTransId="{E35A3E70-845A-4B28-8EFA-7EB0707D51E1}" sibTransId="{2F3E3E67-2A61-407C-B322-4EAA8CEBF18C}"/>
    <dgm:cxn modelId="{55EBE896-C570-4C8F-B634-74BFA748F24B}" type="presOf" srcId="{486B282D-4A9E-4F94-BE94-941F1AD29960}" destId="{F997C308-3E14-437F-B39C-AE67804C88D1}" srcOrd="0" destOrd="0" presId="urn:microsoft.com/office/officeart/2005/8/layout/hProcess9"/>
    <dgm:cxn modelId="{201D7D01-A5AE-4337-9354-0C30CC8D55CB}" type="presOf" srcId="{2F8EACEC-0D26-4EB7-8CD0-A23F6E03EDF1}" destId="{F3939FB4-63B7-445B-AB82-D3831256DADF}" srcOrd="0" destOrd="0" presId="urn:microsoft.com/office/officeart/2005/8/layout/hProcess9"/>
    <dgm:cxn modelId="{DBC089E1-FCF9-48BC-AB10-1973E208BCD5}" srcId="{486B282D-4A9E-4F94-BE94-941F1AD29960}" destId="{CD481277-EBDB-4B52-B011-CCA8AF425CD7}" srcOrd="0" destOrd="0" parTransId="{6059F8F5-54EA-407A-A021-A8EABA2390C5}" sibTransId="{14EC05E3-2872-4B8C-8EFD-C2E4625BCEB6}"/>
    <dgm:cxn modelId="{D0C8DD30-7CA5-4120-9EE3-C087EB5CBE3D}" type="presParOf" srcId="{F997C308-3E14-437F-B39C-AE67804C88D1}" destId="{18CAF1C4-A059-43EF-A732-9657558B0A16}" srcOrd="0" destOrd="0" presId="urn:microsoft.com/office/officeart/2005/8/layout/hProcess9"/>
    <dgm:cxn modelId="{1C154924-CCED-41F1-93CA-95A94A02A441}" type="presParOf" srcId="{F997C308-3E14-437F-B39C-AE67804C88D1}" destId="{3C3F0D25-4E9F-4C47-94AC-8C856DE94BDB}" srcOrd="1" destOrd="0" presId="urn:microsoft.com/office/officeart/2005/8/layout/hProcess9"/>
    <dgm:cxn modelId="{3619BA43-AD16-42E3-ACFD-D7ABEB2F6223}" type="presParOf" srcId="{3C3F0D25-4E9F-4C47-94AC-8C856DE94BDB}" destId="{6CB90F53-02C7-4A5B-A125-EB28DFCE27DE}" srcOrd="0" destOrd="0" presId="urn:microsoft.com/office/officeart/2005/8/layout/hProcess9"/>
    <dgm:cxn modelId="{22147D84-D182-46E4-A325-576C89AAB4FC}" type="presParOf" srcId="{3C3F0D25-4E9F-4C47-94AC-8C856DE94BDB}" destId="{008E387B-5E87-436D-8639-95EA634E3E6C}" srcOrd="1" destOrd="0" presId="urn:microsoft.com/office/officeart/2005/8/layout/hProcess9"/>
    <dgm:cxn modelId="{10175E6F-7313-4789-B1F5-7D8FBE756E73}" type="presParOf" srcId="{3C3F0D25-4E9F-4C47-94AC-8C856DE94BDB}" destId="{1B2F525B-75C1-466D-B9C3-3A4A8AEEC92B}" srcOrd="2" destOrd="0" presId="urn:microsoft.com/office/officeart/2005/8/layout/hProcess9"/>
    <dgm:cxn modelId="{4B20B5E2-E878-4CF8-8B92-F2D1C41BDBAC}" type="presParOf" srcId="{3C3F0D25-4E9F-4C47-94AC-8C856DE94BDB}" destId="{1733D35F-75E4-431B-8A7E-7F93ED8D138E}" srcOrd="3" destOrd="0" presId="urn:microsoft.com/office/officeart/2005/8/layout/hProcess9"/>
    <dgm:cxn modelId="{E2600111-5338-4E4F-AC54-CE72F2399E12}" type="presParOf" srcId="{3C3F0D25-4E9F-4C47-94AC-8C856DE94BDB}" destId="{463E36BA-ADF0-4EA8-8879-157D5CCE73A8}" srcOrd="4" destOrd="0" presId="urn:microsoft.com/office/officeart/2005/8/layout/hProcess9"/>
    <dgm:cxn modelId="{3815C664-1793-44CD-94DC-07CF4B36BC21}" type="presParOf" srcId="{3C3F0D25-4E9F-4C47-94AC-8C856DE94BDB}" destId="{9ED2041A-6C7D-43D2-BEBA-66F26EDE902B}" srcOrd="5" destOrd="0" presId="urn:microsoft.com/office/officeart/2005/8/layout/hProcess9"/>
    <dgm:cxn modelId="{38FEAD31-ED6F-4CF2-AD82-BC6BA1A4E72E}" type="presParOf" srcId="{3C3F0D25-4E9F-4C47-94AC-8C856DE94BDB}" destId="{F3939FB4-63B7-445B-AB82-D3831256DAD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23210-8C65-484A-AAE6-18442584D6B0}"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9223ACAD-211F-40DC-AD67-DFD6B0E09CC3}">
      <dgm:prSet/>
      <dgm:spPr/>
      <dgm:t>
        <a:bodyPr/>
        <a:lstStyle/>
        <a:p>
          <a:pPr rtl="1"/>
          <a:r>
            <a:rPr lang="ar-EG" dirty="0" smtClean="0"/>
            <a:t>حساب معرفة الصدق </a:t>
          </a:r>
          <a:r>
            <a:rPr lang="ar-EG" dirty="0" err="1" smtClean="0"/>
            <a:t>الداخلى</a:t>
          </a:r>
          <a:r>
            <a:rPr lang="ar-EG" dirty="0" smtClean="0"/>
            <a:t> للاستبانة (</a:t>
          </a:r>
          <a:r>
            <a:rPr lang="en-US" dirty="0" smtClean="0"/>
            <a:t>Validity</a:t>
          </a:r>
          <a:r>
            <a:rPr lang="ar-EG" dirty="0" smtClean="0"/>
            <a:t>)</a:t>
          </a:r>
          <a:r>
            <a:rPr lang="en-US" dirty="0" smtClean="0"/>
            <a:t> </a:t>
          </a:r>
          <a:r>
            <a:rPr lang="ar-EG" dirty="0" smtClean="0"/>
            <a:t>في منهجية الدراسة وذلك بحساب معامل الارتباط بيرسون بين درجة كل عبارة من عبارات الاستبانة والدرجة الكلية للعبارات وأتضح أن معاملات الارتباط تتراوح ما بين (0.662-0.837) وهي مرتفعة ومعنوية إحصائيا عند مستوى معنوية 0.01، مما يدل على صدق العبارات المكونة للاستبانة. </a:t>
          </a:r>
          <a:endParaRPr lang="en-US" dirty="0"/>
        </a:p>
      </dgm:t>
    </dgm:pt>
    <dgm:pt modelId="{DEEB6251-81FF-4CF7-9810-5096709E0C3E}" type="parTrans" cxnId="{BDB1EB49-6B61-490B-A1D3-092CA960BD8A}">
      <dgm:prSet/>
      <dgm:spPr/>
      <dgm:t>
        <a:bodyPr/>
        <a:lstStyle/>
        <a:p>
          <a:endParaRPr lang="en-US"/>
        </a:p>
      </dgm:t>
    </dgm:pt>
    <dgm:pt modelId="{55FF6F08-E955-4ACB-9CDF-D6A0D5C682BA}" type="sibTrans" cxnId="{BDB1EB49-6B61-490B-A1D3-092CA960BD8A}">
      <dgm:prSet/>
      <dgm:spPr/>
      <dgm:t>
        <a:bodyPr/>
        <a:lstStyle/>
        <a:p>
          <a:endParaRPr lang="en-US"/>
        </a:p>
      </dgm:t>
    </dgm:pt>
    <dgm:pt modelId="{22079A59-6ECD-41A4-B8C6-2A72747FB8A0}">
      <dgm:prSet/>
      <dgm:spPr/>
      <dgm:t>
        <a:bodyPr/>
        <a:lstStyle/>
        <a:p>
          <a:pPr rtl="1"/>
          <a:r>
            <a:rPr lang="ar-EG" dirty="0" smtClean="0"/>
            <a:t>حساب ثبات الاستبانة </a:t>
          </a:r>
          <a:r>
            <a:rPr lang="en-US" dirty="0" smtClean="0"/>
            <a:t>(Reliability) </a:t>
          </a:r>
          <a:r>
            <a:rPr lang="ar-EG" dirty="0" smtClean="0"/>
            <a:t> للتأكد من أن الإجابة ستكون واحدة تقريبا لو تكرر تطبيقها على الطالبات أنفسهم في أوقات مختلفة، وذلك بحساب ثبات درجات الأداة ككل مستخدما في ذلك معامل ألفا كرو نباخ. وكان معامل ثبات أداة الدراسة (ألفا كرو نباخ) 0.901 وبذلك يكون تجاوز الحد الأدنى(0.6) المستخدم في هذا النوع من الدراسات </a:t>
          </a:r>
          <a:r>
            <a:rPr lang="en-US" dirty="0" smtClean="0"/>
            <a:t>(</a:t>
          </a:r>
          <a:r>
            <a:rPr lang="en-US" dirty="0" err="1" smtClean="0"/>
            <a:t>Bagozzi</a:t>
          </a:r>
          <a:r>
            <a:rPr lang="en-US" dirty="0" smtClean="0"/>
            <a:t> Yi, 1988)</a:t>
          </a:r>
          <a:endParaRPr lang="en-US" dirty="0"/>
        </a:p>
      </dgm:t>
    </dgm:pt>
    <dgm:pt modelId="{178E3F5B-8079-448F-B11A-E472C54CA66E}" type="parTrans" cxnId="{FB266477-11EB-46B6-A0B6-F35DB5E32558}">
      <dgm:prSet/>
      <dgm:spPr/>
      <dgm:t>
        <a:bodyPr/>
        <a:lstStyle/>
        <a:p>
          <a:endParaRPr lang="en-US"/>
        </a:p>
      </dgm:t>
    </dgm:pt>
    <dgm:pt modelId="{2DE2E0EC-6B3B-4F27-9EA2-1CDD0D75D029}" type="sibTrans" cxnId="{FB266477-11EB-46B6-A0B6-F35DB5E32558}">
      <dgm:prSet/>
      <dgm:spPr/>
      <dgm:t>
        <a:bodyPr/>
        <a:lstStyle/>
        <a:p>
          <a:endParaRPr lang="en-US"/>
        </a:p>
      </dgm:t>
    </dgm:pt>
    <dgm:pt modelId="{D8E95F09-D2A6-4859-8099-75CEF0FD702B}">
      <dgm:prSet/>
      <dgm:spPr/>
      <dgm:t>
        <a:bodyPr/>
        <a:lstStyle/>
        <a:p>
          <a:pPr rtl="1"/>
          <a:r>
            <a:rPr lang="ar-EG" smtClean="0"/>
            <a:t>ونستخلص من ذلك أن أداة الدراسة تتمتع بدرجة عالية من الثبات مما يجعلها مناسبة وفعالة لهذه الدراسة ويمكن الوثوق بها لتحقيق أهداف الدراسة </a:t>
          </a:r>
          <a:endParaRPr lang="en-US"/>
        </a:p>
      </dgm:t>
    </dgm:pt>
    <dgm:pt modelId="{800953FA-FCEE-4615-A91B-28FAE7233708}" type="parTrans" cxnId="{2408ED39-A0C5-4276-B56F-5C79651F68A0}">
      <dgm:prSet/>
      <dgm:spPr/>
      <dgm:t>
        <a:bodyPr/>
        <a:lstStyle/>
        <a:p>
          <a:endParaRPr lang="en-US"/>
        </a:p>
      </dgm:t>
    </dgm:pt>
    <dgm:pt modelId="{EA524BF2-7F46-478A-8975-E432A3FDDA4E}" type="sibTrans" cxnId="{2408ED39-A0C5-4276-B56F-5C79651F68A0}">
      <dgm:prSet/>
      <dgm:spPr/>
      <dgm:t>
        <a:bodyPr/>
        <a:lstStyle/>
        <a:p>
          <a:endParaRPr lang="en-US"/>
        </a:p>
      </dgm:t>
    </dgm:pt>
    <dgm:pt modelId="{521CC85B-F323-4272-816D-B0BD6DC8754F}" type="pres">
      <dgm:prSet presAssocID="{BD623210-8C65-484A-AAE6-18442584D6B0}" presName="linear" presStyleCnt="0">
        <dgm:presLayoutVars>
          <dgm:animLvl val="lvl"/>
          <dgm:resizeHandles val="exact"/>
        </dgm:presLayoutVars>
      </dgm:prSet>
      <dgm:spPr/>
      <dgm:t>
        <a:bodyPr/>
        <a:lstStyle/>
        <a:p>
          <a:endParaRPr lang="en-US"/>
        </a:p>
      </dgm:t>
    </dgm:pt>
    <dgm:pt modelId="{9CDA8B50-B4FE-4CB9-82EE-5A326A1E5BF8}" type="pres">
      <dgm:prSet presAssocID="{9223ACAD-211F-40DC-AD67-DFD6B0E09CC3}" presName="parentText" presStyleLbl="node1" presStyleIdx="0" presStyleCnt="3">
        <dgm:presLayoutVars>
          <dgm:chMax val="0"/>
          <dgm:bulletEnabled val="1"/>
        </dgm:presLayoutVars>
      </dgm:prSet>
      <dgm:spPr/>
      <dgm:t>
        <a:bodyPr/>
        <a:lstStyle/>
        <a:p>
          <a:endParaRPr lang="en-US"/>
        </a:p>
      </dgm:t>
    </dgm:pt>
    <dgm:pt modelId="{BF0AC601-2049-44D8-AFBE-A32A20D49FB7}" type="pres">
      <dgm:prSet presAssocID="{55FF6F08-E955-4ACB-9CDF-D6A0D5C682BA}" presName="spacer" presStyleCnt="0"/>
      <dgm:spPr/>
    </dgm:pt>
    <dgm:pt modelId="{03971F26-985B-4FDC-8F21-765C0DF066C6}" type="pres">
      <dgm:prSet presAssocID="{22079A59-6ECD-41A4-B8C6-2A72747FB8A0}" presName="parentText" presStyleLbl="node1" presStyleIdx="1" presStyleCnt="3">
        <dgm:presLayoutVars>
          <dgm:chMax val="0"/>
          <dgm:bulletEnabled val="1"/>
        </dgm:presLayoutVars>
      </dgm:prSet>
      <dgm:spPr/>
      <dgm:t>
        <a:bodyPr/>
        <a:lstStyle/>
        <a:p>
          <a:endParaRPr lang="en-US"/>
        </a:p>
      </dgm:t>
    </dgm:pt>
    <dgm:pt modelId="{F149ECA7-F0BA-4489-A01E-2032BC579B34}" type="pres">
      <dgm:prSet presAssocID="{2DE2E0EC-6B3B-4F27-9EA2-1CDD0D75D029}" presName="spacer" presStyleCnt="0"/>
      <dgm:spPr/>
    </dgm:pt>
    <dgm:pt modelId="{E774971D-F320-4162-ACC3-28330EE3CB85}" type="pres">
      <dgm:prSet presAssocID="{D8E95F09-D2A6-4859-8099-75CEF0FD702B}" presName="parentText" presStyleLbl="node1" presStyleIdx="2" presStyleCnt="3">
        <dgm:presLayoutVars>
          <dgm:chMax val="0"/>
          <dgm:bulletEnabled val="1"/>
        </dgm:presLayoutVars>
      </dgm:prSet>
      <dgm:spPr/>
      <dgm:t>
        <a:bodyPr/>
        <a:lstStyle/>
        <a:p>
          <a:endParaRPr lang="en-US"/>
        </a:p>
      </dgm:t>
    </dgm:pt>
  </dgm:ptLst>
  <dgm:cxnLst>
    <dgm:cxn modelId="{1685D7F4-B7AA-470E-8762-45C1052BE24D}" type="presOf" srcId="{9223ACAD-211F-40DC-AD67-DFD6B0E09CC3}" destId="{9CDA8B50-B4FE-4CB9-82EE-5A326A1E5BF8}" srcOrd="0" destOrd="0" presId="urn:microsoft.com/office/officeart/2005/8/layout/vList2"/>
    <dgm:cxn modelId="{17FD339D-452B-4FB7-82C8-7894882CF1B5}" type="presOf" srcId="{BD623210-8C65-484A-AAE6-18442584D6B0}" destId="{521CC85B-F323-4272-816D-B0BD6DC8754F}" srcOrd="0" destOrd="0" presId="urn:microsoft.com/office/officeart/2005/8/layout/vList2"/>
    <dgm:cxn modelId="{E55AEA2A-2202-4E9E-B37E-9666DDD9BD5E}" type="presOf" srcId="{22079A59-6ECD-41A4-B8C6-2A72747FB8A0}" destId="{03971F26-985B-4FDC-8F21-765C0DF066C6}" srcOrd="0" destOrd="0" presId="urn:microsoft.com/office/officeart/2005/8/layout/vList2"/>
    <dgm:cxn modelId="{FB266477-11EB-46B6-A0B6-F35DB5E32558}" srcId="{BD623210-8C65-484A-AAE6-18442584D6B0}" destId="{22079A59-6ECD-41A4-B8C6-2A72747FB8A0}" srcOrd="1" destOrd="0" parTransId="{178E3F5B-8079-448F-B11A-E472C54CA66E}" sibTransId="{2DE2E0EC-6B3B-4F27-9EA2-1CDD0D75D029}"/>
    <dgm:cxn modelId="{B86F9057-3ACB-447C-AE86-271591373D23}" type="presOf" srcId="{D8E95F09-D2A6-4859-8099-75CEF0FD702B}" destId="{E774971D-F320-4162-ACC3-28330EE3CB85}" srcOrd="0" destOrd="0" presId="urn:microsoft.com/office/officeart/2005/8/layout/vList2"/>
    <dgm:cxn modelId="{2408ED39-A0C5-4276-B56F-5C79651F68A0}" srcId="{BD623210-8C65-484A-AAE6-18442584D6B0}" destId="{D8E95F09-D2A6-4859-8099-75CEF0FD702B}" srcOrd="2" destOrd="0" parTransId="{800953FA-FCEE-4615-A91B-28FAE7233708}" sibTransId="{EA524BF2-7F46-478A-8975-E432A3FDDA4E}"/>
    <dgm:cxn modelId="{BDB1EB49-6B61-490B-A1D3-092CA960BD8A}" srcId="{BD623210-8C65-484A-AAE6-18442584D6B0}" destId="{9223ACAD-211F-40DC-AD67-DFD6B0E09CC3}" srcOrd="0" destOrd="0" parTransId="{DEEB6251-81FF-4CF7-9810-5096709E0C3E}" sibTransId="{55FF6F08-E955-4ACB-9CDF-D6A0D5C682BA}"/>
    <dgm:cxn modelId="{497D548C-DBD8-4E27-A364-2D639EA551A2}" type="presParOf" srcId="{521CC85B-F323-4272-816D-B0BD6DC8754F}" destId="{9CDA8B50-B4FE-4CB9-82EE-5A326A1E5BF8}" srcOrd="0" destOrd="0" presId="urn:microsoft.com/office/officeart/2005/8/layout/vList2"/>
    <dgm:cxn modelId="{0BE4D05F-CBDA-4EEE-A2CA-0F30A9BAEB6A}" type="presParOf" srcId="{521CC85B-F323-4272-816D-B0BD6DC8754F}" destId="{BF0AC601-2049-44D8-AFBE-A32A20D49FB7}" srcOrd="1" destOrd="0" presId="urn:microsoft.com/office/officeart/2005/8/layout/vList2"/>
    <dgm:cxn modelId="{70EECE61-4F72-4D9F-9A8C-364CFE3EDC20}" type="presParOf" srcId="{521CC85B-F323-4272-816D-B0BD6DC8754F}" destId="{03971F26-985B-4FDC-8F21-765C0DF066C6}" srcOrd="2" destOrd="0" presId="urn:microsoft.com/office/officeart/2005/8/layout/vList2"/>
    <dgm:cxn modelId="{D5D67ABD-D8AB-4962-9D55-BA3345E96800}" type="presParOf" srcId="{521CC85B-F323-4272-816D-B0BD6DC8754F}" destId="{F149ECA7-F0BA-4489-A01E-2032BC579B34}" srcOrd="3" destOrd="0" presId="urn:microsoft.com/office/officeart/2005/8/layout/vList2"/>
    <dgm:cxn modelId="{60C389BD-08D5-42CF-8A76-3DEBD87770DA}" type="presParOf" srcId="{521CC85B-F323-4272-816D-B0BD6DC8754F}" destId="{E774971D-F320-4162-ACC3-28330EE3CB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838C6-7C51-436D-AF36-B412D99BCA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6F427C-B7DF-43FE-808A-37F15C085075}">
      <dgm:prSet/>
      <dgm:spPr>
        <a:solidFill>
          <a:schemeClr val="accent4"/>
        </a:solidFill>
      </dgm:spPr>
      <dgm:t>
        <a:bodyPr/>
        <a:lstStyle/>
        <a:p>
          <a:pPr rtl="1"/>
          <a:r>
            <a:rPr lang="ar-EG" dirty="0" smtClean="0"/>
            <a:t>هذا المشروع سيكون له تأثير </a:t>
          </a:r>
          <a:r>
            <a:rPr lang="ar-EG" dirty="0" err="1" smtClean="0"/>
            <a:t>إبداعى</a:t>
          </a:r>
          <a:r>
            <a:rPr lang="ar-EG" dirty="0" smtClean="0"/>
            <a:t> </a:t>
          </a:r>
          <a:r>
            <a:rPr lang="ar-EG" dirty="0" err="1" smtClean="0"/>
            <a:t>وأكاديمى</a:t>
          </a:r>
          <a:r>
            <a:rPr lang="ar-EG" dirty="0" smtClean="0"/>
            <a:t> </a:t>
          </a:r>
          <a:r>
            <a:rPr lang="ar-EG" dirty="0" err="1" smtClean="0"/>
            <a:t>وبالتالى</a:t>
          </a:r>
          <a:r>
            <a:rPr lang="ar-EG" dirty="0" smtClean="0"/>
            <a:t> يمكن </a:t>
          </a:r>
          <a:r>
            <a:rPr lang="ar-EG" dirty="0" err="1" smtClean="0"/>
            <a:t>إستمرار</a:t>
          </a:r>
          <a:r>
            <a:rPr lang="ar-EG" dirty="0" smtClean="0"/>
            <a:t> تأثيره بحيث: </a:t>
          </a:r>
          <a:endParaRPr lang="en-US" dirty="0"/>
        </a:p>
      </dgm:t>
    </dgm:pt>
    <dgm:pt modelId="{2E3C2A74-AC3B-4021-B85B-353686D49F07}" type="parTrans" cxnId="{BABF25A0-08CF-4F2B-A15D-72ED98480E6C}">
      <dgm:prSet/>
      <dgm:spPr/>
      <dgm:t>
        <a:bodyPr/>
        <a:lstStyle/>
        <a:p>
          <a:endParaRPr lang="en-US"/>
        </a:p>
      </dgm:t>
    </dgm:pt>
    <dgm:pt modelId="{298363C0-B904-4FCE-8B5A-CF76383F6DE7}" type="sibTrans" cxnId="{BABF25A0-08CF-4F2B-A15D-72ED98480E6C}">
      <dgm:prSet/>
      <dgm:spPr/>
      <dgm:t>
        <a:bodyPr/>
        <a:lstStyle/>
        <a:p>
          <a:endParaRPr lang="en-US"/>
        </a:p>
      </dgm:t>
    </dgm:pt>
    <dgm:pt modelId="{5FA95710-82E2-489F-B2B5-14B8DAE84824}">
      <dgm:prSet>
        <dgm:style>
          <a:lnRef idx="1">
            <a:schemeClr val="accent4"/>
          </a:lnRef>
          <a:fillRef idx="2">
            <a:schemeClr val="accent4"/>
          </a:fillRef>
          <a:effectRef idx="1">
            <a:schemeClr val="accent4"/>
          </a:effectRef>
          <a:fontRef idx="minor">
            <a:schemeClr val="dk1"/>
          </a:fontRef>
        </dgm:style>
      </dgm:prSet>
      <dgm:spPr/>
      <dgm:t>
        <a:bodyPr/>
        <a:lstStyle/>
        <a:p>
          <a:pPr rtl="1"/>
          <a:r>
            <a:rPr lang="ar-EG" dirty="0" smtClean="0"/>
            <a:t>تتميز المجموعات التعلمية التعاونية عن غيرها من أنواع المجموعات بسمات وعناصر أساسية ، فهناك هدف مشترك لأعضاء تلك المجموعة ، بالإضافة إلى إدراك الأعضاء لدورهم المتبادل ، ورغبتهم في تحقيق الهدف معاً.</a:t>
          </a:r>
          <a:endParaRPr lang="en-US" dirty="0"/>
        </a:p>
      </dgm:t>
    </dgm:pt>
    <dgm:pt modelId="{10A94D85-2B1A-4A00-BD5E-136D6C4D30E0}" type="parTrans" cxnId="{0A2BC421-CA91-414F-8FBC-79AEFC196739}">
      <dgm:prSet/>
      <dgm:spPr/>
      <dgm:t>
        <a:bodyPr/>
        <a:lstStyle/>
        <a:p>
          <a:endParaRPr lang="en-US"/>
        </a:p>
      </dgm:t>
    </dgm:pt>
    <dgm:pt modelId="{87D0EA0A-C471-4C01-BDFC-A1EB491C07F8}" type="sibTrans" cxnId="{0A2BC421-CA91-414F-8FBC-79AEFC196739}">
      <dgm:prSet/>
      <dgm:spPr/>
      <dgm:t>
        <a:bodyPr/>
        <a:lstStyle/>
        <a:p>
          <a:endParaRPr lang="en-US"/>
        </a:p>
      </dgm:t>
    </dgm:pt>
    <dgm:pt modelId="{8E9EB5E3-2CEE-4063-8131-8CF4C99DCBB5}">
      <dgm:prSet>
        <dgm:style>
          <a:lnRef idx="1">
            <a:schemeClr val="accent4"/>
          </a:lnRef>
          <a:fillRef idx="2">
            <a:schemeClr val="accent4"/>
          </a:fillRef>
          <a:effectRef idx="1">
            <a:schemeClr val="accent4"/>
          </a:effectRef>
          <a:fontRef idx="minor">
            <a:schemeClr val="dk1"/>
          </a:fontRef>
        </dgm:style>
      </dgm:prSet>
      <dgm:spPr/>
      <dgm:t>
        <a:bodyPr/>
        <a:lstStyle/>
        <a:p>
          <a:pPr rtl="1"/>
          <a:r>
            <a:rPr lang="ar-EG" dirty="0" smtClean="0"/>
            <a:t>يتعلم الطالب المشاركة الفعالة </a:t>
          </a:r>
          <a:r>
            <a:rPr lang="ar-EG" dirty="0" err="1" smtClean="0"/>
            <a:t>فى</a:t>
          </a:r>
          <a:r>
            <a:rPr lang="ar-EG" dirty="0" smtClean="0"/>
            <a:t> المجتمع وتطبيق كل ما تعلمه </a:t>
          </a:r>
          <a:r>
            <a:rPr lang="ar-EG" dirty="0" err="1" smtClean="0"/>
            <a:t>فى</a:t>
          </a:r>
          <a:r>
            <a:rPr lang="ar-EG" dirty="0" smtClean="0"/>
            <a:t> الحياه العلمية و العملية.</a:t>
          </a:r>
          <a:endParaRPr lang="en-US" dirty="0"/>
        </a:p>
      </dgm:t>
    </dgm:pt>
    <dgm:pt modelId="{BE21A66E-38F7-431A-92E4-8E53058EDECE}" type="parTrans" cxnId="{1A01D878-832B-4B5C-B2A9-38017F268063}">
      <dgm:prSet/>
      <dgm:spPr/>
      <dgm:t>
        <a:bodyPr/>
        <a:lstStyle/>
        <a:p>
          <a:endParaRPr lang="en-US"/>
        </a:p>
      </dgm:t>
    </dgm:pt>
    <dgm:pt modelId="{68AA91F8-C8E4-4953-AE50-C51FFA4F4563}" type="sibTrans" cxnId="{1A01D878-832B-4B5C-B2A9-38017F268063}">
      <dgm:prSet/>
      <dgm:spPr/>
      <dgm:t>
        <a:bodyPr/>
        <a:lstStyle/>
        <a:p>
          <a:endParaRPr lang="en-US"/>
        </a:p>
      </dgm:t>
    </dgm:pt>
    <dgm:pt modelId="{0FD6C5AC-A7CE-4024-BDC2-82E835BD2E26}">
      <dgm:prSet>
        <dgm:style>
          <a:lnRef idx="1">
            <a:schemeClr val="accent4"/>
          </a:lnRef>
          <a:fillRef idx="2">
            <a:schemeClr val="accent4"/>
          </a:fillRef>
          <a:effectRef idx="1">
            <a:schemeClr val="accent4"/>
          </a:effectRef>
          <a:fontRef idx="minor">
            <a:schemeClr val="dk1"/>
          </a:fontRef>
        </dgm:style>
      </dgm:prSet>
      <dgm:spPr/>
      <dgm:t>
        <a:bodyPr/>
        <a:lstStyle/>
        <a:p>
          <a:pPr rtl="1"/>
          <a:r>
            <a:rPr lang="ar-EG" dirty="0" smtClean="0"/>
            <a:t>يتعلم الطالب ربط ما يتعلمه حالياً بخبراته السابقة ، فيستطيع الطالب فهم المادة جيدا ومناقشة ما يطرح من إجابات.</a:t>
          </a:r>
          <a:endParaRPr lang="en-US" dirty="0"/>
        </a:p>
      </dgm:t>
    </dgm:pt>
    <dgm:pt modelId="{6B5AE116-BBD8-4B8B-99C9-48D53B40C391}" type="parTrans" cxnId="{077B9274-0352-473D-A860-E46DFC58D1EA}">
      <dgm:prSet/>
      <dgm:spPr/>
      <dgm:t>
        <a:bodyPr/>
        <a:lstStyle/>
        <a:p>
          <a:endParaRPr lang="en-US"/>
        </a:p>
      </dgm:t>
    </dgm:pt>
    <dgm:pt modelId="{64017A52-2EA3-45E5-B4D5-97524A4711A2}" type="sibTrans" cxnId="{077B9274-0352-473D-A860-E46DFC58D1EA}">
      <dgm:prSet/>
      <dgm:spPr/>
      <dgm:t>
        <a:bodyPr/>
        <a:lstStyle/>
        <a:p>
          <a:endParaRPr lang="en-US"/>
        </a:p>
      </dgm:t>
    </dgm:pt>
    <dgm:pt modelId="{508623B7-9369-4E79-A9B2-8C2F5ECD92AF}" type="pres">
      <dgm:prSet presAssocID="{3B2838C6-7C51-436D-AF36-B412D99BCAD4}" presName="linear" presStyleCnt="0">
        <dgm:presLayoutVars>
          <dgm:animLvl val="lvl"/>
          <dgm:resizeHandles val="exact"/>
        </dgm:presLayoutVars>
      </dgm:prSet>
      <dgm:spPr/>
      <dgm:t>
        <a:bodyPr/>
        <a:lstStyle/>
        <a:p>
          <a:endParaRPr lang="en-US"/>
        </a:p>
      </dgm:t>
    </dgm:pt>
    <dgm:pt modelId="{3C61A2D6-C1FF-4D23-B0D6-BF3A2583018D}" type="pres">
      <dgm:prSet presAssocID="{3C6F427C-B7DF-43FE-808A-37F15C085075}" presName="parentText" presStyleLbl="node1" presStyleIdx="0" presStyleCnt="1" custLinFactNeighborY="257">
        <dgm:presLayoutVars>
          <dgm:chMax val="0"/>
          <dgm:bulletEnabled val="1"/>
        </dgm:presLayoutVars>
      </dgm:prSet>
      <dgm:spPr/>
      <dgm:t>
        <a:bodyPr/>
        <a:lstStyle/>
        <a:p>
          <a:endParaRPr lang="en-US"/>
        </a:p>
      </dgm:t>
    </dgm:pt>
    <dgm:pt modelId="{27EE4E8C-EF07-4683-B79F-83845830EAF6}" type="pres">
      <dgm:prSet presAssocID="{3C6F427C-B7DF-43FE-808A-37F15C085075}" presName="childText" presStyleLbl="revTx" presStyleIdx="0" presStyleCnt="1" custLinFactNeighborX="-749" custLinFactNeighborY="36626">
        <dgm:presLayoutVars>
          <dgm:bulletEnabled val="1"/>
        </dgm:presLayoutVars>
      </dgm:prSet>
      <dgm:spPr/>
      <dgm:t>
        <a:bodyPr/>
        <a:lstStyle/>
        <a:p>
          <a:endParaRPr lang="en-US"/>
        </a:p>
      </dgm:t>
    </dgm:pt>
  </dgm:ptLst>
  <dgm:cxnLst>
    <dgm:cxn modelId="{BABF25A0-08CF-4F2B-A15D-72ED98480E6C}" srcId="{3B2838C6-7C51-436D-AF36-B412D99BCAD4}" destId="{3C6F427C-B7DF-43FE-808A-37F15C085075}" srcOrd="0" destOrd="0" parTransId="{2E3C2A74-AC3B-4021-B85B-353686D49F07}" sibTransId="{298363C0-B904-4FCE-8B5A-CF76383F6DE7}"/>
    <dgm:cxn modelId="{B2CD8803-37E0-4994-8772-F5357A427712}" type="presOf" srcId="{3C6F427C-B7DF-43FE-808A-37F15C085075}" destId="{3C61A2D6-C1FF-4D23-B0D6-BF3A2583018D}" srcOrd="0" destOrd="0" presId="urn:microsoft.com/office/officeart/2005/8/layout/vList2"/>
    <dgm:cxn modelId="{0A2BC421-CA91-414F-8FBC-79AEFC196739}" srcId="{3C6F427C-B7DF-43FE-808A-37F15C085075}" destId="{5FA95710-82E2-489F-B2B5-14B8DAE84824}" srcOrd="0" destOrd="0" parTransId="{10A94D85-2B1A-4A00-BD5E-136D6C4D30E0}" sibTransId="{87D0EA0A-C471-4C01-BDFC-A1EB491C07F8}"/>
    <dgm:cxn modelId="{12ECEB21-418D-4FC1-B7AE-A75084E018D8}" type="presOf" srcId="{5FA95710-82E2-489F-B2B5-14B8DAE84824}" destId="{27EE4E8C-EF07-4683-B79F-83845830EAF6}" srcOrd="0" destOrd="0" presId="urn:microsoft.com/office/officeart/2005/8/layout/vList2"/>
    <dgm:cxn modelId="{077B9274-0352-473D-A860-E46DFC58D1EA}" srcId="{3C6F427C-B7DF-43FE-808A-37F15C085075}" destId="{0FD6C5AC-A7CE-4024-BDC2-82E835BD2E26}" srcOrd="2" destOrd="0" parTransId="{6B5AE116-BBD8-4B8B-99C9-48D53B40C391}" sibTransId="{64017A52-2EA3-45E5-B4D5-97524A4711A2}"/>
    <dgm:cxn modelId="{1A01D878-832B-4B5C-B2A9-38017F268063}" srcId="{3C6F427C-B7DF-43FE-808A-37F15C085075}" destId="{8E9EB5E3-2CEE-4063-8131-8CF4C99DCBB5}" srcOrd="1" destOrd="0" parTransId="{BE21A66E-38F7-431A-92E4-8E53058EDECE}" sibTransId="{68AA91F8-C8E4-4953-AE50-C51FFA4F4563}"/>
    <dgm:cxn modelId="{D5172A08-2925-431A-AAB6-321A0A07EBF3}" type="presOf" srcId="{3B2838C6-7C51-436D-AF36-B412D99BCAD4}" destId="{508623B7-9369-4E79-A9B2-8C2F5ECD92AF}" srcOrd="0" destOrd="0" presId="urn:microsoft.com/office/officeart/2005/8/layout/vList2"/>
    <dgm:cxn modelId="{491F3603-0971-4B9C-B911-5767035C6040}" type="presOf" srcId="{8E9EB5E3-2CEE-4063-8131-8CF4C99DCBB5}" destId="{27EE4E8C-EF07-4683-B79F-83845830EAF6}" srcOrd="0" destOrd="1" presId="urn:microsoft.com/office/officeart/2005/8/layout/vList2"/>
    <dgm:cxn modelId="{878C3C66-8C19-48AA-BBA1-C94E4CFFAE30}" type="presOf" srcId="{0FD6C5AC-A7CE-4024-BDC2-82E835BD2E26}" destId="{27EE4E8C-EF07-4683-B79F-83845830EAF6}" srcOrd="0" destOrd="2" presId="urn:microsoft.com/office/officeart/2005/8/layout/vList2"/>
    <dgm:cxn modelId="{FA8CF5F9-28BE-43D7-A58B-3229ED3B8D59}" type="presParOf" srcId="{508623B7-9369-4E79-A9B2-8C2F5ECD92AF}" destId="{3C61A2D6-C1FF-4D23-B0D6-BF3A2583018D}" srcOrd="0" destOrd="0" presId="urn:microsoft.com/office/officeart/2005/8/layout/vList2"/>
    <dgm:cxn modelId="{0EE2DCC3-2443-4617-90B1-25DA4C1FE3F1}" type="presParOf" srcId="{508623B7-9369-4E79-A9B2-8C2F5ECD92AF}" destId="{27EE4E8C-EF07-4683-B79F-83845830EAF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8608CB-3B6B-471E-9101-39C24BF978E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7CA493-3BDE-490F-8CA0-148DA1567545}">
      <dgm:prSet custT="1"/>
      <dgm:spPr/>
      <dgm:t>
        <a:bodyPr/>
        <a:lstStyle/>
        <a:p>
          <a:pPr algn="ctr" rtl="0"/>
          <a:r>
            <a:rPr lang="ar-EG" sz="5400" baseline="0" dirty="0" smtClean="0"/>
            <a:t>التوصيات</a:t>
          </a:r>
          <a:endParaRPr lang="en-US" sz="5400" dirty="0"/>
        </a:p>
      </dgm:t>
    </dgm:pt>
    <dgm:pt modelId="{2FC43090-4E07-4C3E-A78E-201B245A68E0}" type="parTrans" cxnId="{FB2D198E-7E6B-4FB2-93BB-3527B710753C}">
      <dgm:prSet/>
      <dgm:spPr/>
      <dgm:t>
        <a:bodyPr/>
        <a:lstStyle/>
        <a:p>
          <a:endParaRPr lang="en-US"/>
        </a:p>
      </dgm:t>
    </dgm:pt>
    <dgm:pt modelId="{07874DB0-293D-45A1-9862-7F5C4C85F8E3}" type="sibTrans" cxnId="{FB2D198E-7E6B-4FB2-93BB-3527B710753C}">
      <dgm:prSet/>
      <dgm:spPr/>
      <dgm:t>
        <a:bodyPr/>
        <a:lstStyle/>
        <a:p>
          <a:endParaRPr lang="en-US"/>
        </a:p>
      </dgm:t>
    </dgm:pt>
    <dgm:pt modelId="{E672F01F-DE0D-4E52-8AD4-51B29EDC5F91}" type="pres">
      <dgm:prSet presAssocID="{B68608CB-3B6B-471E-9101-39C24BF978E7}" presName="linear" presStyleCnt="0">
        <dgm:presLayoutVars>
          <dgm:animLvl val="lvl"/>
          <dgm:resizeHandles val="exact"/>
        </dgm:presLayoutVars>
      </dgm:prSet>
      <dgm:spPr/>
      <dgm:t>
        <a:bodyPr/>
        <a:lstStyle/>
        <a:p>
          <a:endParaRPr lang="en-US"/>
        </a:p>
      </dgm:t>
    </dgm:pt>
    <dgm:pt modelId="{B19F6B42-C24D-4E9B-A5B6-DB78675E8A47}" type="pres">
      <dgm:prSet presAssocID="{4E7CA493-3BDE-490F-8CA0-148DA1567545}" presName="parentText" presStyleLbl="node1" presStyleIdx="0" presStyleCnt="1" custLinFactNeighborX="964" custLinFactNeighborY="-8055">
        <dgm:presLayoutVars>
          <dgm:chMax val="0"/>
          <dgm:bulletEnabled val="1"/>
        </dgm:presLayoutVars>
      </dgm:prSet>
      <dgm:spPr/>
      <dgm:t>
        <a:bodyPr/>
        <a:lstStyle/>
        <a:p>
          <a:endParaRPr lang="en-US"/>
        </a:p>
      </dgm:t>
    </dgm:pt>
  </dgm:ptLst>
  <dgm:cxnLst>
    <dgm:cxn modelId="{FB2D198E-7E6B-4FB2-93BB-3527B710753C}" srcId="{B68608CB-3B6B-471E-9101-39C24BF978E7}" destId="{4E7CA493-3BDE-490F-8CA0-148DA1567545}" srcOrd="0" destOrd="0" parTransId="{2FC43090-4E07-4C3E-A78E-201B245A68E0}" sibTransId="{07874DB0-293D-45A1-9862-7F5C4C85F8E3}"/>
    <dgm:cxn modelId="{6953AF43-19D2-4B2D-ABB8-C237D815900A}" type="presOf" srcId="{4E7CA493-3BDE-490F-8CA0-148DA1567545}" destId="{B19F6B42-C24D-4E9B-A5B6-DB78675E8A47}" srcOrd="0" destOrd="0" presId="urn:microsoft.com/office/officeart/2005/8/layout/vList2"/>
    <dgm:cxn modelId="{4FBBC5AB-277E-4750-A392-4930C431A386}" type="presOf" srcId="{B68608CB-3B6B-471E-9101-39C24BF978E7}" destId="{E672F01F-DE0D-4E52-8AD4-51B29EDC5F91}" srcOrd="0" destOrd="0" presId="urn:microsoft.com/office/officeart/2005/8/layout/vList2"/>
    <dgm:cxn modelId="{8B127184-21F8-4352-B453-1AE4556CD7B9}" type="presParOf" srcId="{E672F01F-DE0D-4E52-8AD4-51B29EDC5F91}" destId="{B19F6B42-C24D-4E9B-A5B6-DB78675E8A4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AD7A0-5178-4278-93B8-D248E5E638F8}" type="doc">
      <dgm:prSet loTypeId="urn:microsoft.com/office/officeart/2005/8/layout/hList6" loCatId="list" qsTypeId="urn:microsoft.com/office/officeart/2005/8/quickstyle/3d4" qsCatId="3D" csTypeId="urn:microsoft.com/office/officeart/2005/8/colors/colorful2" csCatId="colorful"/>
      <dgm:spPr/>
      <dgm:t>
        <a:bodyPr/>
        <a:lstStyle/>
        <a:p>
          <a:endParaRPr lang="en-US"/>
        </a:p>
      </dgm:t>
    </dgm:pt>
    <dgm:pt modelId="{DFC2940D-8601-4B46-992D-13AEB4BBFFC4}">
      <dgm:prSet/>
      <dgm:spPr/>
      <dgm:t>
        <a:bodyPr/>
        <a:lstStyle/>
        <a:p>
          <a:pPr rtl="1"/>
          <a:r>
            <a:rPr lang="ar-EG" dirty="0" smtClean="0">
              <a:solidFill>
                <a:schemeClr val="tx1"/>
              </a:solidFill>
            </a:rPr>
            <a:t>١- </a:t>
          </a:r>
          <a:r>
            <a:rPr lang="ar-EG" dirty="0" err="1" smtClean="0">
              <a:solidFill>
                <a:schemeClr val="tx1"/>
              </a:solidFill>
            </a:rPr>
            <a:t>ﺍﺳﺘﺨﺪﺍﻡ</a:t>
          </a:r>
          <a:r>
            <a:rPr lang="ar-EG" dirty="0" smtClean="0">
              <a:solidFill>
                <a:schemeClr val="tx1"/>
              </a:solidFill>
            </a:rPr>
            <a:t> </a:t>
          </a:r>
          <a:r>
            <a:rPr lang="ar-EG" dirty="0" err="1" smtClean="0">
              <a:solidFill>
                <a:schemeClr val="tx1"/>
              </a:solidFill>
            </a:rPr>
            <a:t>ﺍﻟﺘكامل</a:t>
          </a:r>
          <a:r>
            <a:rPr lang="ar-EG" dirty="0" smtClean="0">
              <a:solidFill>
                <a:schemeClr val="tx1"/>
              </a:solidFill>
            </a:rPr>
            <a:t> </a:t>
          </a:r>
          <a:r>
            <a:rPr lang="ar-EG" dirty="0" err="1" smtClean="0">
              <a:solidFill>
                <a:schemeClr val="tx1"/>
              </a:solidFill>
            </a:rPr>
            <a:t>ﺍﻟﺘﻌﺎونى</a:t>
          </a:r>
          <a:r>
            <a:rPr lang="ar-EG" dirty="0" smtClean="0">
              <a:solidFill>
                <a:schemeClr val="tx1"/>
              </a:solidFill>
            </a:rPr>
            <a:t> لتدريس </a:t>
          </a:r>
          <a:r>
            <a:rPr lang="ar-EG" dirty="0" err="1" smtClean="0">
              <a:solidFill>
                <a:schemeClr val="tx1"/>
              </a:solidFill>
            </a:rPr>
            <a:t>ﻣﺎﺩﺓ</a:t>
          </a:r>
          <a:r>
            <a:rPr lang="ar-EG" dirty="0" smtClean="0">
              <a:solidFill>
                <a:schemeClr val="tx1"/>
              </a:solidFill>
            </a:rPr>
            <a:t> 224 فسل </a:t>
          </a:r>
          <a:r>
            <a:rPr lang="ar-EG" dirty="0" err="1" smtClean="0">
              <a:solidFill>
                <a:schemeClr val="tx1"/>
              </a:solidFill>
            </a:rPr>
            <a:t>فى</a:t>
          </a:r>
          <a:r>
            <a:rPr lang="ar-EG" dirty="0" smtClean="0">
              <a:solidFill>
                <a:schemeClr val="tx1"/>
              </a:solidFill>
            </a:rPr>
            <a:t> كلية التمريض والكليات الصحية والعلمية الأخرى ٠ </a:t>
          </a:r>
          <a:endParaRPr lang="en-US" dirty="0">
            <a:solidFill>
              <a:schemeClr val="tx1"/>
            </a:solidFill>
          </a:endParaRPr>
        </a:p>
      </dgm:t>
    </dgm:pt>
    <dgm:pt modelId="{7B067602-8CB4-40EB-9DDB-EB47AC006C47}" type="parTrans" cxnId="{8F68336D-1AF3-406F-A65F-3976030D11CD}">
      <dgm:prSet/>
      <dgm:spPr/>
      <dgm:t>
        <a:bodyPr/>
        <a:lstStyle/>
        <a:p>
          <a:endParaRPr lang="en-US"/>
        </a:p>
      </dgm:t>
    </dgm:pt>
    <dgm:pt modelId="{AB20A31E-72B6-4B49-995C-00745D6636DF}" type="sibTrans" cxnId="{8F68336D-1AF3-406F-A65F-3976030D11CD}">
      <dgm:prSet/>
      <dgm:spPr/>
      <dgm:t>
        <a:bodyPr/>
        <a:lstStyle/>
        <a:p>
          <a:endParaRPr lang="en-US"/>
        </a:p>
      </dgm:t>
    </dgm:pt>
    <dgm:pt modelId="{5268E627-ABE5-48A2-B2AC-B6BCB722BE07}">
      <dgm:prSet/>
      <dgm:spPr/>
      <dgm:t>
        <a:bodyPr/>
        <a:lstStyle/>
        <a:p>
          <a:pPr rtl="1"/>
          <a:r>
            <a:rPr lang="ar-EG" smtClean="0">
              <a:solidFill>
                <a:schemeClr val="tx1"/>
              </a:solidFill>
            </a:rPr>
            <a:t>٢- ﺗﺪﺭﻳﺐ أعضاء وعضوات هيئة التدريس بجامعة الملك سعود ﻋﻠﻰ ﺍﺳﺘﺨﺪﺍﻡ ﺍﻟﺘكامل ﺍﻟﺘﻌﺎونى.</a:t>
          </a:r>
          <a:endParaRPr lang="en-US">
            <a:solidFill>
              <a:schemeClr val="tx1"/>
            </a:solidFill>
          </a:endParaRPr>
        </a:p>
      </dgm:t>
    </dgm:pt>
    <dgm:pt modelId="{D75B7571-FA43-493C-B4EF-5C1AA4D6337F}" type="parTrans" cxnId="{B9CCA197-0D76-4FA6-8D77-0C6296869D67}">
      <dgm:prSet/>
      <dgm:spPr/>
      <dgm:t>
        <a:bodyPr/>
        <a:lstStyle/>
        <a:p>
          <a:endParaRPr lang="en-US"/>
        </a:p>
      </dgm:t>
    </dgm:pt>
    <dgm:pt modelId="{74BD7B5B-2F39-42D7-AAAE-2FD620AABA2B}" type="sibTrans" cxnId="{B9CCA197-0D76-4FA6-8D77-0C6296869D67}">
      <dgm:prSet/>
      <dgm:spPr/>
      <dgm:t>
        <a:bodyPr/>
        <a:lstStyle/>
        <a:p>
          <a:endParaRPr lang="en-US"/>
        </a:p>
      </dgm:t>
    </dgm:pt>
    <dgm:pt modelId="{92259D86-FFA6-4F57-977C-5E2B7BE10F3B}">
      <dgm:prSet/>
      <dgm:spPr/>
      <dgm:t>
        <a:bodyPr/>
        <a:lstStyle/>
        <a:p>
          <a:pPr rtl="1"/>
          <a:r>
            <a:rPr lang="ar-EG" smtClean="0">
              <a:solidFill>
                <a:schemeClr val="tx1"/>
              </a:solidFill>
            </a:rPr>
            <a:t>3- ﺩﺭﺍﺳﺔ ﺍﺛﺮ ﺍﻟﺘكامل ﺍﻟﺘﻌﺎﻭنى فى ﺗﺪﺭﻳﺲ المقررات ﺍﻻﺧﺮﻯ. </a:t>
          </a:r>
          <a:endParaRPr lang="en-US">
            <a:solidFill>
              <a:schemeClr val="tx1"/>
            </a:solidFill>
          </a:endParaRPr>
        </a:p>
      </dgm:t>
    </dgm:pt>
    <dgm:pt modelId="{1F20D2E8-CE67-41DE-98AE-36EAADD39DB9}" type="parTrans" cxnId="{9251FBF1-972F-47C9-8204-B7E4835AE17B}">
      <dgm:prSet/>
      <dgm:spPr/>
      <dgm:t>
        <a:bodyPr/>
        <a:lstStyle/>
        <a:p>
          <a:endParaRPr lang="en-US"/>
        </a:p>
      </dgm:t>
    </dgm:pt>
    <dgm:pt modelId="{138E690A-85D2-4A7A-BA59-EB91764589B9}" type="sibTrans" cxnId="{9251FBF1-972F-47C9-8204-B7E4835AE17B}">
      <dgm:prSet/>
      <dgm:spPr/>
      <dgm:t>
        <a:bodyPr/>
        <a:lstStyle/>
        <a:p>
          <a:endParaRPr lang="en-US"/>
        </a:p>
      </dgm:t>
    </dgm:pt>
    <dgm:pt modelId="{EDE3D8A1-BA05-4018-80FB-46A681D10496}">
      <dgm:prSet/>
      <dgm:spPr/>
      <dgm:t>
        <a:bodyPr/>
        <a:lstStyle/>
        <a:p>
          <a:pPr rtl="1"/>
          <a:r>
            <a:rPr lang="ar-EG" smtClean="0">
              <a:solidFill>
                <a:schemeClr val="tx1"/>
              </a:solidFill>
            </a:rPr>
            <a:t>4- ﺩﺭﺍﺳﺔ ﺍﺛﺮ ﺍﻟﺘكامل ﺍﻟﺘﻌﺎونى فى سنوات ﺩﺭﺍﺳﻴﺔ ﺃﺧﺮﻯ.</a:t>
          </a:r>
          <a:endParaRPr lang="en-US">
            <a:solidFill>
              <a:schemeClr val="tx1"/>
            </a:solidFill>
          </a:endParaRPr>
        </a:p>
      </dgm:t>
    </dgm:pt>
    <dgm:pt modelId="{1977B9A2-49CA-4EEC-8805-570BE309E5B9}" type="parTrans" cxnId="{4998DA65-FAA5-42F6-96EE-0FDEBC83DB3C}">
      <dgm:prSet/>
      <dgm:spPr/>
      <dgm:t>
        <a:bodyPr/>
        <a:lstStyle/>
        <a:p>
          <a:endParaRPr lang="en-US"/>
        </a:p>
      </dgm:t>
    </dgm:pt>
    <dgm:pt modelId="{AC9BAD60-F278-4BCA-A5F4-902568E5A459}" type="sibTrans" cxnId="{4998DA65-FAA5-42F6-96EE-0FDEBC83DB3C}">
      <dgm:prSet/>
      <dgm:spPr/>
      <dgm:t>
        <a:bodyPr/>
        <a:lstStyle/>
        <a:p>
          <a:endParaRPr lang="en-US"/>
        </a:p>
      </dgm:t>
    </dgm:pt>
    <dgm:pt modelId="{8F4E67FB-2D37-4B74-9E5C-9FEF089BF490}" type="pres">
      <dgm:prSet presAssocID="{452AD7A0-5178-4278-93B8-D248E5E638F8}" presName="Name0" presStyleCnt="0">
        <dgm:presLayoutVars>
          <dgm:dir/>
          <dgm:resizeHandles val="exact"/>
        </dgm:presLayoutVars>
      </dgm:prSet>
      <dgm:spPr/>
      <dgm:t>
        <a:bodyPr/>
        <a:lstStyle/>
        <a:p>
          <a:endParaRPr lang="en-US"/>
        </a:p>
      </dgm:t>
    </dgm:pt>
    <dgm:pt modelId="{7700AD5C-9ABF-4A69-9319-F35F8E0ED8B5}" type="pres">
      <dgm:prSet presAssocID="{DFC2940D-8601-4B46-992D-13AEB4BBFFC4}" presName="node" presStyleLbl="node1" presStyleIdx="0" presStyleCnt="4">
        <dgm:presLayoutVars>
          <dgm:bulletEnabled val="1"/>
        </dgm:presLayoutVars>
      </dgm:prSet>
      <dgm:spPr/>
      <dgm:t>
        <a:bodyPr/>
        <a:lstStyle/>
        <a:p>
          <a:endParaRPr lang="en-US"/>
        </a:p>
      </dgm:t>
    </dgm:pt>
    <dgm:pt modelId="{0B44B766-E150-4AB3-84EF-04E7631F6186}" type="pres">
      <dgm:prSet presAssocID="{AB20A31E-72B6-4B49-995C-00745D6636DF}" presName="sibTrans" presStyleCnt="0"/>
      <dgm:spPr/>
      <dgm:t>
        <a:bodyPr/>
        <a:lstStyle/>
        <a:p>
          <a:endParaRPr lang="en-US"/>
        </a:p>
      </dgm:t>
    </dgm:pt>
    <dgm:pt modelId="{47F89CF1-9BDB-4379-BD26-FDD2B0B089D2}" type="pres">
      <dgm:prSet presAssocID="{5268E627-ABE5-48A2-B2AC-B6BCB722BE07}" presName="node" presStyleLbl="node1" presStyleIdx="1" presStyleCnt="4">
        <dgm:presLayoutVars>
          <dgm:bulletEnabled val="1"/>
        </dgm:presLayoutVars>
      </dgm:prSet>
      <dgm:spPr/>
      <dgm:t>
        <a:bodyPr/>
        <a:lstStyle/>
        <a:p>
          <a:endParaRPr lang="en-US"/>
        </a:p>
      </dgm:t>
    </dgm:pt>
    <dgm:pt modelId="{070DD7AD-4150-4E91-90D2-725A733FCE7D}" type="pres">
      <dgm:prSet presAssocID="{74BD7B5B-2F39-42D7-AAAE-2FD620AABA2B}" presName="sibTrans" presStyleCnt="0"/>
      <dgm:spPr/>
      <dgm:t>
        <a:bodyPr/>
        <a:lstStyle/>
        <a:p>
          <a:endParaRPr lang="en-US"/>
        </a:p>
      </dgm:t>
    </dgm:pt>
    <dgm:pt modelId="{FE0A4B6B-8805-4338-A86F-35A384A597F9}" type="pres">
      <dgm:prSet presAssocID="{92259D86-FFA6-4F57-977C-5E2B7BE10F3B}" presName="node" presStyleLbl="node1" presStyleIdx="2" presStyleCnt="4">
        <dgm:presLayoutVars>
          <dgm:bulletEnabled val="1"/>
        </dgm:presLayoutVars>
      </dgm:prSet>
      <dgm:spPr/>
      <dgm:t>
        <a:bodyPr/>
        <a:lstStyle/>
        <a:p>
          <a:endParaRPr lang="en-US"/>
        </a:p>
      </dgm:t>
    </dgm:pt>
    <dgm:pt modelId="{595F2981-E8EC-4096-A56B-01810E57EE7C}" type="pres">
      <dgm:prSet presAssocID="{138E690A-85D2-4A7A-BA59-EB91764589B9}" presName="sibTrans" presStyleCnt="0"/>
      <dgm:spPr/>
      <dgm:t>
        <a:bodyPr/>
        <a:lstStyle/>
        <a:p>
          <a:endParaRPr lang="en-US"/>
        </a:p>
      </dgm:t>
    </dgm:pt>
    <dgm:pt modelId="{8101D70E-7ED2-4E18-954B-5B7088DD2EA4}" type="pres">
      <dgm:prSet presAssocID="{EDE3D8A1-BA05-4018-80FB-46A681D10496}" presName="node" presStyleLbl="node1" presStyleIdx="3" presStyleCnt="4">
        <dgm:presLayoutVars>
          <dgm:bulletEnabled val="1"/>
        </dgm:presLayoutVars>
      </dgm:prSet>
      <dgm:spPr/>
      <dgm:t>
        <a:bodyPr/>
        <a:lstStyle/>
        <a:p>
          <a:endParaRPr lang="en-US"/>
        </a:p>
      </dgm:t>
    </dgm:pt>
  </dgm:ptLst>
  <dgm:cxnLst>
    <dgm:cxn modelId="{5B458099-E80F-43D3-8AA6-50FB8834C3F9}" type="presOf" srcId="{DFC2940D-8601-4B46-992D-13AEB4BBFFC4}" destId="{7700AD5C-9ABF-4A69-9319-F35F8E0ED8B5}" srcOrd="0" destOrd="0" presId="urn:microsoft.com/office/officeart/2005/8/layout/hList6"/>
    <dgm:cxn modelId="{269DFD3E-ACEB-4F11-A3C7-AFDC61899F63}" type="presOf" srcId="{EDE3D8A1-BA05-4018-80FB-46A681D10496}" destId="{8101D70E-7ED2-4E18-954B-5B7088DD2EA4}" srcOrd="0" destOrd="0" presId="urn:microsoft.com/office/officeart/2005/8/layout/hList6"/>
    <dgm:cxn modelId="{8F68336D-1AF3-406F-A65F-3976030D11CD}" srcId="{452AD7A0-5178-4278-93B8-D248E5E638F8}" destId="{DFC2940D-8601-4B46-992D-13AEB4BBFFC4}" srcOrd="0" destOrd="0" parTransId="{7B067602-8CB4-40EB-9DDB-EB47AC006C47}" sibTransId="{AB20A31E-72B6-4B49-995C-00745D6636DF}"/>
    <dgm:cxn modelId="{C9D26B03-B926-4DFC-B88D-FC465E3C1C28}" type="presOf" srcId="{92259D86-FFA6-4F57-977C-5E2B7BE10F3B}" destId="{FE0A4B6B-8805-4338-A86F-35A384A597F9}" srcOrd="0" destOrd="0" presId="urn:microsoft.com/office/officeart/2005/8/layout/hList6"/>
    <dgm:cxn modelId="{9251FBF1-972F-47C9-8204-B7E4835AE17B}" srcId="{452AD7A0-5178-4278-93B8-D248E5E638F8}" destId="{92259D86-FFA6-4F57-977C-5E2B7BE10F3B}" srcOrd="2" destOrd="0" parTransId="{1F20D2E8-CE67-41DE-98AE-36EAADD39DB9}" sibTransId="{138E690A-85D2-4A7A-BA59-EB91764589B9}"/>
    <dgm:cxn modelId="{EB23B769-DD9C-43FF-97A3-6CB925E88E26}" type="presOf" srcId="{5268E627-ABE5-48A2-B2AC-B6BCB722BE07}" destId="{47F89CF1-9BDB-4379-BD26-FDD2B0B089D2}" srcOrd="0" destOrd="0" presId="urn:microsoft.com/office/officeart/2005/8/layout/hList6"/>
    <dgm:cxn modelId="{B9CCA197-0D76-4FA6-8D77-0C6296869D67}" srcId="{452AD7A0-5178-4278-93B8-D248E5E638F8}" destId="{5268E627-ABE5-48A2-B2AC-B6BCB722BE07}" srcOrd="1" destOrd="0" parTransId="{D75B7571-FA43-493C-B4EF-5C1AA4D6337F}" sibTransId="{74BD7B5B-2F39-42D7-AAAE-2FD620AABA2B}"/>
    <dgm:cxn modelId="{4998DA65-FAA5-42F6-96EE-0FDEBC83DB3C}" srcId="{452AD7A0-5178-4278-93B8-D248E5E638F8}" destId="{EDE3D8A1-BA05-4018-80FB-46A681D10496}" srcOrd="3" destOrd="0" parTransId="{1977B9A2-49CA-4EEC-8805-570BE309E5B9}" sibTransId="{AC9BAD60-F278-4BCA-A5F4-902568E5A459}"/>
    <dgm:cxn modelId="{901CB81F-BA1F-42D1-BE8B-31939CCBE377}" type="presOf" srcId="{452AD7A0-5178-4278-93B8-D248E5E638F8}" destId="{8F4E67FB-2D37-4B74-9E5C-9FEF089BF490}" srcOrd="0" destOrd="0" presId="urn:microsoft.com/office/officeart/2005/8/layout/hList6"/>
    <dgm:cxn modelId="{BBDAEA42-60B7-4133-8D1A-515BAAD695E1}" type="presParOf" srcId="{8F4E67FB-2D37-4B74-9E5C-9FEF089BF490}" destId="{7700AD5C-9ABF-4A69-9319-F35F8E0ED8B5}" srcOrd="0" destOrd="0" presId="urn:microsoft.com/office/officeart/2005/8/layout/hList6"/>
    <dgm:cxn modelId="{E08252D7-2ED8-45F5-B725-002BCA1A9F34}" type="presParOf" srcId="{8F4E67FB-2D37-4B74-9E5C-9FEF089BF490}" destId="{0B44B766-E150-4AB3-84EF-04E7631F6186}" srcOrd="1" destOrd="0" presId="urn:microsoft.com/office/officeart/2005/8/layout/hList6"/>
    <dgm:cxn modelId="{26EEFFD3-BC42-44CC-A795-6EA136FA4893}" type="presParOf" srcId="{8F4E67FB-2D37-4B74-9E5C-9FEF089BF490}" destId="{47F89CF1-9BDB-4379-BD26-FDD2B0B089D2}" srcOrd="2" destOrd="0" presId="urn:microsoft.com/office/officeart/2005/8/layout/hList6"/>
    <dgm:cxn modelId="{87AB649D-6EEC-419D-9104-E84632687BD0}" type="presParOf" srcId="{8F4E67FB-2D37-4B74-9E5C-9FEF089BF490}" destId="{070DD7AD-4150-4E91-90D2-725A733FCE7D}" srcOrd="3" destOrd="0" presId="urn:microsoft.com/office/officeart/2005/8/layout/hList6"/>
    <dgm:cxn modelId="{E31102B7-50E5-4E33-AB7C-367979CB11CB}" type="presParOf" srcId="{8F4E67FB-2D37-4B74-9E5C-9FEF089BF490}" destId="{FE0A4B6B-8805-4338-A86F-35A384A597F9}" srcOrd="4" destOrd="0" presId="urn:microsoft.com/office/officeart/2005/8/layout/hList6"/>
    <dgm:cxn modelId="{F060F2E8-7A4B-4909-963A-C049E1E5740D}" type="presParOf" srcId="{8F4E67FB-2D37-4B74-9E5C-9FEF089BF490}" destId="{595F2981-E8EC-4096-A56B-01810E57EE7C}" srcOrd="5" destOrd="0" presId="urn:microsoft.com/office/officeart/2005/8/layout/hList6"/>
    <dgm:cxn modelId="{D0708360-DED8-4F7B-B6B9-082DF1AAAF5D}" type="presParOf" srcId="{8F4E67FB-2D37-4B74-9E5C-9FEF089BF490}" destId="{8101D70E-7ED2-4E18-954B-5B7088DD2EA4}" srcOrd="6"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0.79508</cdr:x>
      <cdr:y>0.39726</cdr:y>
    </cdr:from>
    <cdr:to>
      <cdr:x>0.87705</cdr:x>
      <cdr:y>0.45581</cdr:y>
    </cdr:to>
    <cdr:sp macro="" textlink="">
      <cdr:nvSpPr>
        <cdr:cNvPr id="2" name="TextBox 1"/>
        <cdr:cNvSpPr txBox="1"/>
      </cdr:nvSpPr>
      <cdr:spPr>
        <a:xfrm xmlns:a="http://schemas.openxmlformats.org/drawingml/2006/main">
          <a:off x="6984776" y="2088232"/>
          <a:ext cx="72011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71 %</a:t>
          </a:r>
          <a:endParaRPr lang="en-US"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0.80645</cdr:x>
      <cdr:y>0.4</cdr:y>
    </cdr:from>
    <cdr:to>
      <cdr:x>0.89516</cdr:x>
      <cdr:y>0.46106</cdr:y>
    </cdr:to>
    <cdr:sp macro="" textlink="">
      <cdr:nvSpPr>
        <cdr:cNvPr id="2" name="TextBox 1"/>
        <cdr:cNvSpPr txBox="1"/>
      </cdr:nvSpPr>
      <cdr:spPr>
        <a:xfrm xmlns:a="http://schemas.openxmlformats.org/drawingml/2006/main">
          <a:off x="7200801" y="2016224"/>
          <a:ext cx="79207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64 %</a:t>
          </a:r>
          <a:endParaRPr lang="en-US" sz="1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0.80488</cdr:x>
      <cdr:y>0.39726</cdr:y>
    </cdr:from>
    <cdr:to>
      <cdr:x>0.88618</cdr:x>
      <cdr:y>0.45581</cdr:y>
    </cdr:to>
    <cdr:sp macro="" textlink="">
      <cdr:nvSpPr>
        <cdr:cNvPr id="2" name="TextBox 1"/>
        <cdr:cNvSpPr txBox="1"/>
      </cdr:nvSpPr>
      <cdr:spPr>
        <a:xfrm xmlns:a="http://schemas.openxmlformats.org/drawingml/2006/main">
          <a:off x="7128792" y="2088231"/>
          <a:ext cx="7200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62 %</a:t>
          </a:r>
          <a:endParaRPr lang="en-US" sz="1400" dirty="0"/>
        </a:p>
      </cdr:txBody>
    </cdr:sp>
  </cdr:relSizeAnchor>
</c:userShapes>
</file>

<file path=ppt/drawings/drawing12.xml><?xml version="1.0" encoding="utf-8"?>
<c:userShapes xmlns:c="http://schemas.openxmlformats.org/drawingml/2006/chart">
  <cdr:relSizeAnchor xmlns:cdr="http://schemas.openxmlformats.org/drawingml/2006/chartDrawing">
    <cdr:from>
      <cdr:x>0.79675</cdr:x>
      <cdr:y>0.41429</cdr:y>
    </cdr:from>
    <cdr:to>
      <cdr:x>0.88618</cdr:x>
      <cdr:y>0.47535</cdr:y>
    </cdr:to>
    <cdr:sp macro="" textlink="">
      <cdr:nvSpPr>
        <cdr:cNvPr id="2" name="TextBox 1"/>
        <cdr:cNvSpPr txBox="1"/>
      </cdr:nvSpPr>
      <cdr:spPr>
        <a:xfrm xmlns:a="http://schemas.openxmlformats.org/drawingml/2006/main">
          <a:off x="7056784" y="2088232"/>
          <a:ext cx="79209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87 %</a:t>
          </a:r>
          <a:endParaRPr lang="en-US"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0.80488</cdr:x>
      <cdr:y>0.40909</cdr:y>
    </cdr:from>
    <cdr:to>
      <cdr:x>0.88618</cdr:x>
      <cdr:y>0.47385</cdr:y>
    </cdr:to>
    <cdr:sp macro="" textlink="">
      <cdr:nvSpPr>
        <cdr:cNvPr id="2" name="TextBox 1"/>
        <cdr:cNvSpPr txBox="1"/>
      </cdr:nvSpPr>
      <cdr:spPr>
        <a:xfrm xmlns:a="http://schemas.openxmlformats.org/drawingml/2006/main">
          <a:off x="7128792" y="1944216"/>
          <a:ext cx="72009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91 %</a:t>
          </a:r>
          <a:endParaRPr lang="en-US" sz="1400" dirty="0"/>
        </a:p>
      </cdr:txBody>
    </cdr:sp>
  </cdr:relSizeAnchor>
</c:userShapes>
</file>

<file path=ppt/drawings/drawing14.xml><?xml version="1.0" encoding="utf-8"?>
<c:userShapes xmlns:c="http://schemas.openxmlformats.org/drawingml/2006/chart">
  <cdr:relSizeAnchor xmlns:cdr="http://schemas.openxmlformats.org/drawingml/2006/chartDrawing">
    <cdr:from>
      <cdr:x>0.79508</cdr:x>
      <cdr:y>0.38889</cdr:y>
    </cdr:from>
    <cdr:to>
      <cdr:x>0.88525</cdr:x>
      <cdr:y>0.44825</cdr:y>
    </cdr:to>
    <cdr:sp macro="" textlink="">
      <cdr:nvSpPr>
        <cdr:cNvPr id="2" name="TextBox 1"/>
        <cdr:cNvSpPr txBox="1"/>
      </cdr:nvSpPr>
      <cdr:spPr>
        <a:xfrm xmlns:a="http://schemas.openxmlformats.org/drawingml/2006/main">
          <a:off x="6984777" y="2016224"/>
          <a:ext cx="7921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81 %</a:t>
          </a:r>
          <a:endParaRPr lang="en-US" sz="1400" dirty="0"/>
        </a:p>
      </cdr:txBody>
    </cdr:sp>
  </cdr:relSizeAnchor>
</c:userShapes>
</file>

<file path=ppt/drawings/drawing15.xml><?xml version="1.0" encoding="utf-8"?>
<c:userShapes xmlns:c="http://schemas.openxmlformats.org/drawingml/2006/chart">
  <cdr:relSizeAnchor xmlns:cdr="http://schemas.openxmlformats.org/drawingml/2006/chartDrawing">
    <cdr:from>
      <cdr:x>0.80328</cdr:x>
      <cdr:y>0.43727</cdr:y>
    </cdr:from>
    <cdr:to>
      <cdr:x>0.88525</cdr:x>
      <cdr:y>0.50228</cdr:y>
    </cdr:to>
    <cdr:sp macro="" textlink="">
      <cdr:nvSpPr>
        <cdr:cNvPr id="2" name="TextBox 1"/>
        <cdr:cNvSpPr txBox="1"/>
      </cdr:nvSpPr>
      <cdr:spPr>
        <a:xfrm xmlns:a="http://schemas.openxmlformats.org/drawingml/2006/main">
          <a:off x="7056785" y="2070335"/>
          <a:ext cx="720116" cy="307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95 %</a:t>
          </a:r>
          <a:endParaRPr lang="en-US" sz="1400" dirty="0"/>
        </a:p>
      </cdr:txBody>
    </cdr:sp>
  </cdr:relSizeAnchor>
</c:userShapes>
</file>

<file path=ppt/drawings/drawing16.xml><?xml version="1.0" encoding="utf-8"?>
<c:userShapes xmlns:c="http://schemas.openxmlformats.org/drawingml/2006/chart">
  <cdr:relSizeAnchor xmlns:cdr="http://schemas.openxmlformats.org/drawingml/2006/chartDrawing">
    <cdr:from>
      <cdr:x>0.80625</cdr:x>
      <cdr:y>0.40407</cdr:y>
    </cdr:from>
    <cdr:to>
      <cdr:x>0.87624</cdr:x>
      <cdr:y>0.47207</cdr:y>
    </cdr:to>
    <cdr:sp macro="" textlink="">
      <cdr:nvSpPr>
        <cdr:cNvPr id="2" name="TextBox 1"/>
        <cdr:cNvSpPr txBox="1"/>
      </cdr:nvSpPr>
      <cdr:spPr>
        <a:xfrm xmlns:a="http://schemas.openxmlformats.org/drawingml/2006/main">
          <a:off x="6635080" y="1828800"/>
          <a:ext cx="5760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89 %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0.79675</cdr:x>
      <cdr:y>0.42466</cdr:y>
    </cdr:from>
    <cdr:to>
      <cdr:x>0.88618</cdr:x>
      <cdr:y>0.48321</cdr:y>
    </cdr:to>
    <cdr:sp macro="" textlink="">
      <cdr:nvSpPr>
        <cdr:cNvPr id="2" name="TextBox 1"/>
        <cdr:cNvSpPr txBox="1"/>
      </cdr:nvSpPr>
      <cdr:spPr>
        <a:xfrm xmlns:a="http://schemas.openxmlformats.org/drawingml/2006/main">
          <a:off x="7056784" y="2232261"/>
          <a:ext cx="79209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80 %</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0.82258</cdr:x>
      <cdr:y>0.43056</cdr:y>
    </cdr:from>
    <cdr:to>
      <cdr:x>0.89516</cdr:x>
      <cdr:y>0.48992</cdr:y>
    </cdr:to>
    <cdr:sp macro="" textlink="">
      <cdr:nvSpPr>
        <cdr:cNvPr id="2" name="TextBox 1"/>
        <cdr:cNvSpPr txBox="1"/>
      </cdr:nvSpPr>
      <cdr:spPr>
        <a:xfrm xmlns:a="http://schemas.openxmlformats.org/drawingml/2006/main">
          <a:off x="7344817" y="2232270"/>
          <a:ext cx="6480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87 %</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0.79675</cdr:x>
      <cdr:y>0.41791</cdr:y>
    </cdr:from>
    <cdr:to>
      <cdr:x>0.87805</cdr:x>
      <cdr:y>0.4817</cdr:y>
    </cdr:to>
    <cdr:sp macro="" textlink="">
      <cdr:nvSpPr>
        <cdr:cNvPr id="2" name="TextBox 1"/>
        <cdr:cNvSpPr txBox="1"/>
      </cdr:nvSpPr>
      <cdr:spPr>
        <a:xfrm xmlns:a="http://schemas.openxmlformats.org/drawingml/2006/main">
          <a:off x="7056784" y="2016224"/>
          <a:ext cx="720091" cy="307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74 %</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0.79839</cdr:x>
      <cdr:y>0.40541</cdr:y>
    </cdr:from>
    <cdr:to>
      <cdr:x>0.87903</cdr:x>
      <cdr:y>0.46317</cdr:y>
    </cdr:to>
    <cdr:sp macro="" textlink="">
      <cdr:nvSpPr>
        <cdr:cNvPr id="2" name="TextBox 1"/>
        <cdr:cNvSpPr txBox="1"/>
      </cdr:nvSpPr>
      <cdr:spPr>
        <a:xfrm xmlns:a="http://schemas.openxmlformats.org/drawingml/2006/main">
          <a:off x="7128793" y="2160265"/>
          <a:ext cx="7200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78 %</a:t>
          </a:r>
          <a:endParaRPr lang="en-US" sz="1400" dirty="0"/>
        </a:p>
      </cdr:txBody>
    </cdr:sp>
  </cdr:relSizeAnchor>
</c:userShapes>
</file>

<file path=ppt/drawings/drawing6.xml><?xml version="1.0" encoding="utf-8"?>
<c:userShapes xmlns:c="http://schemas.openxmlformats.org/drawingml/2006/chart">
  <cdr:relSizeAnchor xmlns:cdr="http://schemas.openxmlformats.org/drawingml/2006/chartDrawing">
    <cdr:from>
      <cdr:x>0.80645</cdr:x>
      <cdr:y>0.42207</cdr:y>
    </cdr:from>
    <cdr:to>
      <cdr:x>0.8871</cdr:x>
      <cdr:y>0.48062</cdr:y>
    </cdr:to>
    <cdr:sp macro="" textlink="">
      <cdr:nvSpPr>
        <cdr:cNvPr id="2" name="TextBox 1"/>
        <cdr:cNvSpPr txBox="1"/>
      </cdr:nvSpPr>
      <cdr:spPr>
        <a:xfrm xmlns:a="http://schemas.openxmlformats.org/drawingml/2006/main">
          <a:off x="7200800" y="2218647"/>
          <a:ext cx="72010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82 %</a:t>
          </a:r>
          <a:endParaRPr 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0.79675</cdr:x>
      <cdr:y>0.39356</cdr:y>
    </cdr:from>
    <cdr:to>
      <cdr:x>0.89431</cdr:x>
      <cdr:y>0.45528</cdr:y>
    </cdr:to>
    <cdr:sp macro="" textlink="">
      <cdr:nvSpPr>
        <cdr:cNvPr id="2" name="TextBox 1"/>
        <cdr:cNvSpPr txBox="1"/>
      </cdr:nvSpPr>
      <cdr:spPr>
        <a:xfrm xmlns:a="http://schemas.openxmlformats.org/drawingml/2006/main">
          <a:off x="7056784" y="1962706"/>
          <a:ext cx="86410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75 %</a:t>
          </a:r>
          <a:endParaRPr 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0.79032</cdr:x>
      <cdr:y>0.41986</cdr:y>
    </cdr:from>
    <cdr:to>
      <cdr:x>0.8871</cdr:x>
      <cdr:y>0.48185</cdr:y>
    </cdr:to>
    <cdr:sp macro="" textlink="">
      <cdr:nvSpPr>
        <cdr:cNvPr id="2" name="TextBox 1"/>
        <cdr:cNvSpPr txBox="1"/>
      </cdr:nvSpPr>
      <cdr:spPr>
        <a:xfrm xmlns:a="http://schemas.openxmlformats.org/drawingml/2006/main">
          <a:off x="7056784" y="2084536"/>
          <a:ext cx="86412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77 %</a:t>
          </a:r>
          <a:endParaRPr lang="en-US"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0.79508</cdr:x>
      <cdr:y>0.41667</cdr:y>
    </cdr:from>
    <cdr:to>
      <cdr:x>0.88525</cdr:x>
      <cdr:y>0.47603</cdr:y>
    </cdr:to>
    <cdr:sp macro="" textlink="">
      <cdr:nvSpPr>
        <cdr:cNvPr id="2" name="TextBox 1"/>
        <cdr:cNvSpPr txBox="1"/>
      </cdr:nvSpPr>
      <cdr:spPr>
        <a:xfrm xmlns:a="http://schemas.openxmlformats.org/drawingml/2006/main">
          <a:off x="6984777" y="2160241"/>
          <a:ext cx="792124" cy="3077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79 %</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C7C3C-B8A3-46D0-ACAF-CD2C608A5492}" type="datetimeFigureOut">
              <a:rPr lang="en-US" smtClean="0"/>
              <a:t>1/19/2021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5BD4-0467-4596-B04D-D226CB678F2C}" type="slidenum">
              <a:rPr lang="en-US" smtClean="0"/>
              <a:t>‹#›</a:t>
            </a:fld>
            <a:endParaRPr lang="en-US"/>
          </a:p>
        </p:txBody>
      </p:sp>
    </p:spTree>
    <p:extLst>
      <p:ext uri="{BB962C8B-B14F-4D97-AF65-F5344CB8AC3E}">
        <p14:creationId xmlns:p14="http://schemas.microsoft.com/office/powerpoint/2010/main" val="66557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95BD4-0467-4596-B04D-D226CB678F2C}" type="slidenum">
              <a:rPr lang="en-US" smtClean="0"/>
              <a:t>1</a:t>
            </a:fld>
            <a:endParaRPr lang="en-US"/>
          </a:p>
        </p:txBody>
      </p:sp>
    </p:spTree>
    <p:extLst>
      <p:ext uri="{BB962C8B-B14F-4D97-AF65-F5344CB8AC3E}">
        <p14:creationId xmlns:p14="http://schemas.microsoft.com/office/powerpoint/2010/main" val="404974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95BD4-0467-4596-B04D-D226CB678F2C}" type="slidenum">
              <a:rPr lang="en-US" smtClean="0"/>
              <a:t>11</a:t>
            </a:fld>
            <a:endParaRPr lang="en-US"/>
          </a:p>
        </p:txBody>
      </p:sp>
    </p:spTree>
    <p:extLst>
      <p:ext uri="{BB962C8B-B14F-4D97-AF65-F5344CB8AC3E}">
        <p14:creationId xmlns:p14="http://schemas.microsoft.com/office/powerpoint/2010/main" val="140183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95BD4-0467-4596-B04D-D226CB678F2C}" type="slidenum">
              <a:rPr lang="en-US" smtClean="0"/>
              <a:t>34</a:t>
            </a:fld>
            <a:endParaRPr lang="en-US"/>
          </a:p>
        </p:txBody>
      </p:sp>
    </p:spTree>
    <p:extLst>
      <p:ext uri="{BB962C8B-B14F-4D97-AF65-F5344CB8AC3E}">
        <p14:creationId xmlns:p14="http://schemas.microsoft.com/office/powerpoint/2010/main" val="3512803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79D5E4-0170-4D09-8A17-1DC4A75147E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305899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272352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8704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7937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309601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79D5E4-0170-4D09-8A17-1DC4A75147ED}"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193326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879D5E4-0170-4D09-8A17-1DC4A75147ED}"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387463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9D5E4-0170-4D09-8A17-1DC4A75147E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3946180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9D5E4-0170-4D09-8A17-1DC4A75147E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143016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9D5E4-0170-4D09-8A17-1DC4A75147E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413812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9D5E4-0170-4D09-8A17-1DC4A75147E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245122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52654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79D5E4-0170-4D09-8A17-1DC4A75147ED}"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105370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79D5E4-0170-4D09-8A17-1DC4A75147ED}"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330954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879D5E4-0170-4D09-8A17-1DC4A75147ED}"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107209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188233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9D5E4-0170-4D09-8A17-1DC4A75147E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4E51F-55A1-4A8E-94A1-58464AFEDCD1}" type="slidenum">
              <a:rPr lang="en-US" smtClean="0"/>
              <a:t>‹#›</a:t>
            </a:fld>
            <a:endParaRPr lang="en-US"/>
          </a:p>
        </p:txBody>
      </p:sp>
    </p:spTree>
    <p:extLst>
      <p:ext uri="{BB962C8B-B14F-4D97-AF65-F5344CB8AC3E}">
        <p14:creationId xmlns:p14="http://schemas.microsoft.com/office/powerpoint/2010/main" val="41320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879D5E4-0170-4D09-8A17-1DC4A75147ED}" type="datetimeFigureOut">
              <a:rPr lang="en-US" smtClean="0"/>
              <a:t>1/19/2021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304E51F-55A1-4A8E-94A1-58464AFEDCD1}" type="slidenum">
              <a:rPr lang="en-US" smtClean="0"/>
              <a:t>‹#›</a:t>
            </a:fld>
            <a:endParaRPr lang="en-US"/>
          </a:p>
        </p:txBody>
      </p:sp>
    </p:spTree>
    <p:extLst>
      <p:ext uri="{BB962C8B-B14F-4D97-AF65-F5344CB8AC3E}">
        <p14:creationId xmlns:p14="http://schemas.microsoft.com/office/powerpoint/2010/main" val="37839654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918"/>
          <a:stretch/>
        </p:blipFill>
        <p:spPr>
          <a:xfrm>
            <a:off x="1403648" y="1556792"/>
            <a:ext cx="6912768" cy="5685576"/>
          </a:xfrm>
          <a:prstGeom prst="rect">
            <a:avLst/>
          </a:prstGeom>
          <a:effectLst>
            <a:softEdge rad="635000"/>
          </a:effectLst>
        </p:spPr>
      </p:pic>
      <p:sp>
        <p:nvSpPr>
          <p:cNvPr id="3" name="Subtitle 2"/>
          <p:cNvSpPr>
            <a:spLocks noGrp="1"/>
          </p:cNvSpPr>
          <p:nvPr>
            <p:ph type="subTitle" idx="1"/>
          </p:nvPr>
        </p:nvSpPr>
        <p:spPr>
          <a:xfrm>
            <a:off x="0" y="404664"/>
            <a:ext cx="9144000" cy="2160240"/>
          </a:xfrm>
          <a:effectLst>
            <a:softEdge rad="635000"/>
          </a:effectLst>
        </p:spPr>
        <p:style>
          <a:lnRef idx="1">
            <a:schemeClr val="accent3"/>
          </a:lnRef>
          <a:fillRef idx="2">
            <a:schemeClr val="accent3"/>
          </a:fillRef>
          <a:effectRef idx="1">
            <a:schemeClr val="accent3"/>
          </a:effectRef>
          <a:fontRef idx="minor">
            <a:schemeClr val="dk1"/>
          </a:fontRef>
        </p:style>
        <p:txBody>
          <a:bodyPr>
            <a:noAutofit/>
          </a:bodyPr>
          <a:lstStyle/>
          <a:p>
            <a:r>
              <a:rPr lang="ar-EG" sz="4000" dirty="0" smtClean="0">
                <a:solidFill>
                  <a:srgbClr val="002060"/>
                </a:solidFill>
              </a:rPr>
              <a:t>تطبيق استراتيجية التكامل </a:t>
            </a:r>
            <a:r>
              <a:rPr lang="ar-EG" sz="4000" dirty="0" err="1" smtClean="0">
                <a:solidFill>
                  <a:srgbClr val="002060"/>
                </a:solidFill>
              </a:rPr>
              <a:t>التعاونى</a:t>
            </a:r>
            <a:r>
              <a:rPr lang="ar-EG" sz="4000" dirty="0" smtClean="0">
                <a:solidFill>
                  <a:srgbClr val="002060"/>
                </a:solidFill>
              </a:rPr>
              <a:t> للمعلومات </a:t>
            </a:r>
            <a:r>
              <a:rPr lang="ar-EG" sz="4000" dirty="0" err="1" smtClean="0">
                <a:solidFill>
                  <a:srgbClr val="002060"/>
                </a:solidFill>
              </a:rPr>
              <a:t>المحزأة</a:t>
            </a:r>
            <a:r>
              <a:rPr lang="ar-EG" sz="4000" dirty="0" smtClean="0">
                <a:solidFill>
                  <a:srgbClr val="002060"/>
                </a:solidFill>
              </a:rPr>
              <a:t> (مجموعة الخبراء ) لتطوير مقرر «224 فسل»</a:t>
            </a:r>
            <a:endParaRPr lang="en-US" sz="4000" dirty="0">
              <a:solidFill>
                <a:srgbClr val="002060"/>
              </a:solidFill>
            </a:endParaRPr>
          </a:p>
        </p:txBody>
      </p:sp>
    </p:spTree>
    <p:extLst>
      <p:ext uri="{BB962C8B-B14F-4D97-AF65-F5344CB8AC3E}">
        <p14:creationId xmlns:p14="http://schemas.microsoft.com/office/powerpoint/2010/main" val="227129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980728"/>
            <a:ext cx="9144000" cy="5229199"/>
          </a:xfrm>
        </p:spPr>
        <p:txBody>
          <a:bodyPr>
            <a:normAutofit fontScale="92500" lnSpcReduction="20000"/>
          </a:bodyPr>
          <a:lstStyle/>
          <a:p>
            <a:pPr algn="r" rtl="1"/>
            <a:r>
              <a:rPr lang="ar-EG" sz="2800" dirty="0" smtClean="0"/>
              <a:t>كما تمت مساعدة المجموعات في عملية الوصول للمعلومات أو عرضها . </a:t>
            </a:r>
          </a:p>
          <a:p>
            <a:pPr algn="r" rtl="1"/>
            <a:r>
              <a:rPr lang="ar-EG" sz="2800" dirty="0" err="1" smtClean="0"/>
              <a:t>فى</a:t>
            </a:r>
            <a:r>
              <a:rPr lang="ar-EG" sz="2800" dirty="0" smtClean="0"/>
              <a:t> النهاية تم </a:t>
            </a:r>
            <a:r>
              <a:rPr lang="ar-EG" sz="2800" dirty="0" err="1" smtClean="0"/>
              <a:t>إختبار</a:t>
            </a:r>
            <a:r>
              <a:rPr lang="ar-EG" sz="2800" dirty="0" smtClean="0"/>
              <a:t> ما تعلمته الطالبات، وتقدير جهود الجماعة وجهود الأفراد.</a:t>
            </a:r>
          </a:p>
          <a:p>
            <a:pPr algn="r" rtl="1"/>
            <a:r>
              <a:rPr lang="ar-EG" sz="2800" dirty="0" smtClean="0"/>
              <a:t>تقوَّيم أداء الطالبات بمقارنتها </a:t>
            </a:r>
            <a:r>
              <a:rPr lang="ar-EG" sz="2800" dirty="0" err="1" smtClean="0"/>
              <a:t>بمحكات</a:t>
            </a:r>
            <a:r>
              <a:rPr lang="ar-EG" sz="2800" dirty="0" smtClean="0"/>
              <a:t> معدة مسبقاً لقياس مدى تقدم أفراد المجموعة في أداء المهمات الموكلة إليهم.</a:t>
            </a:r>
          </a:p>
          <a:p>
            <a:pPr algn="r" rtl="1"/>
            <a:r>
              <a:rPr lang="ar-EG" sz="2800" dirty="0" smtClean="0"/>
              <a:t>تحليل تصرفات أفراد المجموعة أثناء أداء مهمات العمل بأن يتخذ أفراد المجموعة قراراتهم حول بقاء واستمرار التصرفات المفيدة وتعديل التصرفات التي تحتاج إلى تعديل.</a:t>
            </a:r>
          </a:p>
          <a:p>
            <a:pPr algn="r" rtl="1"/>
            <a:r>
              <a:rPr lang="ar-EG" sz="2800" dirty="0" smtClean="0"/>
              <a:t>التأكد من أن جميع أعضاء المجموعة تعلموا ما أسند إليهم من مهام، ومسؤولية التأكد من تعلم جميع الطالبات لمهامهن بنجاح.</a:t>
            </a:r>
          </a:p>
          <a:p>
            <a:pPr algn="r" rtl="1"/>
            <a:r>
              <a:rPr lang="ar-EG" sz="2800" dirty="0" smtClean="0"/>
              <a:t>تم استخدام أساليب تقييم مختلفة، مثل إشراك الطالبات في تقييم مستوى تعلم بعضهن بعضا، ومن ثم تقديم تصحيح وعلاج فوري</a:t>
            </a:r>
          </a:p>
          <a:p>
            <a:endParaRPr lang="ar-EG" dirty="0"/>
          </a:p>
          <a:p>
            <a:endParaRPr lang="en-US" dirty="0"/>
          </a:p>
        </p:txBody>
      </p:sp>
    </p:spTree>
    <p:extLst>
      <p:ext uri="{BB962C8B-B14F-4D97-AF65-F5344CB8AC3E}">
        <p14:creationId xmlns:p14="http://schemas.microsoft.com/office/powerpoint/2010/main" val="354133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70" y="0"/>
            <a:ext cx="7773338" cy="1596177"/>
          </a:xfrm>
        </p:spPr>
        <p:txBody>
          <a:bodyPr>
            <a:normAutofit/>
          </a:bodyPr>
          <a:lstStyle/>
          <a:p>
            <a:r>
              <a:rPr lang="ar-EG" b="1" dirty="0">
                <a:solidFill>
                  <a:srgbClr val="C00000"/>
                </a:solidFill>
              </a:rPr>
              <a:t>النتائج والمخرجات</a:t>
            </a:r>
            <a:r>
              <a:rPr lang="en-US" dirty="0">
                <a:solidFill>
                  <a:srgbClr val="C00000"/>
                </a:solidFill>
              </a:rPr>
              <a:t/>
            </a:r>
            <a:br>
              <a:rPr lang="en-US" dirty="0">
                <a:solidFill>
                  <a:srgbClr val="C00000"/>
                </a:solidFill>
              </a:rPr>
            </a:br>
            <a:endParaRPr lang="en-US" dirty="0">
              <a:solidFill>
                <a:srgbClr val="C00000"/>
              </a:solidFill>
            </a:endParaRPr>
          </a:p>
        </p:txBody>
      </p:sp>
      <p:sp>
        <p:nvSpPr>
          <p:cNvPr id="3" name="Content Placeholder 2"/>
          <p:cNvSpPr>
            <a:spLocks noGrp="1"/>
          </p:cNvSpPr>
          <p:nvPr>
            <p:ph sz="quarter" idx="13"/>
          </p:nvPr>
        </p:nvSpPr>
        <p:spPr>
          <a:xfrm>
            <a:off x="471070" y="980728"/>
            <a:ext cx="8277394" cy="5616624"/>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glow rad="228600">
              <a:schemeClr val="accent2">
                <a:satMod val="175000"/>
                <a:alpha val="40000"/>
              </a:schemeClr>
            </a:glow>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oAutofit/>
          </a:bodyPr>
          <a:lstStyle/>
          <a:p>
            <a:pPr lvl="0" algn="r" rtl="1"/>
            <a:r>
              <a:rPr lang="ar-EG" sz="2400" dirty="0">
                <a:solidFill>
                  <a:schemeClr val="tx1"/>
                </a:solidFill>
              </a:rPr>
              <a:t>زاد التكامل </a:t>
            </a:r>
            <a:r>
              <a:rPr lang="ar-EG" sz="2400" dirty="0" err="1">
                <a:solidFill>
                  <a:schemeClr val="tx1"/>
                </a:solidFill>
              </a:rPr>
              <a:t>التعاونى</a:t>
            </a:r>
            <a:r>
              <a:rPr lang="ar-EG" sz="2400" dirty="0">
                <a:solidFill>
                  <a:schemeClr val="tx1"/>
                </a:solidFill>
              </a:rPr>
              <a:t> تفاعل الطالبات </a:t>
            </a:r>
            <a:r>
              <a:rPr lang="ar-EG" sz="2400" dirty="0" err="1">
                <a:solidFill>
                  <a:schemeClr val="tx1"/>
                </a:solidFill>
              </a:rPr>
              <a:t>فى</a:t>
            </a:r>
            <a:r>
              <a:rPr lang="ar-EG" sz="2400" dirty="0">
                <a:solidFill>
                  <a:schemeClr val="tx1"/>
                </a:solidFill>
              </a:rPr>
              <a:t> المحاضرة والتعلم </a:t>
            </a:r>
            <a:r>
              <a:rPr lang="ar-EG" sz="2400" dirty="0" err="1">
                <a:solidFill>
                  <a:schemeClr val="tx1"/>
                </a:solidFill>
              </a:rPr>
              <a:t>بإستمتاع</a:t>
            </a:r>
            <a:r>
              <a:rPr lang="ar-EG" sz="2400" dirty="0">
                <a:solidFill>
                  <a:schemeClr val="tx1"/>
                </a:solidFill>
              </a:rPr>
              <a:t>.</a:t>
            </a:r>
            <a:endParaRPr lang="en-US" sz="2400" dirty="0">
              <a:solidFill>
                <a:schemeClr val="tx1"/>
              </a:solidFill>
            </a:endParaRPr>
          </a:p>
          <a:p>
            <a:pPr lvl="0" algn="r" rtl="1"/>
            <a:r>
              <a:rPr lang="ar-EG" sz="2400" dirty="0">
                <a:solidFill>
                  <a:schemeClr val="tx1"/>
                </a:solidFill>
              </a:rPr>
              <a:t>ساعد على الفهم وإتقان المفاهيم الأساسية </a:t>
            </a:r>
            <a:r>
              <a:rPr lang="ar-EG" sz="2400" dirty="0" err="1" smtClean="0">
                <a:solidFill>
                  <a:schemeClr val="tx1"/>
                </a:solidFill>
              </a:rPr>
              <a:t>للمقررالمهارات</a:t>
            </a:r>
            <a:r>
              <a:rPr lang="ar-EG" sz="2400" dirty="0" smtClean="0">
                <a:solidFill>
                  <a:schemeClr val="tx1"/>
                </a:solidFill>
              </a:rPr>
              <a:t> </a:t>
            </a:r>
            <a:r>
              <a:rPr lang="ar-EG" sz="2400" dirty="0">
                <a:solidFill>
                  <a:schemeClr val="tx1"/>
                </a:solidFill>
              </a:rPr>
              <a:t>اللغوية والقدرة على التعبير </a:t>
            </a:r>
            <a:r>
              <a:rPr lang="ar-EG" sz="2400" dirty="0" err="1" smtClean="0">
                <a:solidFill>
                  <a:schemeClr val="tx1"/>
                </a:solidFill>
              </a:rPr>
              <a:t>والكلاممحادثة</a:t>
            </a:r>
            <a:r>
              <a:rPr lang="ar-EG" sz="2400" dirty="0">
                <a:solidFill>
                  <a:schemeClr val="tx1"/>
                </a:solidFill>
              </a:rPr>
              <a:t>.</a:t>
            </a:r>
            <a:endParaRPr lang="en-US" sz="2400" dirty="0">
              <a:solidFill>
                <a:schemeClr val="tx1"/>
              </a:solidFill>
            </a:endParaRPr>
          </a:p>
          <a:p>
            <a:pPr lvl="0" algn="r" rtl="1"/>
            <a:r>
              <a:rPr lang="ar-EG" sz="2400" dirty="0" smtClean="0">
                <a:solidFill>
                  <a:schemeClr val="tx1"/>
                </a:solidFill>
              </a:rPr>
              <a:t>دعم </a:t>
            </a:r>
            <a:r>
              <a:rPr lang="ar-EG" sz="2400" dirty="0">
                <a:solidFill>
                  <a:schemeClr val="tx1"/>
                </a:solidFill>
              </a:rPr>
              <a:t>التعلم </a:t>
            </a:r>
            <a:r>
              <a:rPr lang="ar-EG" sz="2400" dirty="0" err="1">
                <a:solidFill>
                  <a:schemeClr val="tx1"/>
                </a:solidFill>
              </a:rPr>
              <a:t>الذاتى</a:t>
            </a:r>
            <a:r>
              <a:rPr lang="ar-EG" sz="2400" dirty="0">
                <a:solidFill>
                  <a:schemeClr val="tx1"/>
                </a:solidFill>
              </a:rPr>
              <a:t> وفعل العمل </a:t>
            </a:r>
            <a:r>
              <a:rPr lang="ar-EG" sz="2400" dirty="0" err="1">
                <a:solidFill>
                  <a:schemeClr val="tx1"/>
                </a:solidFill>
              </a:rPr>
              <a:t>الجماعى</a:t>
            </a:r>
            <a:r>
              <a:rPr lang="ar-EG" sz="2400" dirty="0">
                <a:solidFill>
                  <a:schemeClr val="tx1"/>
                </a:solidFill>
              </a:rPr>
              <a:t>.</a:t>
            </a:r>
            <a:endParaRPr lang="en-US" sz="2400" dirty="0">
              <a:solidFill>
                <a:schemeClr val="tx1"/>
              </a:solidFill>
            </a:endParaRPr>
          </a:p>
          <a:p>
            <a:pPr lvl="0" algn="r" rtl="1"/>
            <a:r>
              <a:rPr lang="ar-EG" sz="2400" dirty="0">
                <a:solidFill>
                  <a:schemeClr val="tx1"/>
                </a:solidFill>
              </a:rPr>
              <a:t>اكسب مهارة الحوار والمناقشات العلمية.</a:t>
            </a:r>
            <a:endParaRPr lang="en-US" sz="2400" dirty="0">
              <a:solidFill>
                <a:schemeClr val="tx1"/>
              </a:solidFill>
            </a:endParaRPr>
          </a:p>
          <a:p>
            <a:pPr lvl="0" algn="r" rtl="1"/>
            <a:r>
              <a:rPr lang="ar-EG" sz="2400" dirty="0">
                <a:solidFill>
                  <a:schemeClr val="tx1"/>
                </a:solidFill>
              </a:rPr>
              <a:t>زاد قوة الترابط بين أفراد المجموعة.</a:t>
            </a:r>
            <a:endParaRPr lang="en-US" sz="2400" dirty="0">
              <a:solidFill>
                <a:schemeClr val="tx1"/>
              </a:solidFill>
            </a:endParaRPr>
          </a:p>
          <a:p>
            <a:pPr lvl="0" algn="r" rtl="1"/>
            <a:r>
              <a:rPr lang="ar-EG" sz="2400" dirty="0">
                <a:solidFill>
                  <a:schemeClr val="tx1"/>
                </a:solidFill>
              </a:rPr>
              <a:t>زاد استيعاب الطالبات وتحصيلهن </a:t>
            </a:r>
            <a:r>
              <a:rPr lang="ar-EG" sz="2400" dirty="0" err="1">
                <a:solidFill>
                  <a:schemeClr val="tx1"/>
                </a:solidFill>
              </a:rPr>
              <a:t>العلمى</a:t>
            </a:r>
            <a:r>
              <a:rPr lang="ar-EG" sz="2400" dirty="0">
                <a:solidFill>
                  <a:schemeClr val="tx1"/>
                </a:solidFill>
              </a:rPr>
              <a:t> </a:t>
            </a:r>
            <a:r>
              <a:rPr lang="ar-EG" sz="2400" dirty="0" err="1">
                <a:solidFill>
                  <a:schemeClr val="tx1"/>
                </a:solidFill>
              </a:rPr>
              <a:t>فى</a:t>
            </a:r>
            <a:r>
              <a:rPr lang="ar-EG" sz="2400" dirty="0">
                <a:solidFill>
                  <a:schemeClr val="tx1"/>
                </a:solidFill>
              </a:rPr>
              <a:t> </a:t>
            </a:r>
            <a:r>
              <a:rPr lang="ar-EG" sz="2400" dirty="0" smtClean="0">
                <a:solidFill>
                  <a:schemeClr val="tx1"/>
                </a:solidFill>
              </a:rPr>
              <a:t>المحاضرة.</a:t>
            </a:r>
            <a:endParaRPr lang="en-US" sz="2400" dirty="0" smtClean="0">
              <a:solidFill>
                <a:schemeClr val="tx1"/>
              </a:solidFill>
            </a:endParaRPr>
          </a:p>
          <a:p>
            <a:pPr lvl="0" algn="r" rtl="1"/>
            <a:r>
              <a:rPr lang="ar-EG" sz="2400" dirty="0" err="1" smtClean="0">
                <a:solidFill>
                  <a:schemeClr val="tx1"/>
                </a:solidFill>
              </a:rPr>
              <a:t>طورقدرات</a:t>
            </a:r>
            <a:r>
              <a:rPr lang="ar-EG" sz="2400" dirty="0" smtClean="0">
                <a:solidFill>
                  <a:schemeClr val="tx1"/>
                </a:solidFill>
              </a:rPr>
              <a:t> الطالبات على حل المشاكل.</a:t>
            </a:r>
            <a:endParaRPr lang="en-US" sz="2400" dirty="0" smtClean="0">
              <a:solidFill>
                <a:schemeClr val="tx1"/>
              </a:solidFill>
            </a:endParaRPr>
          </a:p>
          <a:p>
            <a:pPr lvl="0" algn="r" rtl="1"/>
            <a:r>
              <a:rPr lang="ar-EG" sz="2400" dirty="0" smtClean="0">
                <a:solidFill>
                  <a:schemeClr val="tx1"/>
                </a:solidFill>
              </a:rPr>
              <a:t>شجع </a:t>
            </a:r>
            <a:r>
              <a:rPr lang="ar-EG" sz="2400" dirty="0">
                <a:solidFill>
                  <a:schemeClr val="tx1"/>
                </a:solidFill>
              </a:rPr>
              <a:t>الطالبات على التفكير والبحث العلمي.</a:t>
            </a:r>
            <a:endParaRPr lang="en-US" sz="2400" dirty="0">
              <a:solidFill>
                <a:schemeClr val="tx1"/>
              </a:solidFill>
            </a:endParaRPr>
          </a:p>
          <a:p>
            <a:pPr lvl="0" algn="r" rtl="1"/>
            <a:r>
              <a:rPr lang="ar-EG" sz="2400" dirty="0">
                <a:solidFill>
                  <a:schemeClr val="tx1"/>
                </a:solidFill>
              </a:rPr>
              <a:t>أسهم </a:t>
            </a:r>
            <a:r>
              <a:rPr lang="ar-EG" sz="2400" dirty="0" err="1">
                <a:solidFill>
                  <a:schemeClr val="tx1"/>
                </a:solidFill>
              </a:rPr>
              <a:t>فى</a:t>
            </a:r>
            <a:r>
              <a:rPr lang="ar-EG" sz="2400" dirty="0">
                <a:solidFill>
                  <a:schemeClr val="tx1"/>
                </a:solidFill>
              </a:rPr>
              <a:t> تنمية الدافع الذاتي لدى الطالبات نحو التعلم.</a:t>
            </a:r>
            <a:endParaRPr lang="en-US" sz="2400" dirty="0">
              <a:solidFill>
                <a:schemeClr val="tx1"/>
              </a:solidFill>
            </a:endParaRPr>
          </a:p>
          <a:p>
            <a:pPr lvl="0" algn="r" rtl="1"/>
            <a:r>
              <a:rPr lang="ar-EG" sz="2400" dirty="0">
                <a:solidFill>
                  <a:schemeClr val="tx1"/>
                </a:solidFill>
              </a:rPr>
              <a:t>خلق روح المنافسة والتحدي عند العمل. </a:t>
            </a:r>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123767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276872"/>
            <a:ext cx="8784977"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درجات الطالبات قبل وبعد تطبيق إستراتيجية التكامل التعاونى</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7353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22459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1540" y="158343"/>
            <a:ext cx="828092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S  Symbols" pitchFamily="2" charset="2"/>
                <a:cs typeface="AF_Diwani" pitchFamily="2" charset="-78"/>
              </a:rPr>
              <a:t>متوسط درجات الطالبات قبل وبعد تطبيق استراتيجية التكامل التعاونى</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3666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276872"/>
            <a:ext cx="8784977"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نتيجة إستفتاء إستطلاع رأى الطالبات لتطبيق إستراتيجية التكامل التعاونى</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7404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5570"/>
            <a:ext cx="9144000" cy="1298561"/>
          </a:xfrm>
          <a:prstGeom prst="rect">
            <a:avLst/>
          </a:prstGeom>
        </p:spPr>
      </p:pic>
      <p:graphicFrame>
        <p:nvGraphicFramePr>
          <p:cNvPr id="4" name="Content Placeholder 3"/>
          <p:cNvGraphicFramePr>
            <a:graphicFrameLocks noGrp="1"/>
          </p:cNvGraphicFramePr>
          <p:nvPr>
            <p:ph sz="quarter" idx="13"/>
            <p:extLst>
              <p:ext uri="{D42A27DB-BD31-4B8C-83A1-F6EECF244321}">
                <p14:modId xmlns:p14="http://schemas.microsoft.com/office/powerpoint/2010/main" val="922761830"/>
              </p:ext>
            </p:extLst>
          </p:nvPr>
        </p:nvGraphicFramePr>
        <p:xfrm>
          <a:off x="1" y="1340768"/>
          <a:ext cx="9144000" cy="5517231"/>
        </p:xfrm>
        <a:graphic>
          <a:graphicData uri="http://schemas.openxmlformats.org/drawingml/2006/table">
            <a:tbl>
              <a:tblPr rtl="1" firstRow="1" firstCol="1" lastRow="1" lastCol="1" bandRow="1" bandCol="1">
                <a:tableStyleId>{5C22544A-7EE6-4342-B048-85BDC9FD1C3A}</a:tableStyleId>
              </a:tblPr>
              <a:tblGrid>
                <a:gridCol w="790006"/>
                <a:gridCol w="4853916"/>
                <a:gridCol w="564631"/>
                <a:gridCol w="555870"/>
                <a:gridCol w="1024141"/>
                <a:gridCol w="677718"/>
                <a:gridCol w="677718"/>
              </a:tblGrid>
              <a:tr h="364567">
                <a:tc>
                  <a:txBody>
                    <a:bodyPr/>
                    <a:lstStyle/>
                    <a:p>
                      <a:pPr algn="ctr" rtl="1">
                        <a:spcAft>
                          <a:spcPts val="0"/>
                        </a:spcAft>
                      </a:pPr>
                      <a:r>
                        <a:rPr lang="ar-EG" sz="1100" dirty="0">
                          <a:effectLst/>
                        </a:rPr>
                        <a:t>المسلسل</a:t>
                      </a:r>
                      <a:endParaRPr lang="en-US" sz="1100" dirty="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أســئلـة الاستبيان</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أوافق بشدة</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أوافق</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أوافق بدرجة متوسطة</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لا أوافق</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لا أوافق بشدة</a:t>
                      </a:r>
                      <a:endParaRPr lang="en-US" sz="1100">
                        <a:effectLst/>
                        <a:latin typeface="Times New Roman" panose="02020603050405020304" pitchFamily="18" charset="0"/>
                        <a:ea typeface="Times New Roman" panose="02020603050405020304" pitchFamily="18" charset="0"/>
                      </a:endParaRPr>
                    </a:p>
                  </a:txBody>
                  <a:tcPr marL="65535" marR="65535" marT="0" marB="0"/>
                </a:tc>
              </a:tr>
              <a:tr h="245577">
                <a:tc>
                  <a:txBody>
                    <a:bodyPr/>
                    <a:lstStyle/>
                    <a:p>
                      <a:pPr algn="ctr" rtl="1">
                        <a:spcAft>
                          <a:spcPts val="0"/>
                        </a:spcAft>
                      </a:pPr>
                      <a:r>
                        <a:rPr lang="ar-EG" sz="1100">
                          <a:effectLst/>
                        </a:rPr>
                        <a:t>1</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أدرك أهمية التعاون في الاسلام</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2666">
                <a:tc>
                  <a:txBody>
                    <a:bodyPr/>
                    <a:lstStyle/>
                    <a:p>
                      <a:pPr algn="ctr" rtl="1">
                        <a:spcAft>
                          <a:spcPts val="0"/>
                        </a:spcAft>
                      </a:pPr>
                      <a:r>
                        <a:rPr lang="ar-EG" sz="1100">
                          <a:effectLst/>
                        </a:rPr>
                        <a:t>2</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سهل لي التعلم التعاوني الفهم وإتقان المفاهيم الأساسية للمقرر</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535" marR="65535" marT="0" marB="0"/>
                </a:tc>
              </a:tr>
              <a:tr h="250006">
                <a:tc>
                  <a:txBody>
                    <a:bodyPr/>
                    <a:lstStyle/>
                    <a:p>
                      <a:pPr algn="ctr" rtl="1">
                        <a:spcAft>
                          <a:spcPts val="0"/>
                        </a:spcAft>
                      </a:pPr>
                      <a:r>
                        <a:rPr lang="ar-EG" sz="1100">
                          <a:effectLst/>
                        </a:rPr>
                        <a:t>3</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ساعدنى التعلم التعاونى على تحسين مهاراتى اللغوية وقدرتى على التعبير</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46841">
                <a:tc>
                  <a:txBody>
                    <a:bodyPr/>
                    <a:lstStyle/>
                    <a:p>
                      <a:pPr algn="ctr" rtl="1">
                        <a:spcAft>
                          <a:spcPts val="0"/>
                        </a:spcAft>
                      </a:pPr>
                      <a:r>
                        <a:rPr lang="ar-EG" sz="1100">
                          <a:effectLst/>
                        </a:rPr>
                        <a:t>4</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نمى التعلم التعاوني مهاراتى الاجتماعية كالتنظيم , تحمل المسؤولية والمشاركة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54437">
                <a:tc>
                  <a:txBody>
                    <a:bodyPr/>
                    <a:lstStyle/>
                    <a:p>
                      <a:pPr algn="ctr" rtl="1">
                        <a:spcAft>
                          <a:spcPts val="0"/>
                        </a:spcAft>
                      </a:pPr>
                      <a:r>
                        <a:rPr lang="ar-EG" sz="1100">
                          <a:effectLst/>
                        </a:rPr>
                        <a:t>5</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زاد التعلم التعاوني من قوة الترابط بين أفراد مجموعتى</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54437">
                <a:tc>
                  <a:txBody>
                    <a:bodyPr/>
                    <a:lstStyle/>
                    <a:p>
                      <a:pPr algn="ctr" rtl="1">
                        <a:spcAft>
                          <a:spcPts val="0"/>
                        </a:spcAft>
                      </a:pPr>
                      <a:r>
                        <a:rPr lang="ar-EG" sz="1100">
                          <a:effectLst/>
                        </a:rPr>
                        <a:t>6</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زاد التعلم التعاونى استيعابى و تحصيلى العلمى فى المحاضرة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54437">
                <a:tc>
                  <a:txBody>
                    <a:bodyPr/>
                    <a:lstStyle/>
                    <a:p>
                      <a:pPr algn="ctr" rtl="1">
                        <a:spcAft>
                          <a:spcPts val="0"/>
                        </a:spcAft>
                      </a:pPr>
                      <a:r>
                        <a:rPr lang="ar-EG" sz="1100">
                          <a:effectLst/>
                        </a:rPr>
                        <a:t>7</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طور التعلم التعاونى قدراتي على حل المشاكل</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54437">
                <a:tc>
                  <a:txBody>
                    <a:bodyPr/>
                    <a:lstStyle/>
                    <a:p>
                      <a:pPr algn="ctr" rtl="1">
                        <a:spcAft>
                          <a:spcPts val="0"/>
                        </a:spcAft>
                      </a:pPr>
                      <a:r>
                        <a:rPr lang="ar-EG" sz="1100">
                          <a:effectLst/>
                        </a:rPr>
                        <a:t>8</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ساعدني التعلم التعاونى على تنمية معلوماتي في العديد من الموضوعات</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54437">
                <a:tc>
                  <a:txBody>
                    <a:bodyPr/>
                    <a:lstStyle/>
                    <a:p>
                      <a:pPr algn="ctr" rtl="1">
                        <a:spcAft>
                          <a:spcPts val="0"/>
                        </a:spcAft>
                      </a:pPr>
                      <a:r>
                        <a:rPr lang="ar-EG" sz="1100">
                          <a:effectLst/>
                        </a:rPr>
                        <a:t>9</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شجعنى التعلم التعاونى على التفكير والبحث العلمي</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10</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ساعد التعلم التعاونى الدافع الذاتي لدى نحو التعلم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11</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ساعد التعلم التعاونى تنمية قدرتى على الكلام والمحادثة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12</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أعلم ان جهد كل فرد لا يفيده فحسب بل يفيد جميع أعضاء المجموعة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13</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اجد روح المنافسة والتحدي عند العمل في مجموعة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14</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أفضل التعلم عن طريق التعلم التعاوني</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15</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ساعدتنى عضو هيئة التدريس عند استخدامى التعلم التعاوني</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16</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اشعر بأني أتلقى معاملة محترمة من عضوة هيئة التدريس.</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17</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تميزت عضو هيئة التدريس بتمكنها من المادة العلمية</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18</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تشجعنا عضو هيئة التدريس على التفكير والإبداع وتهيئة الجو المناسب.</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19</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تميزت عضوهيئة التدريس بعدالتها مع الطالبات في المعاملة والتقييم.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r>
              <a:tr h="261399">
                <a:tc>
                  <a:txBody>
                    <a:bodyPr/>
                    <a:lstStyle/>
                    <a:p>
                      <a:pPr algn="ctr" rtl="1">
                        <a:spcAft>
                          <a:spcPts val="0"/>
                        </a:spcAft>
                      </a:pPr>
                      <a:r>
                        <a:rPr lang="ar-EG" sz="1100">
                          <a:effectLst/>
                        </a:rPr>
                        <a:t>20</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r" rtl="1">
                        <a:spcAft>
                          <a:spcPts val="0"/>
                        </a:spcAft>
                      </a:pPr>
                      <a:r>
                        <a:rPr lang="ar-EG" sz="1100">
                          <a:effectLst/>
                        </a:rPr>
                        <a:t>تميزت عضو هيئة التدريس بقدرتها على شرح المقرر بوضوح.</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nchor="ctr"/>
                </a:tc>
                <a:tc>
                  <a:txBody>
                    <a:bodyPr/>
                    <a:lstStyle/>
                    <a:p>
                      <a:pPr algn="ctr" rtl="1">
                        <a:spcAft>
                          <a:spcPts val="0"/>
                        </a:spcAft>
                      </a:pPr>
                      <a:r>
                        <a:rPr lang="ar-EG" sz="1100">
                          <a:effectLst/>
                        </a:rPr>
                        <a:t> </a:t>
                      </a:r>
                      <a:endParaRPr lang="en-US" sz="1100">
                        <a:effectLst/>
                        <a:latin typeface="Times New Roman" panose="02020603050405020304" pitchFamily="18" charset="0"/>
                        <a:ea typeface="Times New Roman" panose="02020603050405020304" pitchFamily="18" charset="0"/>
                      </a:endParaRPr>
                    </a:p>
                  </a:txBody>
                  <a:tcPr marL="65535" marR="65535" marT="0" marB="0"/>
                </a:tc>
                <a:tc>
                  <a:txBody>
                    <a:bodyPr/>
                    <a:lstStyle/>
                    <a:p>
                      <a:pPr algn="ctr" rtl="1">
                        <a:spcAft>
                          <a:spcPts val="0"/>
                        </a:spcAft>
                      </a:pPr>
                      <a:r>
                        <a:rPr lang="ar-EG" sz="1100" dirty="0">
                          <a:effectLst/>
                        </a:rPr>
                        <a:t> </a:t>
                      </a:r>
                      <a:endParaRPr lang="en-US" sz="1100" dirty="0">
                        <a:effectLst/>
                        <a:latin typeface="Times New Roman" panose="02020603050405020304" pitchFamily="18" charset="0"/>
                        <a:ea typeface="Times New Roman" panose="02020603050405020304" pitchFamily="18" charset="0"/>
                      </a:endParaRPr>
                    </a:p>
                  </a:txBody>
                  <a:tcPr marL="65535" marR="65535" marT="0" marB="0"/>
                </a:tc>
              </a:tr>
            </a:tbl>
          </a:graphicData>
        </a:graphic>
      </p:graphicFrame>
    </p:spTree>
    <p:extLst>
      <p:ext uri="{BB962C8B-B14F-4D97-AF65-F5344CB8AC3E}">
        <p14:creationId xmlns:p14="http://schemas.microsoft.com/office/powerpoint/2010/main" val="3225275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773338" cy="1596177"/>
          </a:xfrm>
        </p:spPr>
        <p:txBody>
          <a:bodyPr/>
          <a:lstStyle/>
          <a:p>
            <a:r>
              <a:rPr lang="ar-EG" dirty="0" smtClean="0"/>
              <a:t>حساب الصدق </a:t>
            </a:r>
            <a:r>
              <a:rPr lang="ar-EG" dirty="0" err="1" smtClean="0"/>
              <a:t>الداخلى</a:t>
            </a:r>
            <a:r>
              <a:rPr lang="ar-EG" dirty="0" smtClean="0"/>
              <a:t> وثبات الاستبانة</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232581356"/>
              </p:ext>
            </p:extLst>
          </p:nvPr>
        </p:nvGraphicFramePr>
        <p:xfrm>
          <a:off x="107504" y="1600200"/>
          <a:ext cx="8856984"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216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10" y="404664"/>
            <a:ext cx="537038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أدرك أهمية التعاون فى الإسلام</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79513" y="1327994"/>
            <a:ext cx="8424936" cy="4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86703" y="3501008"/>
            <a:ext cx="740975" cy="307777"/>
          </a:xfrm>
          <a:prstGeom prst="rect">
            <a:avLst/>
          </a:prstGeom>
          <a:noFill/>
        </p:spPr>
        <p:txBody>
          <a:bodyPr wrap="square" rtlCol="0">
            <a:spAutoFit/>
          </a:bodyPr>
          <a:lstStyle/>
          <a:p>
            <a:r>
              <a:rPr lang="en-US" sz="1400" dirty="0" smtClean="0"/>
              <a:t>90 %</a:t>
            </a:r>
            <a:endParaRPr lang="en-US" sz="1400" dirty="0"/>
          </a:p>
        </p:txBody>
      </p:sp>
    </p:spTree>
    <p:extLst>
      <p:ext uri="{BB962C8B-B14F-4D97-AF65-F5344CB8AC3E}">
        <p14:creationId xmlns:p14="http://schemas.microsoft.com/office/powerpoint/2010/main" val="281042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947550991"/>
              </p:ext>
            </p:extLst>
          </p:nvPr>
        </p:nvGraphicFramePr>
        <p:xfrm>
          <a:off x="179512" y="1412776"/>
          <a:ext cx="8784976"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01201" y="548680"/>
            <a:ext cx="794159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سهل لى التكامل التعاونى إتقان المفاهيم الأساسية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24533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501004053"/>
              </p:ext>
            </p:extLst>
          </p:nvPr>
        </p:nvGraphicFramePr>
        <p:xfrm>
          <a:off x="107504" y="1484784"/>
          <a:ext cx="885698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19" y="0"/>
            <a:ext cx="9144001"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ساعدنى التكامل التعاونى على تحسين مهاراتى اللغوية وقدرتى على التعبير</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3393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611" y="2198000"/>
            <a:ext cx="6517482" cy="4660000"/>
          </a:xfrm>
          <a:prstGeom prst="rect">
            <a:avLst/>
          </a:prstGeom>
        </p:spPr>
      </p:pic>
      <p:sp>
        <p:nvSpPr>
          <p:cNvPr id="2" name="Title 1"/>
          <p:cNvSpPr>
            <a:spLocks noGrp="1"/>
          </p:cNvSpPr>
          <p:nvPr>
            <p:ph type="ctrTitle"/>
          </p:nvPr>
        </p:nvSpPr>
        <p:spPr>
          <a:xfrm>
            <a:off x="1691680" y="260648"/>
            <a:ext cx="6517482" cy="2509213"/>
          </a:xfrm>
        </p:spPr>
        <p:txBody>
          <a:bodyPr/>
          <a:lstStyle/>
          <a:p>
            <a:r>
              <a:rPr lang="ar-EG" sz="8800" dirty="0">
                <a:solidFill>
                  <a:prstClr val="black"/>
                </a:solidFill>
              </a:rPr>
              <a:t>مقدمة</a:t>
            </a:r>
            <a:endParaRPr lang="en-US" dirty="0"/>
          </a:p>
        </p:txBody>
      </p:sp>
      <p:pic>
        <p:nvPicPr>
          <p:cNvPr id="6" name="Picture 5"/>
          <p:cNvPicPr>
            <a:picLocks noChangeAspect="1"/>
          </p:cNvPicPr>
          <p:nvPr/>
        </p:nvPicPr>
        <p:blipFill>
          <a:blip r:embed="rId3"/>
          <a:stretch>
            <a:fillRect/>
          </a:stretch>
        </p:blipFill>
        <p:spPr>
          <a:xfrm>
            <a:off x="1647611" y="318312"/>
            <a:ext cx="6380773" cy="4919898"/>
          </a:xfrm>
          <a:prstGeom prst="rect">
            <a:avLst/>
          </a:prstGeom>
        </p:spPr>
      </p:pic>
    </p:spTree>
    <p:extLst>
      <p:ext uri="{BB962C8B-B14F-4D97-AF65-F5344CB8AC3E}">
        <p14:creationId xmlns:p14="http://schemas.microsoft.com/office/powerpoint/2010/main" val="98359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026485679"/>
              </p:ext>
            </p:extLst>
          </p:nvPr>
        </p:nvGraphicFramePr>
        <p:xfrm>
          <a:off x="107504" y="1484784"/>
          <a:ext cx="8928992"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0"/>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نمى التكامل التعاونى مهاراتى الإجتماعية كالتنظيم، تحمل المسؤولية والمشاركة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05652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082174252"/>
              </p:ext>
            </p:extLst>
          </p:nvPr>
        </p:nvGraphicFramePr>
        <p:xfrm>
          <a:off x="179512" y="1844824"/>
          <a:ext cx="885698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59632" y="260648"/>
            <a:ext cx="662473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زاد التكامل التعاونى من قوة الترابط بين أفراد مجموعتى</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02603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9356"/>
            <a:ext cx="734481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زاد التكامل التعاونى استيعابى وتحصيلى العلمى فى المحاضرة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67544" y="1734970"/>
            <a:ext cx="8136904" cy="450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48264" y="3573016"/>
            <a:ext cx="864096" cy="307777"/>
          </a:xfrm>
          <a:prstGeom prst="rect">
            <a:avLst/>
          </a:prstGeom>
          <a:noFill/>
        </p:spPr>
        <p:txBody>
          <a:bodyPr wrap="square" rtlCol="0">
            <a:spAutoFit/>
          </a:bodyPr>
          <a:lstStyle/>
          <a:p>
            <a:r>
              <a:rPr lang="en-US" sz="1400" dirty="0" smtClean="0"/>
              <a:t>81 %</a:t>
            </a:r>
            <a:endParaRPr lang="en-US" sz="1400" dirty="0"/>
          </a:p>
        </p:txBody>
      </p:sp>
    </p:spTree>
    <p:extLst>
      <p:ext uri="{BB962C8B-B14F-4D97-AF65-F5344CB8AC3E}">
        <p14:creationId xmlns:p14="http://schemas.microsoft.com/office/powerpoint/2010/main" val="1365318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613626355"/>
              </p:ext>
            </p:extLst>
          </p:nvPr>
        </p:nvGraphicFramePr>
        <p:xfrm>
          <a:off x="107504" y="1412776"/>
          <a:ext cx="892899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83568" y="404664"/>
            <a:ext cx="74334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طور التكامل التعاونى قدراتى على حل المشاكل</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61794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765158981"/>
              </p:ext>
            </p:extLst>
          </p:nvPr>
        </p:nvGraphicFramePr>
        <p:xfrm>
          <a:off x="107504" y="1570406"/>
          <a:ext cx="8928992"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14001"/>
            <a:ext cx="9144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ساعدنى التكامل التعاونى على تنمية معلوماتى فى العديد من الموضوعات</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9808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249879120"/>
              </p:ext>
            </p:extLst>
          </p:nvPr>
        </p:nvGraphicFramePr>
        <p:xfrm>
          <a:off x="179512" y="1754326"/>
          <a:ext cx="8856984" cy="498704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35596" y="0"/>
            <a:ext cx="727280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شجعنى التكامل التعاونى على التفكير والبحث العلمى</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18268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558590101"/>
              </p:ext>
            </p:extLst>
          </p:nvPr>
        </p:nvGraphicFramePr>
        <p:xfrm>
          <a:off x="107504" y="1776532"/>
          <a:ext cx="8928992" cy="496483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07604" y="22207"/>
            <a:ext cx="712879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ساعد التكامل التعاونى الدافع الذاتى لدى نحو التعلم</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11400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569478715"/>
              </p:ext>
            </p:extLst>
          </p:nvPr>
        </p:nvGraphicFramePr>
        <p:xfrm>
          <a:off x="179512" y="1484784"/>
          <a:ext cx="878497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935596" y="0"/>
            <a:ext cx="727280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ساعد التكامل التعاونى تنمية قدراتى على الكلام والمحادثة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33915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1580" y="116632"/>
            <a:ext cx="756084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أعلم أن جهد كل فرد لا يفيد بل يفيد جميع أعضاء المجموعة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95536" y="1870958"/>
            <a:ext cx="8208912" cy="458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20272" y="3700481"/>
            <a:ext cx="720080" cy="307777"/>
          </a:xfrm>
          <a:prstGeom prst="rect">
            <a:avLst/>
          </a:prstGeom>
          <a:noFill/>
        </p:spPr>
        <p:txBody>
          <a:bodyPr wrap="square" rtlCol="0">
            <a:spAutoFit/>
          </a:bodyPr>
          <a:lstStyle/>
          <a:p>
            <a:r>
              <a:rPr lang="en-US" sz="1400" dirty="0" smtClean="0"/>
              <a:t>87 %</a:t>
            </a:r>
            <a:endParaRPr lang="en-US" sz="1400" dirty="0"/>
          </a:p>
        </p:txBody>
      </p:sp>
    </p:spTree>
    <p:extLst>
      <p:ext uri="{BB962C8B-B14F-4D97-AF65-F5344CB8AC3E}">
        <p14:creationId xmlns:p14="http://schemas.microsoft.com/office/powerpoint/2010/main" val="1338735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589676478"/>
              </p:ext>
            </p:extLst>
          </p:nvPr>
        </p:nvGraphicFramePr>
        <p:xfrm>
          <a:off x="107504" y="1628800"/>
          <a:ext cx="8928992"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33221" y="188640"/>
            <a:ext cx="79704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أجد روح المنافسة والتحدى عند العمل فى مجموعة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9664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8064" y="461739"/>
            <a:ext cx="3274132" cy="1470025"/>
          </a:xfr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ar-EG" sz="4000" b="1" dirty="0">
                <a:solidFill>
                  <a:prstClr val="black"/>
                </a:solidFill>
                <a:cs typeface="Arial" panose="020B0604020202020204" pitchFamily="34" charset="0"/>
              </a:rPr>
              <a:t>فكرة المشروع</a:t>
            </a:r>
            <a:endParaRPr lang="en-US" b="1" dirty="0"/>
          </a:p>
        </p:txBody>
      </p:sp>
      <p:sp>
        <p:nvSpPr>
          <p:cNvPr id="3" name="Subtitle 2"/>
          <p:cNvSpPr>
            <a:spLocks noGrp="1"/>
          </p:cNvSpPr>
          <p:nvPr>
            <p:ph type="subTitle" idx="1"/>
          </p:nvPr>
        </p:nvSpPr>
        <p:spPr/>
        <p:txBody>
          <a:bodyPr/>
          <a:lstStyle/>
          <a:p>
            <a:endParaRPr lang="en-US"/>
          </a:p>
        </p:txBody>
      </p:sp>
      <p:sp>
        <p:nvSpPr>
          <p:cNvPr id="4" name="Wave 3"/>
          <p:cNvSpPr/>
          <p:nvPr/>
        </p:nvSpPr>
        <p:spPr>
          <a:xfrm>
            <a:off x="359532" y="1758868"/>
            <a:ext cx="8424936" cy="4896544"/>
          </a:xfrm>
          <a:prstGeom prst="wave">
            <a:avLst/>
          </a:prstGeom>
          <a:gradFill>
            <a:gsLst>
              <a:gs pos="0">
                <a:schemeClr val="accent2">
                  <a:tint val="50000"/>
                  <a:satMod val="300000"/>
                </a:schemeClr>
              </a:gs>
              <a:gs pos="77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lvl="0" algn="r" rtl="1">
              <a:spcBef>
                <a:spcPct val="20000"/>
              </a:spcBef>
            </a:pPr>
            <a:r>
              <a:rPr lang="ar-EG" sz="2200" dirty="0" smtClean="0">
                <a:solidFill>
                  <a:prstClr val="black"/>
                </a:solidFill>
              </a:rPr>
              <a:t> </a:t>
            </a:r>
            <a:endParaRPr lang="ar-EG" sz="3200" dirty="0" smtClean="0">
              <a:solidFill>
                <a:prstClr val="black"/>
              </a:solidFill>
            </a:endParaRPr>
          </a:p>
          <a:p>
            <a:pPr marL="344488" lvl="0" indent="-344488" algn="r" rtl="1">
              <a:spcBef>
                <a:spcPct val="20000"/>
              </a:spcBef>
              <a:buClr>
                <a:schemeClr val="accent1"/>
              </a:buClr>
              <a:buFont typeface="Wingdings" panose="05000000000000000000" pitchFamily="2" charset="2"/>
              <a:buChar char="Ø"/>
            </a:pPr>
            <a:r>
              <a:rPr lang="ar-EG" sz="3200" dirty="0">
                <a:solidFill>
                  <a:prstClr val="black"/>
                </a:solidFill>
              </a:rPr>
              <a:t>تغيير ثقافة التعليم من التركيز على عضو هيئة التدريس اثناء المحاضرة إلى التركيز على </a:t>
            </a:r>
            <a:r>
              <a:rPr lang="ar-EG" sz="3200" dirty="0" smtClean="0">
                <a:solidFill>
                  <a:prstClr val="black"/>
                </a:solidFill>
              </a:rPr>
              <a:t>الطالب و ذلك بتشجيع </a:t>
            </a:r>
            <a:r>
              <a:rPr lang="ar-EG" sz="3200" dirty="0">
                <a:solidFill>
                  <a:prstClr val="black"/>
                </a:solidFill>
              </a:rPr>
              <a:t>الآخرين على المشاركة والتفاعل وحسن الاستماع جيداً لبقية أفراد المجموعة فيكون الطالب رأى سليم لا يغيره إلا عندما يكون مقتنعاً </a:t>
            </a:r>
            <a:r>
              <a:rPr lang="ar-EG" sz="3200" dirty="0" smtClean="0">
                <a:solidFill>
                  <a:prstClr val="black"/>
                </a:solidFill>
              </a:rPr>
              <a:t>منطقياً</a:t>
            </a:r>
            <a:r>
              <a:rPr lang="ar-SA" sz="3200" dirty="0" smtClean="0">
                <a:solidFill>
                  <a:prstClr val="black"/>
                </a:solidFill>
              </a:rPr>
              <a:t>.</a:t>
            </a:r>
            <a:endParaRPr lang="en-US" sz="3200" dirty="0" smtClean="0">
              <a:solidFill>
                <a:prstClr val="black"/>
              </a:solidFill>
            </a:endParaRPr>
          </a:p>
          <a:p>
            <a:pPr marL="344488" lvl="0" indent="-344488" algn="r" rtl="1">
              <a:spcBef>
                <a:spcPct val="20000"/>
              </a:spcBef>
              <a:buClr>
                <a:schemeClr val="accent1"/>
              </a:buClr>
              <a:buFont typeface="Wingdings" panose="05000000000000000000" pitchFamily="2" charset="2"/>
              <a:buChar char="Ø"/>
            </a:pPr>
            <a:r>
              <a:rPr lang="ar-EG" sz="3200" dirty="0" smtClean="0">
                <a:solidFill>
                  <a:prstClr val="black"/>
                </a:solidFill>
              </a:rPr>
              <a:t>تعلم </a:t>
            </a:r>
            <a:r>
              <a:rPr lang="ar-EG" sz="3200" dirty="0">
                <a:solidFill>
                  <a:prstClr val="black"/>
                </a:solidFill>
              </a:rPr>
              <a:t>نقد الأفكار وليس الأشخاص.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93651"/>
            <a:ext cx="1570685" cy="1867197"/>
          </a:xfrm>
          <a:prstGeom prst="rect">
            <a:avLst/>
          </a:prstGeom>
        </p:spPr>
      </p:pic>
    </p:spTree>
    <p:extLst>
      <p:ext uri="{BB962C8B-B14F-4D97-AF65-F5344CB8AC3E}">
        <p14:creationId xmlns:p14="http://schemas.microsoft.com/office/powerpoint/2010/main" val="9241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907996963"/>
              </p:ext>
            </p:extLst>
          </p:nvPr>
        </p:nvGraphicFramePr>
        <p:xfrm>
          <a:off x="107504" y="1412776"/>
          <a:ext cx="885698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292897" y="188640"/>
            <a:ext cx="65582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أفضل التعلم عن طريق التكامل التعاونى</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27440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565020832"/>
              </p:ext>
            </p:extLst>
          </p:nvPr>
        </p:nvGraphicFramePr>
        <p:xfrm>
          <a:off x="107504" y="1628800"/>
          <a:ext cx="8856984"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444708" y="53155"/>
            <a:ext cx="835292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ساعدتنى عضو هيئة التدريس عند استخدامى التكامل التعاونى</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33455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832557370"/>
              </p:ext>
            </p:extLst>
          </p:nvPr>
        </p:nvGraphicFramePr>
        <p:xfrm>
          <a:off x="107504" y="1988840"/>
          <a:ext cx="885698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187624" y="116632"/>
            <a:ext cx="676875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أشعر بأنى أتلقى معاملة محترمة من عضو هيئة التدريس</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91578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612" y="116632"/>
            <a:ext cx="698477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تميزت عضو هيئة التدريس بتمكنها من المادة العلمية</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95536" y="2366963"/>
            <a:ext cx="8280920" cy="394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92280" y="4149080"/>
            <a:ext cx="720080" cy="307777"/>
          </a:xfrm>
          <a:prstGeom prst="rect">
            <a:avLst/>
          </a:prstGeom>
          <a:noFill/>
        </p:spPr>
        <p:txBody>
          <a:bodyPr wrap="square" rtlCol="0">
            <a:spAutoFit/>
          </a:bodyPr>
          <a:lstStyle/>
          <a:p>
            <a:r>
              <a:rPr lang="en-US" sz="1400" dirty="0" smtClean="0"/>
              <a:t>90 %</a:t>
            </a:r>
            <a:endParaRPr lang="en-US" sz="1400" dirty="0"/>
          </a:p>
        </p:txBody>
      </p:sp>
    </p:spTree>
    <p:extLst>
      <p:ext uri="{BB962C8B-B14F-4D97-AF65-F5344CB8AC3E}">
        <p14:creationId xmlns:p14="http://schemas.microsoft.com/office/powerpoint/2010/main" val="2303873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153667603"/>
              </p:ext>
            </p:extLst>
          </p:nvPr>
        </p:nvGraphicFramePr>
        <p:xfrm>
          <a:off x="179512" y="1556792"/>
          <a:ext cx="8784976"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93812" y="0"/>
            <a:ext cx="795637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تشجعنا عضو هيئة التدريس على التفكير والإبداع وتهيئة الجو المناسب</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6277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518061925"/>
              </p:ext>
            </p:extLst>
          </p:nvPr>
        </p:nvGraphicFramePr>
        <p:xfrm>
          <a:off x="179512" y="1934728"/>
          <a:ext cx="8784976" cy="473463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79512" y="180403"/>
            <a:ext cx="8784976"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تميزت عضو هيئة التدريس بعدالتها مع الطالبات فى المعاملة والتقييم</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4152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591713796"/>
              </p:ext>
            </p:extLst>
          </p:nvPr>
        </p:nvGraphicFramePr>
        <p:xfrm>
          <a:off x="179512" y="1844824"/>
          <a:ext cx="8568952" cy="432047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683568" y="0"/>
            <a:ext cx="784887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F_Diwani" pitchFamily="2" charset="-78"/>
              </a:rPr>
              <a:t>تميزت عضو هيئة التدريس بقدرتها على شرح المقرر بوضوح</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70006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ar-EG" dirty="0">
                <a:solidFill>
                  <a:srgbClr val="C00000"/>
                </a:solidFill>
              </a:rPr>
              <a:t>إمكانية تعميم التجربة والاستراتيجيات المستخدمة</a:t>
            </a:r>
            <a:endParaRPr lang="en-US" dirty="0">
              <a:solidFill>
                <a:srgbClr val="C00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655156174"/>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684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73557407"/>
              </p:ext>
            </p:extLst>
          </p:nvPr>
        </p:nvGraphicFramePr>
        <p:xfrm>
          <a:off x="971600" y="268653"/>
          <a:ext cx="7468486" cy="1144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sz="quarter" idx="13"/>
            <p:extLst>
              <p:ext uri="{D42A27DB-BD31-4B8C-83A1-F6EECF244321}">
                <p14:modId xmlns:p14="http://schemas.microsoft.com/office/powerpoint/2010/main" val="3576224565"/>
              </p:ext>
            </p:extLst>
          </p:nvPr>
        </p:nvGraphicFramePr>
        <p:xfrm>
          <a:off x="539552" y="1412776"/>
          <a:ext cx="8229600"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4" name="Picture 6" descr="http://www.masarfx.com/wp-content/uploads/2012/10/iStock_000018042008Medium-300x3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1" y="5085184"/>
            <a:ext cx="2136304" cy="21363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7" name="Picture 6" descr="http://www.masarfx.com/wp-content/uploads/2012/10/iStock_000018042008Medium-300x3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3768" y="5079384"/>
            <a:ext cx="2136304" cy="21363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 name="Picture 6" descr="http://www.masarfx.com/wp-content/uploads/2012/10/iStock_000018042008Medium-300x3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072" y="5085184"/>
            <a:ext cx="2136304" cy="21363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9" name="Picture 6" descr="http://www.masarfx.com/wp-content/uploads/2012/10/iStock_000018042008Medium-300x30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7696" y="5091741"/>
            <a:ext cx="2136304" cy="21363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39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3500" y="1484784"/>
            <a:ext cx="8900988" cy="5373216"/>
          </a:xfrm>
          <a:gradFill flip="none" rotWithShape="1">
            <a:gsLst>
              <a:gs pos="0">
                <a:schemeClr val="accent6">
                  <a:tint val="50000"/>
                  <a:satMod val="300000"/>
                  <a:alpha val="91000"/>
                </a:schemeClr>
              </a:gs>
              <a:gs pos="35000">
                <a:schemeClr val="accent6">
                  <a:tint val="37000"/>
                  <a:satMod val="300000"/>
                </a:schemeClr>
              </a:gs>
              <a:gs pos="100000">
                <a:schemeClr val="accent6">
                  <a:tint val="15000"/>
                  <a:satMod val="350000"/>
                </a:schemeClr>
              </a:gs>
            </a:gsLst>
            <a:lin ang="16200000" scaled="1"/>
            <a:tileRect/>
          </a:gradFill>
          <a:ln>
            <a:noFill/>
          </a:ln>
          <a:effectLst>
            <a:outerShdw blurRad="107950" dist="12700" dir="5400000" algn="ctr">
              <a:srgbClr val="000000"/>
            </a:outerShdw>
            <a:reflection blurRad="6350" stA="50000" endA="300" endPos="900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t">
            <a:normAutofit/>
          </a:bodyPr>
          <a:lstStyle/>
          <a:p>
            <a:pPr marL="0" indent="0" algn="just" rtl="1">
              <a:buNone/>
            </a:pPr>
            <a:r>
              <a:rPr lang="ar-EG" sz="2800" dirty="0" err="1" smtClean="0"/>
              <a:t>بالشكروالإمتنان</a:t>
            </a:r>
            <a:r>
              <a:rPr lang="ar-EG" sz="2800" dirty="0" smtClean="0"/>
              <a:t> </a:t>
            </a:r>
            <a:r>
              <a:rPr lang="ar-EG" sz="2800" dirty="0"/>
              <a:t>لجامعة الملك سعود متمثلة </a:t>
            </a:r>
            <a:r>
              <a:rPr lang="ar-EG" sz="2800" dirty="0" err="1"/>
              <a:t>فى</a:t>
            </a:r>
            <a:r>
              <a:rPr lang="ar-EG" sz="2800" dirty="0"/>
              <a:t> مركز التميز </a:t>
            </a:r>
            <a:r>
              <a:rPr lang="ar-EG" sz="2800" dirty="0" err="1"/>
              <a:t>فى</a:t>
            </a:r>
            <a:r>
              <a:rPr lang="ar-EG" sz="2800" dirty="0"/>
              <a:t> التعلم </a:t>
            </a:r>
            <a:r>
              <a:rPr lang="ar-EG" sz="2800" dirty="0" smtClean="0"/>
              <a:t>والتعليم:</a:t>
            </a:r>
          </a:p>
          <a:p>
            <a:pPr marL="0" indent="0" algn="just" rtl="1">
              <a:buNone/>
            </a:pPr>
            <a:r>
              <a:rPr lang="ar-EG" sz="2800" smtClean="0"/>
              <a:t>1- لإتاحة </a:t>
            </a:r>
            <a:r>
              <a:rPr lang="ar-EG" sz="2800" dirty="0" smtClean="0"/>
              <a:t>الفرصة لأعضاء هيئة التدريس </a:t>
            </a:r>
            <a:r>
              <a:rPr lang="ar-EG" sz="2800" dirty="0"/>
              <a:t>لتقديم هذه المنحة </a:t>
            </a:r>
            <a:r>
              <a:rPr lang="ar-EG" sz="2800" dirty="0" smtClean="0"/>
              <a:t>والأفكار الجديدة المتطورة من أجل تحسين عملية التعليم</a:t>
            </a:r>
          </a:p>
          <a:p>
            <a:pPr marL="0" indent="0" algn="just" rtl="1">
              <a:buNone/>
            </a:pPr>
            <a:r>
              <a:rPr lang="ar-EG" sz="2800" dirty="0" smtClean="0"/>
              <a:t>2- </a:t>
            </a:r>
            <a:r>
              <a:rPr lang="ar-EG" sz="2800" dirty="0"/>
              <a:t>ومن ثم إتاحة الفرصة لهم لتفعيل خبراتهم لما فيه صالح </a:t>
            </a:r>
            <a:r>
              <a:rPr lang="ar-EG" sz="2800" dirty="0" smtClean="0"/>
              <a:t>الطالبات </a:t>
            </a:r>
            <a:endParaRPr lang="ar-EG" sz="2800" dirty="0"/>
          </a:p>
          <a:p>
            <a:pPr marL="0" indent="0" algn="just" rtl="1">
              <a:buNone/>
            </a:pPr>
            <a:r>
              <a:rPr lang="ar-EG" sz="2800" dirty="0" smtClean="0"/>
              <a:t>أيضا نشكر مركز التميز في التعلم والتعليم على الجهد المبذول في تذليل العقبات وتقديم يد العون والدعم للحاصلين على منحة التمييز للعام </a:t>
            </a:r>
            <a:r>
              <a:rPr lang="ar-EG" sz="2800" dirty="0" err="1" smtClean="0"/>
              <a:t>الدراسى</a:t>
            </a:r>
            <a:r>
              <a:rPr lang="ar-EG" sz="2800" dirty="0" smtClean="0"/>
              <a:t> 1434-1435</a:t>
            </a:r>
          </a:p>
        </p:txBody>
      </p:sp>
      <p:sp>
        <p:nvSpPr>
          <p:cNvPr id="2" name="Title 1"/>
          <p:cNvSpPr>
            <a:spLocks noGrp="1"/>
          </p:cNvSpPr>
          <p:nvPr>
            <p:ph type="title"/>
          </p:nvPr>
        </p:nvSpPr>
        <p:spPr>
          <a:xfrm>
            <a:off x="457200" y="116632"/>
            <a:ext cx="8229600" cy="1863080"/>
          </a:xfrm>
        </p:spPr>
        <p:txBody>
          <a:bodyPr>
            <a:normAutofit fontScale="90000"/>
          </a:bodyPr>
          <a:lstStyle/>
          <a:p>
            <a:pPr rtl="1"/>
            <a:r>
              <a:rPr lang="ar-EG" sz="4400" b="1" i="1" dirty="0" smtClean="0">
                <a:solidFill>
                  <a:srgbClr val="C00000"/>
                </a:solidFill>
              </a:rPr>
              <a:t>تتقدم </a:t>
            </a:r>
            <a:r>
              <a:rPr lang="ar-EG" sz="4400" b="1" i="1" dirty="0">
                <a:solidFill>
                  <a:srgbClr val="C00000"/>
                </a:solidFill>
              </a:rPr>
              <a:t>الدكتورة/ هيام إبراهيم جاد </a:t>
            </a:r>
            <a:r>
              <a:rPr lang="ar-EG" dirty="0">
                <a:solidFill>
                  <a:srgbClr val="C00000"/>
                </a:solidFill>
              </a:rPr>
              <a:t/>
            </a:r>
            <a:br>
              <a:rPr lang="ar-EG" dirty="0">
                <a:solidFill>
                  <a:srgbClr val="C00000"/>
                </a:solidFill>
              </a:rPr>
            </a:br>
            <a:r>
              <a:rPr lang="ar-EG" dirty="0">
                <a:solidFill>
                  <a:srgbClr val="C00000"/>
                </a:solidFill>
              </a:rPr>
              <a:t>أستاذ مشارك بقسم وظائف الأعضاء</a:t>
            </a:r>
            <a:br>
              <a:rPr lang="ar-EG" dirty="0">
                <a:solidFill>
                  <a:srgbClr val="C00000"/>
                </a:solidFill>
              </a:rPr>
            </a:br>
            <a:r>
              <a:rPr lang="ar-EG" dirty="0">
                <a:solidFill>
                  <a:srgbClr val="C00000"/>
                </a:solidFill>
              </a:rPr>
              <a:t>كلية الطب </a:t>
            </a:r>
            <a:r>
              <a:rPr lang="ar-EG" dirty="0"/>
              <a:t/>
            </a:r>
            <a:br>
              <a:rPr lang="ar-EG" dirty="0"/>
            </a:br>
            <a:endParaRPr lang="en-US" dirty="0"/>
          </a:p>
        </p:txBody>
      </p:sp>
      <p:sp>
        <p:nvSpPr>
          <p:cNvPr id="4" name="AutoShape 2" descr="http://t3.gstatic.com/images?q=tbn:ANd9GcRFcd_FZyBqNaOmEeSOg7R60l9qiM5GsWa9OlSHMGrShAVVV9O5q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zeehd.com/wp-content/uploads/2014/06/photos-of-rose-flower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zeehd.com/wp-content/uploads/2014/06/photos-of-rose-flower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https://encrypted-tbn2.gstatic.com/images?q=tbn:ANd9GcTUgKHoeKmpdhVZhh_OVOweLSk9M9r1Km5Q67qj0B6kbvKrHu5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stretch>
            <a:fillRect/>
          </a:stretch>
        </p:blipFill>
        <p:spPr>
          <a:xfrm>
            <a:off x="2195736" y="5254613"/>
            <a:ext cx="4968552" cy="1603387"/>
          </a:xfrm>
          <a:prstGeom prst="rect">
            <a:avLst/>
          </a:prstGeom>
          <a:effectLst>
            <a:softEdge rad="127000"/>
          </a:effectLst>
        </p:spPr>
      </p:pic>
    </p:spTree>
    <p:extLst>
      <p:ext uri="{BB962C8B-B14F-4D97-AF65-F5344CB8AC3E}">
        <p14:creationId xmlns:p14="http://schemas.microsoft.com/office/powerpoint/2010/main" val="200886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U9mab7r37A/UjMUDxQjSOI/AAAAAAAAB-8/p9pSwL-DxTc/s1600/school_teacher5.gif"/>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b="8121"/>
          <a:stretch/>
        </p:blipFill>
        <p:spPr bwMode="auto">
          <a:xfrm>
            <a:off x="2483768" y="0"/>
            <a:ext cx="48718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13599"/>
          <a:stretch/>
        </p:blipFill>
        <p:spPr>
          <a:xfrm>
            <a:off x="251520" y="2276873"/>
            <a:ext cx="8640960" cy="4548088"/>
          </a:xfrm>
          <a:prstGeom prst="rect">
            <a:avLst/>
          </a:prstGeom>
        </p:spPr>
      </p:pic>
    </p:spTree>
    <p:extLst>
      <p:ext uri="{BB962C8B-B14F-4D97-AF65-F5344CB8AC3E}">
        <p14:creationId xmlns:p14="http://schemas.microsoft.com/office/powerpoint/2010/main" val="412072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18518"/>
            <a:ext cx="9036496" cy="1596177"/>
          </a:xfrm>
          <a:gradFill>
            <a:gsLst>
              <a:gs pos="0">
                <a:schemeClr val="dk2">
                  <a:tint val="40000"/>
                  <a:satMod val="350000"/>
                </a:schemeClr>
              </a:gs>
              <a:gs pos="33000">
                <a:schemeClr val="dk2">
                  <a:tint val="45000"/>
                  <a:shade val="99000"/>
                  <a:satMod val="350000"/>
                </a:schemeClr>
              </a:gs>
              <a:gs pos="100000">
                <a:schemeClr val="dk2">
                  <a:shade val="20000"/>
                  <a:satMod val="255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1002">
            <a:schemeClr val="dk2"/>
          </a:fillRef>
          <a:effectRef idx="1">
            <a:schemeClr val="accent1"/>
          </a:effectRef>
          <a:fontRef idx="minor">
            <a:schemeClr val="dk1"/>
          </a:fontRef>
        </p:style>
        <p:txBody>
          <a:bodyPr>
            <a:normAutofit/>
          </a:bodyPr>
          <a:lstStyle/>
          <a:p>
            <a:r>
              <a:rPr lang="ar-EG" b="1" dirty="0" smtClean="0">
                <a:solidFill>
                  <a:srgbClr val="C00000"/>
                </a:solidFill>
              </a:rPr>
              <a:t>الاستراتيجية </a:t>
            </a:r>
            <a:r>
              <a:rPr lang="ar-EG" b="1" dirty="0">
                <a:solidFill>
                  <a:srgbClr val="C00000"/>
                </a:solidFill>
              </a:rPr>
              <a:t>التي تمّ استخدامها</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Content Placeholder 2"/>
          <p:cNvSpPr>
            <a:spLocks noGrp="1"/>
          </p:cNvSpPr>
          <p:nvPr>
            <p:ph sz="quarter" idx="13"/>
          </p:nvPr>
        </p:nvSpPr>
        <p:spPr>
          <a:xfrm>
            <a:off x="107504" y="1556793"/>
            <a:ext cx="9036496" cy="4680520"/>
          </a:xfrm>
          <a:gradFill>
            <a:gsLst>
              <a:gs pos="0">
                <a:schemeClr val="dk1">
                  <a:tint val="50000"/>
                  <a:satMod val="300000"/>
                </a:schemeClr>
              </a:gs>
              <a:gs pos="100000">
                <a:schemeClr val="dk1">
                  <a:tint val="37000"/>
                  <a:satMod val="300000"/>
                </a:schemeClr>
              </a:gs>
              <a:gs pos="100000">
                <a:schemeClr val="dk1">
                  <a:tint val="15000"/>
                  <a:satMod val="3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ormAutofit/>
          </a:bodyPr>
          <a:lstStyle/>
          <a:p>
            <a:pPr algn="r" rtl="1"/>
            <a:r>
              <a:rPr lang="ar-EG" b="1" dirty="0" smtClean="0">
                <a:solidFill>
                  <a:schemeClr val="tx1"/>
                </a:solidFill>
              </a:rPr>
              <a:t>تقسيم </a:t>
            </a:r>
            <a:r>
              <a:rPr lang="ar-EG" b="1" dirty="0">
                <a:solidFill>
                  <a:schemeClr val="tx1"/>
                </a:solidFill>
              </a:rPr>
              <a:t>الطالبات إلى مجموعات </a:t>
            </a:r>
            <a:r>
              <a:rPr lang="ar-EG" b="1" dirty="0" smtClean="0">
                <a:solidFill>
                  <a:schemeClr val="tx1"/>
                </a:solidFill>
              </a:rPr>
              <a:t>صغيرة. </a:t>
            </a:r>
            <a:endParaRPr lang="ar-EG" b="1" dirty="0">
              <a:solidFill>
                <a:schemeClr val="tx1"/>
              </a:solidFill>
            </a:endParaRPr>
          </a:p>
          <a:p>
            <a:pPr algn="r" rtl="1"/>
            <a:r>
              <a:rPr lang="ar-EG" b="1" dirty="0" smtClean="0">
                <a:solidFill>
                  <a:schemeClr val="tx1"/>
                </a:solidFill>
              </a:rPr>
              <a:t> مراجعة </a:t>
            </a:r>
            <a:r>
              <a:rPr lang="ar-EG" b="1" dirty="0">
                <a:solidFill>
                  <a:schemeClr val="tx1"/>
                </a:solidFill>
              </a:rPr>
              <a:t>الأهداف الرئيسية </a:t>
            </a:r>
            <a:r>
              <a:rPr lang="ar-EG" b="1" dirty="0" smtClean="0">
                <a:solidFill>
                  <a:schemeClr val="tx1"/>
                </a:solidFill>
              </a:rPr>
              <a:t>للموضوع </a:t>
            </a:r>
            <a:r>
              <a:rPr lang="ar-EG" b="1" dirty="0">
                <a:solidFill>
                  <a:schemeClr val="tx1"/>
                </a:solidFill>
              </a:rPr>
              <a:t>وإثارة دافعية الطالبات للتعلم. </a:t>
            </a:r>
          </a:p>
          <a:p>
            <a:pPr algn="r" rtl="1"/>
            <a:r>
              <a:rPr lang="ar-EG" b="1" dirty="0" smtClean="0">
                <a:solidFill>
                  <a:schemeClr val="tx1"/>
                </a:solidFill>
              </a:rPr>
              <a:t>عرض </a:t>
            </a:r>
            <a:r>
              <a:rPr lang="ar-EG" b="1" dirty="0">
                <a:solidFill>
                  <a:schemeClr val="tx1"/>
                </a:solidFill>
              </a:rPr>
              <a:t>المعلومات في صيغة نص مكتوب. </a:t>
            </a:r>
          </a:p>
          <a:p>
            <a:pPr algn="r" rtl="1"/>
            <a:r>
              <a:rPr lang="ar-EG" b="1" dirty="0" smtClean="0">
                <a:solidFill>
                  <a:schemeClr val="tx1"/>
                </a:solidFill>
              </a:rPr>
              <a:t> </a:t>
            </a:r>
            <a:r>
              <a:rPr lang="ar-SA" b="1" dirty="0">
                <a:solidFill>
                  <a:schemeClr val="tx1"/>
                </a:solidFill>
              </a:rPr>
              <a:t>تقوَّيم أداء الطالبات </a:t>
            </a:r>
            <a:r>
              <a:rPr lang="ar-SA" b="1" dirty="0" smtClean="0">
                <a:solidFill>
                  <a:schemeClr val="tx1"/>
                </a:solidFill>
              </a:rPr>
              <a:t>لقياس </a:t>
            </a:r>
            <a:r>
              <a:rPr lang="ar-SA" b="1" dirty="0">
                <a:solidFill>
                  <a:schemeClr val="tx1"/>
                </a:solidFill>
              </a:rPr>
              <a:t>مدى تقدم أفراد المجموعة في أداء المهمات الموكلة إليهم.</a:t>
            </a:r>
            <a:endParaRPr lang="en-US" b="1" dirty="0">
              <a:solidFill>
                <a:schemeClr val="tx1"/>
              </a:solidFill>
            </a:endParaRPr>
          </a:p>
          <a:p>
            <a:pPr algn="r" rtl="1"/>
            <a:r>
              <a:rPr lang="ar-EG" b="1" dirty="0" smtClean="0">
                <a:solidFill>
                  <a:schemeClr val="tx1"/>
                </a:solidFill>
              </a:rPr>
              <a:t> </a:t>
            </a:r>
            <a:r>
              <a:rPr lang="ar-SA" b="1" dirty="0">
                <a:solidFill>
                  <a:schemeClr val="tx1"/>
                </a:solidFill>
              </a:rPr>
              <a:t>تحليل تصرفات أفراد المجموعة أثناء أداء مهمات العمل </a:t>
            </a:r>
            <a:endParaRPr lang="ar-EG" b="1" dirty="0">
              <a:solidFill>
                <a:schemeClr val="tx1"/>
              </a:solidFill>
            </a:endParaRPr>
          </a:p>
          <a:p>
            <a:pPr algn="r" rtl="1"/>
            <a:r>
              <a:rPr lang="ar-SA" b="1" dirty="0" smtClean="0">
                <a:solidFill>
                  <a:schemeClr val="tx1"/>
                </a:solidFill>
              </a:rPr>
              <a:t>التأكد </a:t>
            </a:r>
            <a:r>
              <a:rPr lang="ar-SA" b="1" dirty="0">
                <a:solidFill>
                  <a:schemeClr val="tx1"/>
                </a:solidFill>
              </a:rPr>
              <a:t>من أن جميع أعضاء المجموعة تعلموا ما أسند إليهم من مهام، ومسؤولية التأكد من تعلم جميع الطالبات لمهامهم بنجاح.</a:t>
            </a:r>
            <a:endParaRPr lang="en-US" b="1" dirty="0">
              <a:solidFill>
                <a:schemeClr val="tx1"/>
              </a:solidFill>
            </a:endParaRPr>
          </a:p>
          <a:p>
            <a:pPr algn="r" rtl="1"/>
            <a:r>
              <a:rPr lang="ar-EG" b="1" dirty="0" smtClean="0">
                <a:solidFill>
                  <a:schemeClr val="tx1"/>
                </a:solidFill>
              </a:rPr>
              <a:t> </a:t>
            </a:r>
            <a:r>
              <a:rPr lang="ar-SA" b="1" dirty="0">
                <a:solidFill>
                  <a:schemeClr val="tx1"/>
                </a:solidFill>
              </a:rPr>
              <a:t>تقديم عرض لما تعلموه من مهارات ومهام. </a:t>
            </a:r>
            <a:endParaRPr lang="en-US" b="1" dirty="0">
              <a:solidFill>
                <a:schemeClr val="tx1"/>
              </a:solidFill>
            </a:endParaRPr>
          </a:p>
          <a:p>
            <a:pPr algn="r" rtl="1"/>
            <a:r>
              <a:rPr lang="ar-EG" b="1" dirty="0" smtClean="0">
                <a:solidFill>
                  <a:schemeClr val="tx1"/>
                </a:solidFill>
              </a:rPr>
              <a:t> </a:t>
            </a:r>
            <a:r>
              <a:rPr lang="ar-SA" b="1" dirty="0">
                <a:solidFill>
                  <a:schemeClr val="tx1"/>
                </a:solidFill>
              </a:rPr>
              <a:t>استخدام أساليب تقييم </a:t>
            </a:r>
            <a:r>
              <a:rPr lang="ar-SA" b="1" dirty="0" smtClean="0">
                <a:solidFill>
                  <a:schemeClr val="tx1"/>
                </a:solidFill>
              </a:rPr>
              <a:t>مختلفة</a:t>
            </a:r>
            <a:r>
              <a:rPr lang="ar-EG" b="1" dirty="0" smtClean="0">
                <a:solidFill>
                  <a:schemeClr val="tx1"/>
                </a:solidFill>
              </a:rPr>
              <a:t> و </a:t>
            </a:r>
            <a:r>
              <a:rPr lang="ar-EG" b="1" dirty="0" err="1" smtClean="0">
                <a:solidFill>
                  <a:schemeClr val="tx1"/>
                </a:solidFill>
              </a:rPr>
              <a:t>إختبار</a:t>
            </a:r>
            <a:r>
              <a:rPr lang="ar-EG" b="1" dirty="0" smtClean="0">
                <a:solidFill>
                  <a:schemeClr val="tx1"/>
                </a:solidFill>
              </a:rPr>
              <a:t> </a:t>
            </a:r>
            <a:r>
              <a:rPr lang="ar-EG" b="1" dirty="0">
                <a:solidFill>
                  <a:schemeClr val="tx1"/>
                </a:solidFill>
              </a:rPr>
              <a:t>ما تعلمته </a:t>
            </a:r>
            <a:r>
              <a:rPr lang="ar-EG" b="1" dirty="0" smtClean="0">
                <a:solidFill>
                  <a:schemeClr val="tx1"/>
                </a:solidFill>
              </a:rPr>
              <a:t>الطالبات</a:t>
            </a:r>
            <a:endParaRPr lang="en-US" b="1" dirty="0">
              <a:solidFill>
                <a:schemeClr val="tx1"/>
              </a:solidFill>
            </a:endParaRPr>
          </a:p>
          <a:p>
            <a:endParaRPr lang="en-US" dirty="0"/>
          </a:p>
        </p:txBody>
      </p:sp>
      <p:pic>
        <p:nvPicPr>
          <p:cNvPr id="2050" name="Picture 2" descr="http://t0.gstatic.com/images?q=tbn:ANd9GcS1Gfcb3DnSUscotRh8xamTI1NnDBo5F0-IK2VwLJ2SmmNIhLn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589240"/>
            <a:ext cx="7344816" cy="16478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5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88" y="1156"/>
            <a:ext cx="7725544" cy="1688722"/>
          </a:xfr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a:normAutofit/>
          </a:bodyPr>
          <a:lstStyle/>
          <a:p>
            <a:pPr algn="r"/>
            <a:r>
              <a:rPr lang="ar-EG" dirty="0" smtClean="0">
                <a:solidFill>
                  <a:srgbClr val="C00000"/>
                </a:solidFill>
              </a:rPr>
              <a:t>المشكلة: </a:t>
            </a:r>
            <a:r>
              <a:rPr lang="en-US" dirty="0"/>
              <a:t/>
            </a:r>
            <a:br>
              <a:rPr lang="en-US" dirty="0"/>
            </a:b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155351872"/>
              </p:ext>
            </p:extLst>
          </p:nvPr>
        </p:nvGraphicFramePr>
        <p:xfrm>
          <a:off x="2267744" y="1808940"/>
          <a:ext cx="7304094" cy="4932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43608" y="120218"/>
            <a:ext cx="6156176" cy="1569660"/>
          </a:xfrm>
          <a:prstGeom prst="rect">
            <a:avLst/>
          </a:prstGeom>
        </p:spPr>
        <p:txBody>
          <a:bodyPr wrap="square">
            <a:spAutoFit/>
          </a:bodyPr>
          <a:lstStyle/>
          <a:p>
            <a:pPr lvl="0" algn="r" rtl="1"/>
            <a:r>
              <a:rPr lang="ar-EG" sz="2400" dirty="0"/>
              <a:t>كان يتم تدريس مقرر224 فسل (وظائف الأعضاء </a:t>
            </a:r>
            <a:r>
              <a:rPr lang="ar-EG" sz="2400" dirty="0" err="1"/>
              <a:t>فى</a:t>
            </a:r>
            <a:r>
              <a:rPr lang="ar-EG" sz="2400" dirty="0"/>
              <a:t> جسم الإنسان) لطالبات كلية التمريض وبالطريقة التقليدية التي يقوم فيها عضو هيئة التدريس بدور الملقن و تتلخص عيوب هذه الطريقة </a:t>
            </a:r>
            <a:r>
              <a:rPr lang="ar-EG" sz="2400" dirty="0" err="1"/>
              <a:t>فى</a:t>
            </a:r>
            <a:r>
              <a:rPr lang="ar-EG" sz="2400" dirty="0"/>
              <a:t> النقاط التالية:</a:t>
            </a:r>
            <a:endParaRPr lang="en-US" sz="2400" dirty="0"/>
          </a:p>
        </p:txBody>
      </p:sp>
      <p:pic>
        <p:nvPicPr>
          <p:cNvPr id="3074" name="Picture 2" descr="http://na6erbait.com/wp-content/uploads/2013/10/problem_optimized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204864"/>
            <a:ext cx="3523160" cy="390867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3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827358107"/>
              </p:ext>
            </p:extLst>
          </p:nvPr>
        </p:nvGraphicFramePr>
        <p:xfrm>
          <a:off x="642553" y="448516"/>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r>
              <a:rPr lang="ar-EG" sz="4800" dirty="0">
                <a:solidFill>
                  <a:srgbClr val="C00000"/>
                </a:solidFill>
              </a:rPr>
              <a:t>أهمية المشروع النظرية والتطبيقية</a:t>
            </a:r>
            <a:r>
              <a:rPr lang="en-US" sz="4800" dirty="0">
                <a:solidFill>
                  <a:srgbClr val="C00000"/>
                </a:solidFill>
              </a:rPr>
              <a:t/>
            </a:r>
            <a:br>
              <a:rPr lang="en-US" sz="4800" dirty="0">
                <a:solidFill>
                  <a:srgbClr val="C00000"/>
                </a:solidFill>
              </a:rPr>
            </a:br>
            <a:endParaRPr lang="en-US" sz="4800" dirty="0">
              <a:solidFill>
                <a:srgbClr val="C00000"/>
              </a:solidFill>
            </a:endParaRPr>
          </a:p>
        </p:txBody>
      </p:sp>
      <p:pic>
        <p:nvPicPr>
          <p:cNvPr id="4100" name="Picture 4" descr="http://www.amreshkumar.com/wp-content/uploads/2011/05/important-300x2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5013176"/>
            <a:ext cx="7272808" cy="20002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0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Horizontal Scroll 3"/>
          <p:cNvSpPr/>
          <p:nvPr/>
        </p:nvSpPr>
        <p:spPr>
          <a:xfrm>
            <a:off x="107504" y="85565"/>
            <a:ext cx="9036496" cy="654949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ar-EG" sz="2400" dirty="0">
                <a:solidFill>
                  <a:schemeClr val="tx1"/>
                </a:solidFill>
              </a:rPr>
              <a:t>تغيير ثقافة التعليم من التركيز على عضو هيئة التدريس اثناء المحاضرة إلى التركيز على الطالب. </a:t>
            </a:r>
          </a:p>
          <a:p>
            <a:pPr algn="r" rtl="1"/>
            <a:r>
              <a:rPr lang="ar-EG" sz="2400" dirty="0">
                <a:solidFill>
                  <a:schemeClr val="tx1"/>
                </a:solidFill>
              </a:rPr>
              <a:t>1- التعلم ضمن مجموعات صغيرة لتحقيق الهدف التعليمي المشترك</a:t>
            </a:r>
          </a:p>
          <a:p>
            <a:pPr algn="r" rtl="1"/>
            <a:r>
              <a:rPr lang="ar-EG" sz="2400" dirty="0">
                <a:solidFill>
                  <a:schemeClr val="tx1"/>
                </a:solidFill>
              </a:rPr>
              <a:t>2-إدراك الأعضاء لدورهم المتبادل ، ورغبتهم في تحقيق الهدف معاً</a:t>
            </a:r>
          </a:p>
          <a:p>
            <a:pPr algn="r" rtl="1"/>
            <a:r>
              <a:rPr lang="ar-EG" sz="2400" dirty="0">
                <a:solidFill>
                  <a:schemeClr val="tx1"/>
                </a:solidFill>
              </a:rPr>
              <a:t>3-تطبيق الاعتماد المتبادل الإيجابي </a:t>
            </a:r>
            <a:endParaRPr lang="en-US" sz="2400" dirty="0">
              <a:solidFill>
                <a:schemeClr val="tx1"/>
              </a:solidFill>
            </a:endParaRPr>
          </a:p>
          <a:p>
            <a:pPr algn="r" rtl="1"/>
            <a:r>
              <a:rPr lang="ar-EG" sz="2400" dirty="0">
                <a:solidFill>
                  <a:schemeClr val="tx1"/>
                </a:solidFill>
              </a:rPr>
              <a:t>4-تنمية المهارات الشخصية والاجتماعية اللازمة للتعاون مثل مهارات القيادة، واتخاذ </a:t>
            </a:r>
            <a:r>
              <a:rPr lang="ar-EG" sz="2400" dirty="0" err="1">
                <a:solidFill>
                  <a:schemeClr val="tx1"/>
                </a:solidFill>
              </a:rPr>
              <a:t>القراروإدارة</a:t>
            </a:r>
            <a:r>
              <a:rPr lang="ar-EG" sz="2400" dirty="0">
                <a:solidFill>
                  <a:schemeClr val="tx1"/>
                </a:solidFill>
              </a:rPr>
              <a:t> الصراع.</a:t>
            </a:r>
          </a:p>
          <a:p>
            <a:pPr algn="r" rtl="1"/>
            <a:r>
              <a:rPr lang="ar-EG" sz="2400" dirty="0">
                <a:solidFill>
                  <a:schemeClr val="tx1"/>
                </a:solidFill>
              </a:rPr>
              <a:t>5-تنمية الاستنتاج </a:t>
            </a:r>
            <a:r>
              <a:rPr lang="ar-EG" sz="2400" dirty="0" err="1">
                <a:solidFill>
                  <a:schemeClr val="tx1"/>
                </a:solidFill>
              </a:rPr>
              <a:t>التحليلى</a:t>
            </a:r>
            <a:r>
              <a:rPr lang="ar-EG" sz="2400" dirty="0">
                <a:solidFill>
                  <a:schemeClr val="tx1"/>
                </a:solidFill>
              </a:rPr>
              <a:t> </a:t>
            </a:r>
            <a:endParaRPr lang="en-US" sz="2400" dirty="0">
              <a:solidFill>
                <a:schemeClr val="tx1"/>
              </a:solidFill>
            </a:endParaRPr>
          </a:p>
          <a:p>
            <a:pPr algn="r" rtl="1"/>
            <a:r>
              <a:rPr lang="ar-EG" sz="2400" dirty="0">
                <a:solidFill>
                  <a:schemeClr val="tx1"/>
                </a:solidFill>
              </a:rPr>
              <a:t>6-تنمية المسؤولية الفردية والمسؤولية الاجتماعية والتفاعل مع بقية أفراد المجموعة بإيجابية</a:t>
            </a:r>
          </a:p>
          <a:p>
            <a:pPr algn="r" rtl="1"/>
            <a:r>
              <a:rPr lang="ar-EG" sz="2400" dirty="0">
                <a:solidFill>
                  <a:schemeClr val="tx1"/>
                </a:solidFill>
              </a:rPr>
              <a:t>7-تنمية مهارات التعلم </a:t>
            </a:r>
            <a:r>
              <a:rPr lang="ar-EG" sz="2400" dirty="0" err="1">
                <a:solidFill>
                  <a:schemeClr val="tx1"/>
                </a:solidFill>
              </a:rPr>
              <a:t>التعاونى</a:t>
            </a:r>
            <a:r>
              <a:rPr lang="ar-EG" sz="2400" dirty="0">
                <a:solidFill>
                  <a:schemeClr val="tx1"/>
                </a:solidFill>
              </a:rPr>
              <a:t>.</a:t>
            </a:r>
            <a:endParaRPr lang="en-US" sz="2400" dirty="0">
              <a:solidFill>
                <a:schemeClr val="tx1"/>
              </a:solidFill>
            </a:endParaRPr>
          </a:p>
        </p:txBody>
      </p:sp>
      <p:sp>
        <p:nvSpPr>
          <p:cNvPr id="5" name="Title 1"/>
          <p:cNvSpPr txBox="1">
            <a:spLocks/>
          </p:cNvSpPr>
          <p:nvPr/>
        </p:nvSpPr>
        <p:spPr>
          <a:xfrm>
            <a:off x="3419872" y="85565"/>
            <a:ext cx="2682044" cy="8231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EG" sz="7100" dirty="0" smtClean="0"/>
              <a:t>الاهداف</a:t>
            </a:r>
            <a:r>
              <a:rPr lang="en-US" dirty="0" smtClean="0"/>
              <a:t/>
            </a:r>
            <a:br>
              <a:rPr lang="en-US" dirty="0" smtClean="0"/>
            </a:br>
            <a:endParaRPr lang="en-US" dirty="0"/>
          </a:p>
        </p:txBody>
      </p:sp>
      <p:pic>
        <p:nvPicPr>
          <p:cNvPr id="5122" name="Picture 2" descr="http://static4.depositphotos.com/1012407/304/v/950/depositphotos_3042089-Target-and-arrows-aim-concept-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86" y="4554462"/>
            <a:ext cx="3330533" cy="25927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0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88640"/>
            <a:ext cx="7773338" cy="1596177"/>
          </a:xfrm>
        </p:spPr>
        <p:txBody>
          <a:bodyPr/>
          <a:lstStyle/>
          <a:p>
            <a:r>
              <a:rPr lang="ar-EG" dirty="0"/>
              <a:t>إجراءات تطبيق المشروع</a:t>
            </a:r>
            <a:endParaRPr lang="en-US" dirty="0"/>
          </a:p>
        </p:txBody>
      </p:sp>
      <p:sp>
        <p:nvSpPr>
          <p:cNvPr id="3" name="Content Placeholder 2"/>
          <p:cNvSpPr>
            <a:spLocks noGrp="1"/>
          </p:cNvSpPr>
          <p:nvPr>
            <p:ph sz="quarter" idx="13"/>
          </p:nvPr>
        </p:nvSpPr>
        <p:spPr>
          <a:xfrm>
            <a:off x="0" y="1628800"/>
            <a:ext cx="9144000" cy="5229199"/>
          </a:xfrm>
        </p:spPr>
        <p:txBody>
          <a:bodyPr>
            <a:normAutofit/>
          </a:bodyPr>
          <a:lstStyle/>
          <a:p>
            <a:pPr algn="r" rtl="1"/>
            <a:r>
              <a:rPr lang="ar-EG" sz="2800" dirty="0" smtClean="0"/>
              <a:t>تم </a:t>
            </a:r>
            <a:r>
              <a:rPr lang="ar-EG" sz="2800" dirty="0"/>
              <a:t>تقسيم الطالبات إلى مجموعات صغيرة (4-6 طالبة </a:t>
            </a:r>
            <a:r>
              <a:rPr lang="ar-EG" sz="2800" dirty="0" err="1"/>
              <a:t>فى</a:t>
            </a:r>
            <a:r>
              <a:rPr lang="ar-EG" sz="2800" dirty="0"/>
              <a:t> كل مجموعة) وتنظيمهن في فرق غير متجانسةً. </a:t>
            </a:r>
          </a:p>
          <a:p>
            <a:pPr algn="r" rtl="1"/>
            <a:r>
              <a:rPr lang="ar-EG" sz="2800" dirty="0" smtClean="0"/>
              <a:t>بدأت </a:t>
            </a:r>
            <a:r>
              <a:rPr lang="ar-EG" sz="2800" dirty="0"/>
              <a:t>المحاضرة بمراجعة الأهداف الرئيسية للموضوع المراد مناقشته، وإثارة دافعية الطالبات للتعلم. </a:t>
            </a:r>
          </a:p>
          <a:p>
            <a:pPr algn="r" rtl="1"/>
            <a:r>
              <a:rPr lang="ar-EG" sz="2800" dirty="0" smtClean="0"/>
              <a:t>تم </a:t>
            </a:r>
            <a:r>
              <a:rPr lang="ar-EG" sz="2800" dirty="0"/>
              <a:t>بعد ذلك عرض المعلومات في صيغة نص مكتوب. </a:t>
            </a:r>
          </a:p>
          <a:p>
            <a:pPr algn="r" rtl="1"/>
            <a:r>
              <a:rPr lang="ar-EG" sz="2800" dirty="0" smtClean="0"/>
              <a:t>تقديم </a:t>
            </a:r>
            <a:r>
              <a:rPr lang="ar-EG" sz="2800" dirty="0"/>
              <a:t>الطالبات عرض لما أسند اليهن من مهام. </a:t>
            </a:r>
          </a:p>
          <a:p>
            <a:pPr algn="r" rtl="1"/>
            <a:r>
              <a:rPr lang="ar-EG" sz="2800" dirty="0" smtClean="0"/>
              <a:t>تمت </a:t>
            </a:r>
            <a:r>
              <a:rPr lang="ar-EG" sz="2800" dirty="0"/>
              <a:t>مساعدة الفريق على العمل والدرس والمذاكرة وإرشادهم عند الحاجة. </a:t>
            </a:r>
          </a:p>
          <a:p>
            <a:pPr marL="0" indent="0">
              <a:buNone/>
            </a:pPr>
            <a:endParaRPr lang="ar-EG" dirty="0"/>
          </a:p>
          <a:p>
            <a:endParaRPr lang="en-US" dirty="0"/>
          </a:p>
        </p:txBody>
      </p:sp>
    </p:spTree>
    <p:extLst>
      <p:ext uri="{BB962C8B-B14F-4D97-AF65-F5344CB8AC3E}">
        <p14:creationId xmlns:p14="http://schemas.microsoft.com/office/powerpoint/2010/main" val="410174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3126</TotalTime>
  <Words>1400</Words>
  <Application>Microsoft Office PowerPoint</Application>
  <PresentationFormat>عرض على الشاشة (3:4)‏</PresentationFormat>
  <Paragraphs>271</Paragraphs>
  <Slides>39</Slides>
  <Notes>3</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39</vt:i4>
      </vt:variant>
    </vt:vector>
  </HeadingPairs>
  <TitlesOfParts>
    <vt:vector size="47" baseType="lpstr">
      <vt:lpstr>ACS  Symbols</vt:lpstr>
      <vt:lpstr>AF_Diwani</vt:lpstr>
      <vt:lpstr>Arial</vt:lpstr>
      <vt:lpstr>Calibri</vt:lpstr>
      <vt:lpstr>Times New Roman</vt:lpstr>
      <vt:lpstr>Tw Cen MT</vt:lpstr>
      <vt:lpstr>Wingdings</vt:lpstr>
      <vt:lpstr>Droplet</vt:lpstr>
      <vt:lpstr>عرض تقديمي في PowerPoint</vt:lpstr>
      <vt:lpstr>مقدمة</vt:lpstr>
      <vt:lpstr>فكرة المشروع</vt:lpstr>
      <vt:lpstr>عرض تقديمي في PowerPoint</vt:lpstr>
      <vt:lpstr>الاستراتيجية التي تمّ استخدامها </vt:lpstr>
      <vt:lpstr>المشكلة:  </vt:lpstr>
      <vt:lpstr>أهمية المشروع النظرية والتطبيقية </vt:lpstr>
      <vt:lpstr>عرض تقديمي في PowerPoint</vt:lpstr>
      <vt:lpstr>إجراءات تطبيق المشروع</vt:lpstr>
      <vt:lpstr>عرض تقديمي في PowerPoint</vt:lpstr>
      <vt:lpstr>النتائج والمخرجات </vt:lpstr>
      <vt:lpstr>عرض تقديمي في PowerPoint</vt:lpstr>
      <vt:lpstr>عرض تقديمي في PowerPoint</vt:lpstr>
      <vt:lpstr>عرض تقديمي في PowerPoint</vt:lpstr>
      <vt:lpstr>عرض تقديمي في PowerPoint</vt:lpstr>
      <vt:lpstr>حساب الصدق الداخلى وثبات الاستبانة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إمكانية تعميم التجربة والاستراتيجيات المستخدمة</vt:lpstr>
      <vt:lpstr>عرض تقديمي في PowerPoint</vt:lpstr>
      <vt:lpstr>تتقدم الدكتورة/ هيام إبراهيم جاد  أستاذ مشارك بقسم وظائف الأعضاء كلية الطب  </vt:lpstr>
    </vt:vector>
  </TitlesOfParts>
  <Company>HEAVEN KILLERS RELEASE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Hayam</dc:creator>
  <cp:lastModifiedBy>فهد العامري</cp:lastModifiedBy>
  <cp:revision>87</cp:revision>
  <dcterms:created xsi:type="dcterms:W3CDTF">2014-01-10T18:10:50Z</dcterms:created>
  <dcterms:modified xsi:type="dcterms:W3CDTF">2021-01-19T08:01:54Z</dcterms:modified>
</cp:coreProperties>
</file>