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6" r:id="rId4"/>
    <p:sldId id="258" r:id="rId5"/>
    <p:sldId id="259" r:id="rId6"/>
    <p:sldId id="260" r:id="rId7"/>
    <p:sldId id="261" r:id="rId8"/>
    <p:sldId id="262" r:id="rId9"/>
    <p:sldId id="277" r:id="rId10"/>
    <p:sldId id="278" r:id="rId11"/>
    <p:sldId id="263" r:id="rId12"/>
    <p:sldId id="279" r:id="rId13"/>
    <p:sldId id="269" r:id="rId14"/>
    <p:sldId id="280" r:id="rId15"/>
    <p:sldId id="281" r:id="rId16"/>
    <p:sldId id="282" r:id="rId17"/>
    <p:sldId id="283" r:id="rId18"/>
    <p:sldId id="284" r:id="rId19"/>
    <p:sldId id="270" r:id="rId20"/>
    <p:sldId id="271"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173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17EEB23-97B4-43E8-B81B-80F448C4505C}" type="datetimeFigureOut">
              <a:rPr lang="en-US" smtClean="0"/>
              <a:t>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E7C1E9-1B6B-4ACB-AB46-E0144781BBAF}" type="slidenum">
              <a:rPr lang="en-US" smtClean="0"/>
              <a:t>‹#›</a:t>
            </a:fld>
            <a:endParaRPr lang="en-US"/>
          </a:p>
        </p:txBody>
      </p:sp>
    </p:spTree>
    <p:extLst>
      <p:ext uri="{BB962C8B-B14F-4D97-AF65-F5344CB8AC3E}">
        <p14:creationId xmlns:p14="http://schemas.microsoft.com/office/powerpoint/2010/main" val="491599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7EEB23-97B4-43E8-B81B-80F448C4505C}" type="datetimeFigureOut">
              <a:rPr lang="en-US" smtClean="0"/>
              <a:t>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E7C1E9-1B6B-4ACB-AB46-E0144781BBAF}" type="slidenum">
              <a:rPr lang="en-US" smtClean="0"/>
              <a:t>‹#›</a:t>
            </a:fld>
            <a:endParaRPr lang="en-US"/>
          </a:p>
        </p:txBody>
      </p:sp>
    </p:spTree>
    <p:extLst>
      <p:ext uri="{BB962C8B-B14F-4D97-AF65-F5344CB8AC3E}">
        <p14:creationId xmlns:p14="http://schemas.microsoft.com/office/powerpoint/2010/main" val="29094791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7EEB23-97B4-43E8-B81B-80F448C4505C}" type="datetimeFigureOut">
              <a:rPr lang="en-US" smtClean="0"/>
              <a:t>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E7C1E9-1B6B-4ACB-AB46-E0144781BBAF}" type="slidenum">
              <a:rPr lang="en-US" smtClean="0"/>
              <a:t>‹#›</a:t>
            </a:fld>
            <a:endParaRPr lang="en-US"/>
          </a:p>
        </p:txBody>
      </p:sp>
    </p:spTree>
    <p:extLst>
      <p:ext uri="{BB962C8B-B14F-4D97-AF65-F5344CB8AC3E}">
        <p14:creationId xmlns:p14="http://schemas.microsoft.com/office/powerpoint/2010/main" val="35358830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7EEB23-97B4-43E8-B81B-80F448C4505C}" type="datetimeFigureOut">
              <a:rPr lang="en-US" smtClean="0"/>
              <a:t>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E7C1E9-1B6B-4ACB-AB46-E0144781BBAF}" type="slidenum">
              <a:rPr lang="en-US" smtClean="0"/>
              <a:t>‹#›</a:t>
            </a:fld>
            <a:endParaRPr lang="en-US"/>
          </a:p>
        </p:txBody>
      </p:sp>
    </p:spTree>
    <p:extLst>
      <p:ext uri="{BB962C8B-B14F-4D97-AF65-F5344CB8AC3E}">
        <p14:creationId xmlns:p14="http://schemas.microsoft.com/office/powerpoint/2010/main" val="3359874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17EEB23-97B4-43E8-B81B-80F448C4505C}" type="datetimeFigureOut">
              <a:rPr lang="en-US" smtClean="0"/>
              <a:t>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E7C1E9-1B6B-4ACB-AB46-E0144781BBAF}" type="slidenum">
              <a:rPr lang="en-US" smtClean="0"/>
              <a:t>‹#›</a:t>
            </a:fld>
            <a:endParaRPr lang="en-US"/>
          </a:p>
        </p:txBody>
      </p:sp>
    </p:spTree>
    <p:extLst>
      <p:ext uri="{BB962C8B-B14F-4D97-AF65-F5344CB8AC3E}">
        <p14:creationId xmlns:p14="http://schemas.microsoft.com/office/powerpoint/2010/main" val="38609422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17EEB23-97B4-43E8-B81B-80F448C4505C}" type="datetimeFigureOut">
              <a:rPr lang="en-US" smtClean="0"/>
              <a:t>1/19/2021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E7C1E9-1B6B-4ACB-AB46-E0144781BBAF}" type="slidenum">
              <a:rPr lang="en-US" smtClean="0"/>
              <a:t>‹#›</a:t>
            </a:fld>
            <a:endParaRPr lang="en-US"/>
          </a:p>
        </p:txBody>
      </p:sp>
    </p:spTree>
    <p:extLst>
      <p:ext uri="{BB962C8B-B14F-4D97-AF65-F5344CB8AC3E}">
        <p14:creationId xmlns:p14="http://schemas.microsoft.com/office/powerpoint/2010/main" val="32880906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17EEB23-97B4-43E8-B81B-80F448C4505C}" type="datetimeFigureOut">
              <a:rPr lang="en-US" smtClean="0"/>
              <a:t>1/19/2021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E7C1E9-1B6B-4ACB-AB46-E0144781BBAF}" type="slidenum">
              <a:rPr lang="en-US" smtClean="0"/>
              <a:t>‹#›</a:t>
            </a:fld>
            <a:endParaRPr lang="en-US"/>
          </a:p>
        </p:txBody>
      </p:sp>
    </p:spTree>
    <p:extLst>
      <p:ext uri="{BB962C8B-B14F-4D97-AF65-F5344CB8AC3E}">
        <p14:creationId xmlns:p14="http://schemas.microsoft.com/office/powerpoint/2010/main" val="37801992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17EEB23-97B4-43E8-B81B-80F448C4505C}" type="datetimeFigureOut">
              <a:rPr lang="en-US" smtClean="0"/>
              <a:t>1/19/2021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E7C1E9-1B6B-4ACB-AB46-E0144781BBAF}" type="slidenum">
              <a:rPr lang="en-US" smtClean="0"/>
              <a:t>‹#›</a:t>
            </a:fld>
            <a:endParaRPr lang="en-US"/>
          </a:p>
        </p:txBody>
      </p:sp>
    </p:spTree>
    <p:extLst>
      <p:ext uri="{BB962C8B-B14F-4D97-AF65-F5344CB8AC3E}">
        <p14:creationId xmlns:p14="http://schemas.microsoft.com/office/powerpoint/2010/main" val="910023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7EEB23-97B4-43E8-B81B-80F448C4505C}" type="datetimeFigureOut">
              <a:rPr lang="en-US" smtClean="0"/>
              <a:t>1/19/2021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8E7C1E9-1B6B-4ACB-AB46-E0144781BBAF}" type="slidenum">
              <a:rPr lang="en-US" smtClean="0"/>
              <a:t>‹#›</a:t>
            </a:fld>
            <a:endParaRPr lang="en-US"/>
          </a:p>
        </p:txBody>
      </p:sp>
    </p:spTree>
    <p:extLst>
      <p:ext uri="{BB962C8B-B14F-4D97-AF65-F5344CB8AC3E}">
        <p14:creationId xmlns:p14="http://schemas.microsoft.com/office/powerpoint/2010/main" val="13208167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7EEB23-97B4-43E8-B81B-80F448C4505C}" type="datetimeFigureOut">
              <a:rPr lang="en-US" smtClean="0"/>
              <a:t>1/19/2021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E7C1E9-1B6B-4ACB-AB46-E0144781BBAF}" type="slidenum">
              <a:rPr lang="en-US" smtClean="0"/>
              <a:t>‹#›</a:t>
            </a:fld>
            <a:endParaRPr lang="en-US"/>
          </a:p>
        </p:txBody>
      </p:sp>
    </p:spTree>
    <p:extLst>
      <p:ext uri="{BB962C8B-B14F-4D97-AF65-F5344CB8AC3E}">
        <p14:creationId xmlns:p14="http://schemas.microsoft.com/office/powerpoint/2010/main" val="10025088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7EEB23-97B4-43E8-B81B-80F448C4505C}" type="datetimeFigureOut">
              <a:rPr lang="en-US" smtClean="0"/>
              <a:t>1/19/2021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E7C1E9-1B6B-4ACB-AB46-E0144781BBAF}" type="slidenum">
              <a:rPr lang="en-US" smtClean="0"/>
              <a:t>‹#›</a:t>
            </a:fld>
            <a:endParaRPr lang="en-US"/>
          </a:p>
        </p:txBody>
      </p:sp>
    </p:spTree>
    <p:extLst>
      <p:ext uri="{BB962C8B-B14F-4D97-AF65-F5344CB8AC3E}">
        <p14:creationId xmlns:p14="http://schemas.microsoft.com/office/powerpoint/2010/main" val="15050953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7EEB23-97B4-43E8-B81B-80F448C4505C}" type="datetimeFigureOut">
              <a:rPr lang="en-US" smtClean="0"/>
              <a:t>1/19/2021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E7C1E9-1B6B-4ACB-AB46-E0144781BBAF}" type="slidenum">
              <a:rPr lang="en-US" smtClean="0"/>
              <a:t>‹#›</a:t>
            </a:fld>
            <a:endParaRPr lang="en-US"/>
          </a:p>
        </p:txBody>
      </p:sp>
    </p:spTree>
    <p:extLst>
      <p:ext uri="{BB962C8B-B14F-4D97-AF65-F5344CB8AC3E}">
        <p14:creationId xmlns:p14="http://schemas.microsoft.com/office/powerpoint/2010/main" val="17915212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C:\Users\AmzdTest\Desktop\tit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63991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0" y="76200"/>
            <a:ext cx="7696200" cy="646331"/>
          </a:xfrm>
          <a:prstGeom prst="rect">
            <a:avLst/>
          </a:prstGeom>
          <a:noFill/>
        </p:spPr>
        <p:txBody>
          <a:bodyPr wrap="square" rtlCol="1">
            <a:spAutoFit/>
          </a:bodyPr>
          <a:lstStyle/>
          <a:p>
            <a:pPr rtl="0"/>
            <a:r>
              <a:rPr lang="en-US" sz="3600" dirty="0" smtClean="0">
                <a:solidFill>
                  <a:schemeClr val="accent6">
                    <a:lumMod val="75000"/>
                  </a:schemeClr>
                </a:solidFill>
              </a:rPr>
              <a:t>Strategy</a:t>
            </a:r>
            <a:r>
              <a:rPr lang="en-US" sz="2800" dirty="0" smtClean="0">
                <a:solidFill>
                  <a:schemeClr val="bg1"/>
                </a:solidFill>
              </a:rPr>
              <a:t>, Used in </a:t>
            </a:r>
            <a:r>
              <a:rPr lang="en-US" sz="3600" dirty="0" smtClean="0">
                <a:solidFill>
                  <a:schemeClr val="bg1"/>
                </a:solidFill>
              </a:rPr>
              <a:t>Project Implementation</a:t>
            </a:r>
          </a:p>
        </p:txBody>
      </p:sp>
      <p:graphicFrame>
        <p:nvGraphicFramePr>
          <p:cNvPr id="11" name="Table 10"/>
          <p:cNvGraphicFramePr>
            <a:graphicFrameLocks noGrp="1"/>
          </p:cNvGraphicFramePr>
          <p:nvPr>
            <p:extLst>
              <p:ext uri="{D42A27DB-BD31-4B8C-83A1-F6EECF244321}">
                <p14:modId xmlns:p14="http://schemas.microsoft.com/office/powerpoint/2010/main" val="445081791"/>
              </p:ext>
            </p:extLst>
          </p:nvPr>
        </p:nvGraphicFramePr>
        <p:xfrm>
          <a:off x="457200" y="1600200"/>
          <a:ext cx="8229599" cy="4191000"/>
        </p:xfrm>
        <a:graphic>
          <a:graphicData uri="http://schemas.openxmlformats.org/drawingml/2006/table">
            <a:tbl>
              <a:tblPr firstRow="1" firstCol="1" bandRow="1">
                <a:tableStyleId>{5C22544A-7EE6-4342-B048-85BDC9FD1C3A}</a:tableStyleId>
              </a:tblPr>
              <a:tblGrid>
                <a:gridCol w="1175657"/>
                <a:gridCol w="1175657"/>
                <a:gridCol w="1175657"/>
                <a:gridCol w="1175657"/>
                <a:gridCol w="1175657"/>
                <a:gridCol w="1175657"/>
                <a:gridCol w="1175657"/>
              </a:tblGrid>
              <a:tr h="523875">
                <a:tc>
                  <a:txBody>
                    <a:bodyPr/>
                    <a:lstStyle/>
                    <a:p>
                      <a:pPr marL="0" marR="0" algn="ctr" rtl="1">
                        <a:spcBef>
                          <a:spcPts val="0"/>
                        </a:spcBef>
                        <a:spcAft>
                          <a:spcPts val="0"/>
                        </a:spcAft>
                      </a:pPr>
                      <a:r>
                        <a:rPr lang="en-US" sz="1200">
                          <a:effectLst/>
                        </a:rPr>
                        <a:t>Phases</a:t>
                      </a:r>
                      <a:endParaRPr lang="en-US" sz="1200">
                        <a:effectLst/>
                        <a:latin typeface="Times New Roman"/>
                        <a:ea typeface="SimSun"/>
                      </a:endParaRPr>
                    </a:p>
                  </a:txBody>
                  <a:tcPr marL="68580" marR="68580" marT="0" marB="0"/>
                </a:tc>
                <a:tc>
                  <a:txBody>
                    <a:bodyPr/>
                    <a:lstStyle/>
                    <a:p>
                      <a:pPr marL="0" marR="0" algn="ctr" rtl="1">
                        <a:spcBef>
                          <a:spcPts val="0"/>
                        </a:spcBef>
                        <a:spcAft>
                          <a:spcPts val="0"/>
                        </a:spcAft>
                      </a:pPr>
                      <a:r>
                        <a:rPr lang="en-US" sz="1200">
                          <a:effectLst/>
                        </a:rPr>
                        <a:t>Month 01/06</a:t>
                      </a:r>
                      <a:endParaRPr lang="en-US" sz="1200">
                        <a:effectLst/>
                        <a:latin typeface="Times New Roman"/>
                        <a:ea typeface="SimSun"/>
                      </a:endParaRPr>
                    </a:p>
                  </a:txBody>
                  <a:tcPr marL="68580" marR="68580" marT="0" marB="0"/>
                </a:tc>
                <a:tc>
                  <a:txBody>
                    <a:bodyPr/>
                    <a:lstStyle/>
                    <a:p>
                      <a:pPr marL="0" marR="0" algn="ctr" rtl="1">
                        <a:spcBef>
                          <a:spcPts val="0"/>
                        </a:spcBef>
                        <a:spcAft>
                          <a:spcPts val="0"/>
                        </a:spcAft>
                      </a:pPr>
                      <a:r>
                        <a:rPr lang="en-US" sz="1200">
                          <a:effectLst/>
                        </a:rPr>
                        <a:t>Month 02/06</a:t>
                      </a:r>
                      <a:endParaRPr lang="en-US" sz="1200">
                        <a:effectLst/>
                        <a:latin typeface="Times New Roman"/>
                        <a:ea typeface="SimSun"/>
                      </a:endParaRPr>
                    </a:p>
                  </a:txBody>
                  <a:tcPr marL="68580" marR="68580" marT="0" marB="0"/>
                </a:tc>
                <a:tc>
                  <a:txBody>
                    <a:bodyPr/>
                    <a:lstStyle/>
                    <a:p>
                      <a:pPr marL="0" marR="0" algn="ctr" rtl="1">
                        <a:spcBef>
                          <a:spcPts val="0"/>
                        </a:spcBef>
                        <a:spcAft>
                          <a:spcPts val="0"/>
                        </a:spcAft>
                      </a:pPr>
                      <a:r>
                        <a:rPr lang="en-US" sz="1200">
                          <a:effectLst/>
                        </a:rPr>
                        <a:t>Month 03/06</a:t>
                      </a:r>
                      <a:endParaRPr lang="en-US" sz="1200">
                        <a:effectLst/>
                        <a:latin typeface="Times New Roman"/>
                        <a:ea typeface="SimSun"/>
                      </a:endParaRPr>
                    </a:p>
                  </a:txBody>
                  <a:tcPr marL="68580" marR="68580" marT="0" marB="0"/>
                </a:tc>
                <a:tc>
                  <a:txBody>
                    <a:bodyPr/>
                    <a:lstStyle/>
                    <a:p>
                      <a:pPr marL="0" marR="0" algn="ctr" rtl="1">
                        <a:spcBef>
                          <a:spcPts val="0"/>
                        </a:spcBef>
                        <a:spcAft>
                          <a:spcPts val="0"/>
                        </a:spcAft>
                      </a:pPr>
                      <a:r>
                        <a:rPr lang="en-US" sz="1200">
                          <a:effectLst/>
                        </a:rPr>
                        <a:t>Month 04/06</a:t>
                      </a:r>
                      <a:endParaRPr lang="en-US" sz="1200">
                        <a:effectLst/>
                        <a:latin typeface="Times New Roman"/>
                        <a:ea typeface="SimSun"/>
                      </a:endParaRPr>
                    </a:p>
                  </a:txBody>
                  <a:tcPr marL="68580" marR="68580" marT="0" marB="0"/>
                </a:tc>
                <a:tc>
                  <a:txBody>
                    <a:bodyPr/>
                    <a:lstStyle/>
                    <a:p>
                      <a:pPr marL="0" marR="0" algn="ctr" rtl="1">
                        <a:spcBef>
                          <a:spcPts val="0"/>
                        </a:spcBef>
                        <a:spcAft>
                          <a:spcPts val="0"/>
                        </a:spcAft>
                      </a:pPr>
                      <a:r>
                        <a:rPr lang="en-US" sz="1200">
                          <a:effectLst/>
                        </a:rPr>
                        <a:t>Month 05/06</a:t>
                      </a:r>
                      <a:endParaRPr lang="en-US" sz="1200">
                        <a:effectLst/>
                        <a:latin typeface="Times New Roman"/>
                        <a:ea typeface="SimSun"/>
                      </a:endParaRPr>
                    </a:p>
                  </a:txBody>
                  <a:tcPr marL="68580" marR="68580" marT="0" marB="0"/>
                </a:tc>
                <a:tc>
                  <a:txBody>
                    <a:bodyPr/>
                    <a:lstStyle/>
                    <a:p>
                      <a:pPr marL="0" marR="0" algn="ctr" rtl="0">
                        <a:spcBef>
                          <a:spcPts val="0"/>
                        </a:spcBef>
                        <a:spcAft>
                          <a:spcPts val="0"/>
                        </a:spcAft>
                      </a:pPr>
                      <a:r>
                        <a:rPr lang="en-US" sz="1200">
                          <a:effectLst/>
                        </a:rPr>
                        <a:t>Month 06/06</a:t>
                      </a:r>
                      <a:endParaRPr lang="en-US" sz="1200">
                        <a:effectLst/>
                        <a:latin typeface="Times New Roman"/>
                        <a:ea typeface="SimSun"/>
                      </a:endParaRPr>
                    </a:p>
                  </a:txBody>
                  <a:tcPr marL="68580" marR="68580" marT="0" marB="0"/>
                </a:tc>
              </a:tr>
              <a:tr h="1047750">
                <a:tc>
                  <a:txBody>
                    <a:bodyPr/>
                    <a:lstStyle/>
                    <a:p>
                      <a:pPr marL="0" marR="0" algn="l" rtl="1">
                        <a:spcBef>
                          <a:spcPts val="0"/>
                        </a:spcBef>
                        <a:spcAft>
                          <a:spcPts val="0"/>
                        </a:spcAft>
                      </a:pPr>
                      <a:r>
                        <a:rPr lang="en-US" sz="1200" dirty="0">
                          <a:effectLst/>
                        </a:rPr>
                        <a:t>Requirement &amp; Analysis</a:t>
                      </a:r>
                      <a:endParaRPr lang="en-US" sz="1200" dirty="0">
                        <a:effectLst/>
                        <a:latin typeface="Times New Roman"/>
                        <a:ea typeface="SimSun"/>
                      </a:endParaRPr>
                    </a:p>
                  </a:txBody>
                  <a:tcPr marL="68580" marR="68580" marT="0" marB="0"/>
                </a:tc>
                <a:tc>
                  <a:txBody>
                    <a:bodyPr/>
                    <a:lstStyle/>
                    <a:p>
                      <a:pPr marL="0" marR="0" algn="r" rtl="1">
                        <a:spcBef>
                          <a:spcPts val="0"/>
                        </a:spcBef>
                        <a:spcAft>
                          <a:spcPts val="0"/>
                        </a:spcAft>
                      </a:pPr>
                      <a:r>
                        <a:rPr lang="en-US" sz="1200" dirty="0">
                          <a:effectLst/>
                        </a:rPr>
                        <a:t> </a:t>
                      </a:r>
                      <a:endParaRPr lang="en-US" sz="1200" dirty="0">
                        <a:effectLst/>
                        <a:latin typeface="Times New Roman"/>
                        <a:ea typeface="SimSun"/>
                      </a:endParaRPr>
                    </a:p>
                  </a:txBody>
                  <a:tcPr marL="68580" marR="68580" marT="0" marB="0">
                    <a:solidFill>
                      <a:schemeClr val="accent3"/>
                    </a:solidFill>
                  </a:tcPr>
                </a:tc>
                <a:tc>
                  <a:txBody>
                    <a:bodyPr/>
                    <a:lstStyle/>
                    <a:p>
                      <a:pPr marL="0" marR="0" algn="r" rtl="1">
                        <a:spcBef>
                          <a:spcPts val="0"/>
                        </a:spcBef>
                        <a:spcAft>
                          <a:spcPts val="0"/>
                        </a:spcAft>
                      </a:pPr>
                      <a:r>
                        <a:rPr lang="en-US" sz="1200">
                          <a:effectLst/>
                        </a:rPr>
                        <a:t> </a:t>
                      </a:r>
                      <a:endParaRPr lang="en-US" sz="1200">
                        <a:effectLst/>
                        <a:latin typeface="Times New Roman"/>
                        <a:ea typeface="SimSun"/>
                      </a:endParaRPr>
                    </a:p>
                  </a:txBody>
                  <a:tcPr marL="68580" marR="68580" marT="0" marB="0"/>
                </a:tc>
                <a:tc>
                  <a:txBody>
                    <a:bodyPr/>
                    <a:lstStyle/>
                    <a:p>
                      <a:pPr marL="0" marR="0" algn="r" rtl="1">
                        <a:spcBef>
                          <a:spcPts val="0"/>
                        </a:spcBef>
                        <a:spcAft>
                          <a:spcPts val="0"/>
                        </a:spcAft>
                      </a:pPr>
                      <a:r>
                        <a:rPr lang="en-US" sz="1200">
                          <a:effectLst/>
                        </a:rPr>
                        <a:t> </a:t>
                      </a:r>
                      <a:endParaRPr lang="en-US" sz="1200">
                        <a:effectLst/>
                        <a:latin typeface="Times New Roman"/>
                        <a:ea typeface="SimSun"/>
                      </a:endParaRPr>
                    </a:p>
                  </a:txBody>
                  <a:tcPr marL="68580" marR="68580" marT="0" marB="0"/>
                </a:tc>
                <a:tc>
                  <a:txBody>
                    <a:bodyPr/>
                    <a:lstStyle/>
                    <a:p>
                      <a:pPr marL="0" marR="0" algn="r" rtl="1">
                        <a:spcBef>
                          <a:spcPts val="0"/>
                        </a:spcBef>
                        <a:spcAft>
                          <a:spcPts val="0"/>
                        </a:spcAft>
                      </a:pPr>
                      <a:r>
                        <a:rPr lang="en-US" sz="1200">
                          <a:effectLst/>
                        </a:rPr>
                        <a:t> </a:t>
                      </a:r>
                      <a:endParaRPr lang="en-US" sz="1200">
                        <a:effectLst/>
                        <a:latin typeface="Times New Roman"/>
                        <a:ea typeface="SimSun"/>
                      </a:endParaRPr>
                    </a:p>
                  </a:txBody>
                  <a:tcPr marL="68580" marR="68580" marT="0" marB="0"/>
                </a:tc>
                <a:tc>
                  <a:txBody>
                    <a:bodyPr/>
                    <a:lstStyle/>
                    <a:p>
                      <a:pPr marL="0" marR="0" algn="r" rtl="1">
                        <a:spcBef>
                          <a:spcPts val="0"/>
                        </a:spcBef>
                        <a:spcAft>
                          <a:spcPts val="0"/>
                        </a:spcAft>
                      </a:pPr>
                      <a:r>
                        <a:rPr lang="en-US" sz="1200">
                          <a:effectLst/>
                        </a:rPr>
                        <a:t> </a:t>
                      </a:r>
                      <a:endParaRPr lang="en-US" sz="1200">
                        <a:effectLst/>
                        <a:latin typeface="Times New Roman"/>
                        <a:ea typeface="SimSun"/>
                      </a:endParaRPr>
                    </a:p>
                  </a:txBody>
                  <a:tcPr marL="68580" marR="68580" marT="0" marB="0"/>
                </a:tc>
                <a:tc>
                  <a:txBody>
                    <a:bodyPr/>
                    <a:lstStyle/>
                    <a:p>
                      <a:pPr marL="0" marR="0" algn="r" rtl="1">
                        <a:spcBef>
                          <a:spcPts val="0"/>
                        </a:spcBef>
                        <a:spcAft>
                          <a:spcPts val="0"/>
                        </a:spcAft>
                      </a:pPr>
                      <a:r>
                        <a:rPr lang="en-US" sz="1200">
                          <a:effectLst/>
                        </a:rPr>
                        <a:t> </a:t>
                      </a:r>
                      <a:endParaRPr lang="en-US" sz="1200">
                        <a:effectLst/>
                        <a:latin typeface="Times New Roman"/>
                        <a:ea typeface="SimSun"/>
                      </a:endParaRPr>
                    </a:p>
                  </a:txBody>
                  <a:tcPr marL="68580" marR="68580" marT="0" marB="0"/>
                </a:tc>
              </a:tr>
              <a:tr h="523875">
                <a:tc>
                  <a:txBody>
                    <a:bodyPr/>
                    <a:lstStyle/>
                    <a:p>
                      <a:pPr marL="0" marR="0" algn="l" rtl="1">
                        <a:spcBef>
                          <a:spcPts val="0"/>
                        </a:spcBef>
                        <a:spcAft>
                          <a:spcPts val="0"/>
                        </a:spcAft>
                      </a:pPr>
                      <a:r>
                        <a:rPr lang="en-US" sz="1200">
                          <a:effectLst/>
                        </a:rPr>
                        <a:t>Design</a:t>
                      </a:r>
                      <a:endParaRPr lang="en-US" sz="1200">
                        <a:effectLst/>
                        <a:latin typeface="Times New Roman"/>
                        <a:ea typeface="SimSun"/>
                      </a:endParaRPr>
                    </a:p>
                  </a:txBody>
                  <a:tcPr marL="68580" marR="68580" marT="0" marB="0"/>
                </a:tc>
                <a:tc>
                  <a:txBody>
                    <a:bodyPr/>
                    <a:lstStyle/>
                    <a:p>
                      <a:pPr marL="0" marR="0" algn="r" rtl="1">
                        <a:spcBef>
                          <a:spcPts val="0"/>
                        </a:spcBef>
                        <a:spcAft>
                          <a:spcPts val="0"/>
                        </a:spcAft>
                      </a:pPr>
                      <a:r>
                        <a:rPr lang="en-US" sz="1200">
                          <a:effectLst/>
                        </a:rPr>
                        <a:t> </a:t>
                      </a:r>
                      <a:endParaRPr lang="en-US" sz="1200">
                        <a:effectLst/>
                        <a:latin typeface="Times New Roman"/>
                        <a:ea typeface="SimSun"/>
                      </a:endParaRPr>
                    </a:p>
                  </a:txBody>
                  <a:tcPr marL="68580" marR="68580" marT="0" marB="0"/>
                </a:tc>
                <a:tc>
                  <a:txBody>
                    <a:bodyPr/>
                    <a:lstStyle/>
                    <a:p>
                      <a:pPr marL="0" marR="0" algn="r" rtl="1">
                        <a:spcBef>
                          <a:spcPts val="0"/>
                        </a:spcBef>
                        <a:spcAft>
                          <a:spcPts val="0"/>
                        </a:spcAft>
                      </a:pPr>
                      <a:r>
                        <a:rPr lang="en-US" sz="1200" dirty="0">
                          <a:effectLst/>
                        </a:rPr>
                        <a:t> </a:t>
                      </a:r>
                      <a:endParaRPr lang="en-US" sz="1200" dirty="0">
                        <a:effectLst/>
                        <a:latin typeface="Times New Roman"/>
                        <a:ea typeface="SimSun"/>
                      </a:endParaRPr>
                    </a:p>
                  </a:txBody>
                  <a:tcPr marL="68580" marR="68580" marT="0" marB="0">
                    <a:solidFill>
                      <a:schemeClr val="accent3"/>
                    </a:solidFill>
                  </a:tcPr>
                </a:tc>
                <a:tc>
                  <a:txBody>
                    <a:bodyPr/>
                    <a:lstStyle/>
                    <a:p>
                      <a:pPr marL="0" marR="0" algn="r" rtl="1">
                        <a:spcBef>
                          <a:spcPts val="0"/>
                        </a:spcBef>
                        <a:spcAft>
                          <a:spcPts val="0"/>
                        </a:spcAft>
                      </a:pPr>
                      <a:r>
                        <a:rPr lang="en-US" sz="1200">
                          <a:effectLst/>
                        </a:rPr>
                        <a:t> </a:t>
                      </a:r>
                      <a:endParaRPr lang="en-US" sz="1200">
                        <a:effectLst/>
                        <a:latin typeface="Times New Roman"/>
                        <a:ea typeface="SimSun"/>
                      </a:endParaRPr>
                    </a:p>
                  </a:txBody>
                  <a:tcPr marL="68580" marR="68580" marT="0" marB="0"/>
                </a:tc>
                <a:tc>
                  <a:txBody>
                    <a:bodyPr/>
                    <a:lstStyle/>
                    <a:p>
                      <a:pPr marL="0" marR="0" algn="r" rtl="1">
                        <a:spcBef>
                          <a:spcPts val="0"/>
                        </a:spcBef>
                        <a:spcAft>
                          <a:spcPts val="0"/>
                        </a:spcAft>
                      </a:pPr>
                      <a:r>
                        <a:rPr lang="en-US" sz="1200">
                          <a:effectLst/>
                        </a:rPr>
                        <a:t> </a:t>
                      </a:r>
                      <a:endParaRPr lang="en-US" sz="1200">
                        <a:effectLst/>
                        <a:latin typeface="Times New Roman"/>
                        <a:ea typeface="SimSun"/>
                      </a:endParaRPr>
                    </a:p>
                  </a:txBody>
                  <a:tcPr marL="68580" marR="68580" marT="0" marB="0"/>
                </a:tc>
                <a:tc>
                  <a:txBody>
                    <a:bodyPr/>
                    <a:lstStyle/>
                    <a:p>
                      <a:pPr marL="0" marR="0" algn="r" rtl="1">
                        <a:spcBef>
                          <a:spcPts val="0"/>
                        </a:spcBef>
                        <a:spcAft>
                          <a:spcPts val="0"/>
                        </a:spcAft>
                      </a:pPr>
                      <a:r>
                        <a:rPr lang="en-US" sz="1200">
                          <a:effectLst/>
                        </a:rPr>
                        <a:t> </a:t>
                      </a:r>
                      <a:endParaRPr lang="en-US" sz="1200">
                        <a:effectLst/>
                        <a:latin typeface="Times New Roman"/>
                        <a:ea typeface="SimSun"/>
                      </a:endParaRPr>
                    </a:p>
                  </a:txBody>
                  <a:tcPr marL="68580" marR="68580" marT="0" marB="0"/>
                </a:tc>
                <a:tc>
                  <a:txBody>
                    <a:bodyPr/>
                    <a:lstStyle/>
                    <a:p>
                      <a:pPr marL="0" marR="0" algn="r" rtl="1">
                        <a:spcBef>
                          <a:spcPts val="0"/>
                        </a:spcBef>
                        <a:spcAft>
                          <a:spcPts val="0"/>
                        </a:spcAft>
                      </a:pPr>
                      <a:r>
                        <a:rPr lang="en-US" sz="1200">
                          <a:effectLst/>
                        </a:rPr>
                        <a:t> </a:t>
                      </a:r>
                      <a:endParaRPr lang="en-US" sz="1200">
                        <a:effectLst/>
                        <a:latin typeface="Times New Roman"/>
                        <a:ea typeface="SimSun"/>
                      </a:endParaRPr>
                    </a:p>
                  </a:txBody>
                  <a:tcPr marL="68580" marR="68580" marT="0" marB="0"/>
                </a:tc>
              </a:tr>
              <a:tr h="523875">
                <a:tc>
                  <a:txBody>
                    <a:bodyPr/>
                    <a:lstStyle/>
                    <a:p>
                      <a:pPr marL="0" marR="0" algn="l" rtl="1">
                        <a:spcBef>
                          <a:spcPts val="0"/>
                        </a:spcBef>
                        <a:spcAft>
                          <a:spcPts val="0"/>
                        </a:spcAft>
                      </a:pPr>
                      <a:r>
                        <a:rPr lang="en-US" sz="1200">
                          <a:effectLst/>
                        </a:rPr>
                        <a:t>Implementation</a:t>
                      </a:r>
                      <a:endParaRPr lang="en-US" sz="1200">
                        <a:effectLst/>
                        <a:latin typeface="Times New Roman"/>
                        <a:ea typeface="SimSun"/>
                      </a:endParaRPr>
                    </a:p>
                  </a:txBody>
                  <a:tcPr marL="68580" marR="68580" marT="0" marB="0"/>
                </a:tc>
                <a:tc>
                  <a:txBody>
                    <a:bodyPr/>
                    <a:lstStyle/>
                    <a:p>
                      <a:pPr marL="0" marR="0" algn="r" rtl="1">
                        <a:spcBef>
                          <a:spcPts val="0"/>
                        </a:spcBef>
                        <a:spcAft>
                          <a:spcPts val="0"/>
                        </a:spcAft>
                      </a:pPr>
                      <a:r>
                        <a:rPr lang="en-US" sz="1200">
                          <a:effectLst/>
                        </a:rPr>
                        <a:t> </a:t>
                      </a:r>
                      <a:endParaRPr lang="en-US" sz="1200">
                        <a:effectLst/>
                        <a:latin typeface="Times New Roman"/>
                        <a:ea typeface="SimSun"/>
                      </a:endParaRPr>
                    </a:p>
                  </a:txBody>
                  <a:tcPr marL="68580" marR="68580" marT="0" marB="0"/>
                </a:tc>
                <a:tc>
                  <a:txBody>
                    <a:bodyPr/>
                    <a:lstStyle/>
                    <a:p>
                      <a:pPr marL="0" marR="0" algn="r" rtl="1">
                        <a:spcBef>
                          <a:spcPts val="0"/>
                        </a:spcBef>
                        <a:spcAft>
                          <a:spcPts val="0"/>
                        </a:spcAft>
                      </a:pPr>
                      <a:r>
                        <a:rPr lang="en-US" sz="1200">
                          <a:effectLst/>
                        </a:rPr>
                        <a:t> </a:t>
                      </a:r>
                      <a:endParaRPr lang="en-US" sz="1200">
                        <a:effectLst/>
                        <a:latin typeface="Times New Roman"/>
                        <a:ea typeface="SimSun"/>
                      </a:endParaRPr>
                    </a:p>
                  </a:txBody>
                  <a:tcPr marL="68580" marR="68580" marT="0" marB="0"/>
                </a:tc>
                <a:tc>
                  <a:txBody>
                    <a:bodyPr/>
                    <a:lstStyle/>
                    <a:p>
                      <a:pPr marL="0" marR="0" algn="r" rtl="1">
                        <a:spcBef>
                          <a:spcPts val="0"/>
                        </a:spcBef>
                        <a:spcAft>
                          <a:spcPts val="0"/>
                        </a:spcAft>
                      </a:pPr>
                      <a:r>
                        <a:rPr lang="en-US" sz="1200" dirty="0">
                          <a:effectLst/>
                        </a:rPr>
                        <a:t> </a:t>
                      </a:r>
                      <a:endParaRPr lang="en-US" sz="1200" dirty="0">
                        <a:effectLst/>
                        <a:latin typeface="Times New Roman"/>
                        <a:ea typeface="SimSun"/>
                      </a:endParaRPr>
                    </a:p>
                  </a:txBody>
                  <a:tcPr marL="68580" marR="68580" marT="0" marB="0">
                    <a:solidFill>
                      <a:schemeClr val="accent3"/>
                    </a:solidFill>
                  </a:tcPr>
                </a:tc>
                <a:tc>
                  <a:txBody>
                    <a:bodyPr/>
                    <a:lstStyle/>
                    <a:p>
                      <a:pPr marL="0" marR="0" algn="r" rtl="1">
                        <a:spcBef>
                          <a:spcPts val="0"/>
                        </a:spcBef>
                        <a:spcAft>
                          <a:spcPts val="0"/>
                        </a:spcAft>
                      </a:pPr>
                      <a:r>
                        <a:rPr lang="en-US" sz="1200">
                          <a:effectLst/>
                        </a:rPr>
                        <a:t> </a:t>
                      </a:r>
                      <a:endParaRPr lang="en-US" sz="1200">
                        <a:effectLst/>
                        <a:latin typeface="Times New Roman"/>
                        <a:ea typeface="SimSun"/>
                      </a:endParaRPr>
                    </a:p>
                  </a:txBody>
                  <a:tcPr marL="68580" marR="68580" marT="0" marB="0"/>
                </a:tc>
                <a:tc>
                  <a:txBody>
                    <a:bodyPr/>
                    <a:lstStyle/>
                    <a:p>
                      <a:pPr marL="0" marR="0" algn="r" rtl="1">
                        <a:spcBef>
                          <a:spcPts val="0"/>
                        </a:spcBef>
                        <a:spcAft>
                          <a:spcPts val="0"/>
                        </a:spcAft>
                      </a:pPr>
                      <a:r>
                        <a:rPr lang="en-US" sz="1200">
                          <a:effectLst/>
                        </a:rPr>
                        <a:t> </a:t>
                      </a:r>
                      <a:endParaRPr lang="en-US" sz="1200">
                        <a:effectLst/>
                        <a:latin typeface="Times New Roman"/>
                        <a:ea typeface="SimSun"/>
                      </a:endParaRPr>
                    </a:p>
                  </a:txBody>
                  <a:tcPr marL="68580" marR="68580" marT="0" marB="0"/>
                </a:tc>
                <a:tc>
                  <a:txBody>
                    <a:bodyPr/>
                    <a:lstStyle/>
                    <a:p>
                      <a:pPr marL="0" marR="0" algn="r" rtl="1">
                        <a:spcBef>
                          <a:spcPts val="0"/>
                        </a:spcBef>
                        <a:spcAft>
                          <a:spcPts val="0"/>
                        </a:spcAft>
                      </a:pPr>
                      <a:r>
                        <a:rPr lang="en-US" sz="1200">
                          <a:effectLst/>
                        </a:rPr>
                        <a:t> </a:t>
                      </a:r>
                      <a:endParaRPr lang="en-US" sz="1200">
                        <a:effectLst/>
                        <a:latin typeface="Times New Roman"/>
                        <a:ea typeface="SimSun"/>
                      </a:endParaRPr>
                    </a:p>
                  </a:txBody>
                  <a:tcPr marL="68580" marR="68580" marT="0" marB="0"/>
                </a:tc>
              </a:tr>
              <a:tr h="523875">
                <a:tc>
                  <a:txBody>
                    <a:bodyPr/>
                    <a:lstStyle/>
                    <a:p>
                      <a:pPr marL="0" marR="0" algn="l" rtl="1">
                        <a:spcBef>
                          <a:spcPts val="0"/>
                        </a:spcBef>
                        <a:spcAft>
                          <a:spcPts val="0"/>
                        </a:spcAft>
                      </a:pPr>
                      <a:r>
                        <a:rPr lang="en-US" sz="1200">
                          <a:effectLst/>
                        </a:rPr>
                        <a:t>Testing</a:t>
                      </a:r>
                      <a:endParaRPr lang="en-US" sz="1200">
                        <a:effectLst/>
                        <a:latin typeface="Times New Roman"/>
                        <a:ea typeface="SimSun"/>
                      </a:endParaRPr>
                    </a:p>
                  </a:txBody>
                  <a:tcPr marL="68580" marR="68580" marT="0" marB="0"/>
                </a:tc>
                <a:tc>
                  <a:txBody>
                    <a:bodyPr/>
                    <a:lstStyle/>
                    <a:p>
                      <a:pPr marL="0" marR="0" algn="r" rtl="1">
                        <a:spcBef>
                          <a:spcPts val="0"/>
                        </a:spcBef>
                        <a:spcAft>
                          <a:spcPts val="0"/>
                        </a:spcAft>
                      </a:pPr>
                      <a:r>
                        <a:rPr lang="en-US" sz="1200">
                          <a:effectLst/>
                        </a:rPr>
                        <a:t> </a:t>
                      </a:r>
                      <a:endParaRPr lang="en-US" sz="1200">
                        <a:effectLst/>
                        <a:latin typeface="Times New Roman"/>
                        <a:ea typeface="SimSun"/>
                      </a:endParaRPr>
                    </a:p>
                  </a:txBody>
                  <a:tcPr marL="68580" marR="68580" marT="0" marB="0"/>
                </a:tc>
                <a:tc>
                  <a:txBody>
                    <a:bodyPr/>
                    <a:lstStyle/>
                    <a:p>
                      <a:pPr marL="0" marR="0" algn="r" rtl="1">
                        <a:spcBef>
                          <a:spcPts val="0"/>
                        </a:spcBef>
                        <a:spcAft>
                          <a:spcPts val="0"/>
                        </a:spcAft>
                      </a:pPr>
                      <a:r>
                        <a:rPr lang="en-US" sz="1200">
                          <a:effectLst/>
                        </a:rPr>
                        <a:t> </a:t>
                      </a:r>
                      <a:endParaRPr lang="en-US" sz="1200">
                        <a:effectLst/>
                        <a:latin typeface="Times New Roman"/>
                        <a:ea typeface="SimSun"/>
                      </a:endParaRPr>
                    </a:p>
                  </a:txBody>
                  <a:tcPr marL="68580" marR="68580" marT="0" marB="0"/>
                </a:tc>
                <a:tc>
                  <a:txBody>
                    <a:bodyPr/>
                    <a:lstStyle/>
                    <a:p>
                      <a:pPr marL="0" marR="0" algn="r" rtl="1">
                        <a:spcBef>
                          <a:spcPts val="0"/>
                        </a:spcBef>
                        <a:spcAft>
                          <a:spcPts val="0"/>
                        </a:spcAft>
                      </a:pPr>
                      <a:r>
                        <a:rPr lang="en-US" sz="1200">
                          <a:effectLst/>
                        </a:rPr>
                        <a:t> </a:t>
                      </a:r>
                      <a:endParaRPr lang="en-US" sz="1200">
                        <a:effectLst/>
                        <a:latin typeface="Times New Roman"/>
                        <a:ea typeface="SimSun"/>
                      </a:endParaRPr>
                    </a:p>
                  </a:txBody>
                  <a:tcPr marL="68580" marR="68580" marT="0" marB="0"/>
                </a:tc>
                <a:tc>
                  <a:txBody>
                    <a:bodyPr/>
                    <a:lstStyle/>
                    <a:p>
                      <a:pPr marL="0" marR="0" algn="r" rtl="1">
                        <a:spcBef>
                          <a:spcPts val="0"/>
                        </a:spcBef>
                        <a:spcAft>
                          <a:spcPts val="0"/>
                        </a:spcAft>
                      </a:pPr>
                      <a:r>
                        <a:rPr lang="en-US" sz="1200" dirty="0">
                          <a:effectLst/>
                        </a:rPr>
                        <a:t> </a:t>
                      </a:r>
                      <a:endParaRPr lang="en-US" sz="1200" dirty="0">
                        <a:effectLst/>
                        <a:latin typeface="Times New Roman"/>
                        <a:ea typeface="SimSun"/>
                      </a:endParaRPr>
                    </a:p>
                  </a:txBody>
                  <a:tcPr marL="68580" marR="68580" marT="0" marB="0">
                    <a:solidFill>
                      <a:schemeClr val="accent3"/>
                    </a:solidFill>
                  </a:tcPr>
                </a:tc>
                <a:tc>
                  <a:txBody>
                    <a:bodyPr/>
                    <a:lstStyle/>
                    <a:p>
                      <a:pPr marL="0" marR="0" algn="r" rtl="1">
                        <a:spcBef>
                          <a:spcPts val="0"/>
                        </a:spcBef>
                        <a:spcAft>
                          <a:spcPts val="0"/>
                        </a:spcAft>
                      </a:pPr>
                      <a:r>
                        <a:rPr lang="en-US" sz="1200">
                          <a:effectLst/>
                        </a:rPr>
                        <a:t> </a:t>
                      </a:r>
                      <a:endParaRPr lang="en-US" sz="1200">
                        <a:effectLst/>
                        <a:latin typeface="Times New Roman"/>
                        <a:ea typeface="SimSun"/>
                      </a:endParaRPr>
                    </a:p>
                  </a:txBody>
                  <a:tcPr marL="68580" marR="68580" marT="0" marB="0"/>
                </a:tc>
                <a:tc>
                  <a:txBody>
                    <a:bodyPr/>
                    <a:lstStyle/>
                    <a:p>
                      <a:pPr marL="0" marR="0" algn="r" rtl="1">
                        <a:spcBef>
                          <a:spcPts val="0"/>
                        </a:spcBef>
                        <a:spcAft>
                          <a:spcPts val="0"/>
                        </a:spcAft>
                      </a:pPr>
                      <a:r>
                        <a:rPr lang="en-US" sz="1200" dirty="0">
                          <a:effectLst/>
                        </a:rPr>
                        <a:t> </a:t>
                      </a:r>
                      <a:endParaRPr lang="en-US" sz="1200" dirty="0">
                        <a:effectLst/>
                        <a:latin typeface="Times New Roman"/>
                        <a:ea typeface="SimSun"/>
                      </a:endParaRPr>
                    </a:p>
                  </a:txBody>
                  <a:tcPr marL="68580" marR="68580" marT="0" marB="0"/>
                </a:tc>
              </a:tr>
              <a:tr h="1047750">
                <a:tc>
                  <a:txBody>
                    <a:bodyPr/>
                    <a:lstStyle/>
                    <a:p>
                      <a:pPr marL="0" marR="0" algn="l" rtl="1">
                        <a:spcBef>
                          <a:spcPts val="0"/>
                        </a:spcBef>
                        <a:spcAft>
                          <a:spcPts val="0"/>
                        </a:spcAft>
                      </a:pPr>
                      <a:r>
                        <a:rPr lang="en-US" sz="1200">
                          <a:effectLst/>
                        </a:rPr>
                        <a:t>Deployment and Evaluation</a:t>
                      </a:r>
                      <a:endParaRPr lang="en-US" sz="1200">
                        <a:effectLst/>
                        <a:latin typeface="Times New Roman"/>
                        <a:ea typeface="SimSun"/>
                      </a:endParaRPr>
                    </a:p>
                  </a:txBody>
                  <a:tcPr marL="68580" marR="68580" marT="0" marB="0"/>
                </a:tc>
                <a:tc>
                  <a:txBody>
                    <a:bodyPr/>
                    <a:lstStyle/>
                    <a:p>
                      <a:pPr marL="0" marR="0" algn="r" rtl="1">
                        <a:spcBef>
                          <a:spcPts val="0"/>
                        </a:spcBef>
                        <a:spcAft>
                          <a:spcPts val="0"/>
                        </a:spcAft>
                      </a:pPr>
                      <a:r>
                        <a:rPr lang="en-US" sz="1200">
                          <a:effectLst/>
                        </a:rPr>
                        <a:t> </a:t>
                      </a:r>
                      <a:endParaRPr lang="en-US" sz="1200">
                        <a:effectLst/>
                        <a:latin typeface="Times New Roman"/>
                        <a:ea typeface="SimSun"/>
                      </a:endParaRPr>
                    </a:p>
                  </a:txBody>
                  <a:tcPr marL="68580" marR="68580" marT="0" marB="0"/>
                </a:tc>
                <a:tc>
                  <a:txBody>
                    <a:bodyPr/>
                    <a:lstStyle/>
                    <a:p>
                      <a:pPr marL="0" marR="0" algn="r" rtl="1">
                        <a:spcBef>
                          <a:spcPts val="0"/>
                        </a:spcBef>
                        <a:spcAft>
                          <a:spcPts val="0"/>
                        </a:spcAft>
                      </a:pPr>
                      <a:r>
                        <a:rPr lang="en-US" sz="1200">
                          <a:effectLst/>
                        </a:rPr>
                        <a:t> </a:t>
                      </a:r>
                      <a:endParaRPr lang="en-US" sz="1200">
                        <a:effectLst/>
                        <a:latin typeface="Times New Roman"/>
                        <a:ea typeface="SimSun"/>
                      </a:endParaRPr>
                    </a:p>
                  </a:txBody>
                  <a:tcPr marL="68580" marR="68580" marT="0" marB="0"/>
                </a:tc>
                <a:tc>
                  <a:txBody>
                    <a:bodyPr/>
                    <a:lstStyle/>
                    <a:p>
                      <a:pPr marL="0" marR="0" algn="r" rtl="1">
                        <a:spcBef>
                          <a:spcPts val="0"/>
                        </a:spcBef>
                        <a:spcAft>
                          <a:spcPts val="0"/>
                        </a:spcAft>
                      </a:pPr>
                      <a:r>
                        <a:rPr lang="en-US" sz="1200">
                          <a:effectLst/>
                        </a:rPr>
                        <a:t> </a:t>
                      </a:r>
                      <a:endParaRPr lang="en-US" sz="1200">
                        <a:effectLst/>
                        <a:latin typeface="Times New Roman"/>
                        <a:ea typeface="SimSun"/>
                      </a:endParaRPr>
                    </a:p>
                  </a:txBody>
                  <a:tcPr marL="68580" marR="68580" marT="0" marB="0"/>
                </a:tc>
                <a:tc>
                  <a:txBody>
                    <a:bodyPr/>
                    <a:lstStyle/>
                    <a:p>
                      <a:pPr marL="0" marR="0" algn="r" rtl="1">
                        <a:spcBef>
                          <a:spcPts val="0"/>
                        </a:spcBef>
                        <a:spcAft>
                          <a:spcPts val="0"/>
                        </a:spcAft>
                      </a:pPr>
                      <a:r>
                        <a:rPr lang="en-US" sz="1200">
                          <a:effectLst/>
                        </a:rPr>
                        <a:t> </a:t>
                      </a:r>
                      <a:endParaRPr lang="en-US" sz="1200">
                        <a:effectLst/>
                        <a:latin typeface="Times New Roman"/>
                        <a:ea typeface="SimSun"/>
                      </a:endParaRPr>
                    </a:p>
                  </a:txBody>
                  <a:tcPr marL="68580" marR="68580" marT="0" marB="0"/>
                </a:tc>
                <a:tc>
                  <a:txBody>
                    <a:bodyPr/>
                    <a:lstStyle/>
                    <a:p>
                      <a:pPr marL="0" marR="0" algn="r" rtl="1">
                        <a:spcBef>
                          <a:spcPts val="0"/>
                        </a:spcBef>
                        <a:spcAft>
                          <a:spcPts val="0"/>
                        </a:spcAft>
                      </a:pPr>
                      <a:r>
                        <a:rPr lang="en-US" sz="1200" dirty="0">
                          <a:effectLst/>
                        </a:rPr>
                        <a:t> </a:t>
                      </a:r>
                      <a:endParaRPr lang="en-US" sz="1200" dirty="0">
                        <a:effectLst/>
                        <a:latin typeface="Times New Roman"/>
                        <a:ea typeface="SimSun"/>
                      </a:endParaRPr>
                    </a:p>
                  </a:txBody>
                  <a:tcPr marL="68580" marR="68580" marT="0" marB="0">
                    <a:solidFill>
                      <a:schemeClr val="accent3"/>
                    </a:solidFill>
                  </a:tcPr>
                </a:tc>
                <a:tc>
                  <a:txBody>
                    <a:bodyPr/>
                    <a:lstStyle/>
                    <a:p>
                      <a:pPr marL="0" marR="0" algn="r" rtl="1">
                        <a:spcBef>
                          <a:spcPts val="0"/>
                        </a:spcBef>
                        <a:spcAft>
                          <a:spcPts val="0"/>
                        </a:spcAft>
                      </a:pPr>
                      <a:r>
                        <a:rPr lang="en-US" sz="1200" dirty="0">
                          <a:effectLst/>
                        </a:rPr>
                        <a:t> </a:t>
                      </a:r>
                      <a:endParaRPr lang="en-US" sz="1200" dirty="0">
                        <a:effectLst/>
                        <a:latin typeface="Times New Roman"/>
                        <a:ea typeface="SimSun"/>
                      </a:endParaRPr>
                    </a:p>
                  </a:txBody>
                  <a:tcPr marL="68580" marR="68580" marT="0" marB="0">
                    <a:solidFill>
                      <a:schemeClr val="accent3"/>
                    </a:solidFill>
                  </a:tcPr>
                </a:tc>
              </a:tr>
            </a:tbl>
          </a:graphicData>
        </a:graphic>
      </p:graphicFrame>
    </p:spTree>
    <p:extLst>
      <p:ext uri="{BB962C8B-B14F-4D97-AF65-F5344CB8AC3E}">
        <p14:creationId xmlns:p14="http://schemas.microsoft.com/office/powerpoint/2010/main" val="30137632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extBox 4"/>
          <p:cNvSpPr txBox="1"/>
          <p:nvPr/>
        </p:nvSpPr>
        <p:spPr>
          <a:xfrm>
            <a:off x="0" y="76200"/>
            <a:ext cx="8839200" cy="1200329"/>
          </a:xfrm>
          <a:prstGeom prst="rect">
            <a:avLst/>
          </a:prstGeom>
          <a:noFill/>
        </p:spPr>
        <p:txBody>
          <a:bodyPr wrap="square" rtlCol="1">
            <a:spAutoFit/>
          </a:bodyPr>
          <a:lstStyle/>
          <a:p>
            <a:pPr rtl="0"/>
            <a:r>
              <a:rPr lang="en-US" sz="3600" dirty="0" smtClean="0">
                <a:solidFill>
                  <a:schemeClr val="bg1"/>
                </a:solidFill>
              </a:rPr>
              <a:t>Importance</a:t>
            </a:r>
            <a:r>
              <a:rPr lang="en-US" sz="3600" dirty="0" smtClean="0">
                <a:solidFill>
                  <a:schemeClr val="accent6">
                    <a:lumMod val="75000"/>
                  </a:schemeClr>
                </a:solidFill>
              </a:rPr>
              <a:t> </a:t>
            </a:r>
            <a:r>
              <a:rPr lang="en-US" sz="2800" dirty="0" smtClean="0">
                <a:solidFill>
                  <a:schemeClr val="bg1"/>
                </a:solidFill>
              </a:rPr>
              <a:t>of </a:t>
            </a:r>
          </a:p>
          <a:p>
            <a:pPr rtl="0"/>
            <a:r>
              <a:rPr lang="en-US" sz="2800" dirty="0">
                <a:solidFill>
                  <a:schemeClr val="bg1"/>
                </a:solidFill>
              </a:rPr>
              <a:t> </a:t>
            </a:r>
            <a:r>
              <a:rPr lang="en-US" sz="2800" dirty="0" smtClean="0">
                <a:solidFill>
                  <a:schemeClr val="bg1"/>
                </a:solidFill>
              </a:rPr>
              <a:t>                         </a:t>
            </a:r>
            <a:r>
              <a:rPr lang="en-US" sz="3600" dirty="0" smtClean="0">
                <a:solidFill>
                  <a:schemeClr val="bg1"/>
                </a:solidFill>
              </a:rPr>
              <a:t>Medical Emergencies in EMS</a:t>
            </a:r>
          </a:p>
        </p:txBody>
      </p:sp>
      <p:sp>
        <p:nvSpPr>
          <p:cNvPr id="6" name="TextBox 5"/>
          <p:cNvSpPr txBox="1"/>
          <p:nvPr/>
        </p:nvSpPr>
        <p:spPr>
          <a:xfrm>
            <a:off x="304800" y="1769984"/>
            <a:ext cx="8534400" cy="1200329"/>
          </a:xfrm>
          <a:prstGeom prst="rect">
            <a:avLst/>
          </a:prstGeom>
          <a:noFill/>
        </p:spPr>
        <p:txBody>
          <a:bodyPr wrap="square" rtlCol="0">
            <a:spAutoFit/>
          </a:bodyPr>
          <a:lstStyle/>
          <a:p>
            <a:pPr algn="just"/>
            <a:r>
              <a:rPr lang="en-US" sz="2400" dirty="0" smtClean="0">
                <a:solidFill>
                  <a:schemeClr val="bg1"/>
                </a:solidFill>
                <a:cs typeface="Times New Roman" pitchFamily="18" charset="0"/>
              </a:rPr>
              <a:t>● The grant project “Medical Emergencies in EMS” is designed in such a way </a:t>
            </a:r>
            <a:r>
              <a:rPr lang="en-US" sz="2400" dirty="0" smtClean="0">
                <a:solidFill>
                  <a:schemeClr val="bg1"/>
                </a:solidFill>
              </a:rPr>
              <a:t>to </a:t>
            </a:r>
            <a:r>
              <a:rPr lang="en-US" sz="2400" dirty="0">
                <a:solidFill>
                  <a:schemeClr val="bg1"/>
                </a:solidFill>
              </a:rPr>
              <a:t>give the student a </a:t>
            </a:r>
            <a:r>
              <a:rPr lang="en-US" sz="2400" b="1" dirty="0">
                <a:solidFill>
                  <a:schemeClr val="bg1"/>
                </a:solidFill>
              </a:rPr>
              <a:t>better understanding of emergency medical services</a:t>
            </a:r>
            <a:r>
              <a:rPr lang="en-US" sz="2400" dirty="0">
                <a:solidFill>
                  <a:schemeClr val="bg1"/>
                </a:solidFill>
              </a:rPr>
              <a:t> by means of computer simulation.</a:t>
            </a:r>
          </a:p>
        </p:txBody>
      </p:sp>
      <p:sp>
        <p:nvSpPr>
          <p:cNvPr id="7" name="TextBox 6"/>
          <p:cNvSpPr txBox="1"/>
          <p:nvPr/>
        </p:nvSpPr>
        <p:spPr>
          <a:xfrm>
            <a:off x="304800" y="3055203"/>
            <a:ext cx="8534400" cy="830997"/>
          </a:xfrm>
          <a:prstGeom prst="rect">
            <a:avLst/>
          </a:prstGeom>
          <a:noFill/>
        </p:spPr>
        <p:txBody>
          <a:bodyPr wrap="square" rtlCol="0">
            <a:spAutoFit/>
          </a:bodyPr>
          <a:lstStyle/>
          <a:p>
            <a:pPr algn="justLow"/>
            <a:r>
              <a:rPr lang="en-US" sz="2400" dirty="0" smtClean="0">
                <a:solidFill>
                  <a:schemeClr val="bg1"/>
                </a:solidFill>
                <a:cs typeface="Times New Roman" pitchFamily="18" charset="0"/>
              </a:rPr>
              <a:t>● </a:t>
            </a:r>
            <a:r>
              <a:rPr lang="en-US" sz="2400" dirty="0" smtClean="0">
                <a:solidFill>
                  <a:schemeClr val="bg1"/>
                </a:solidFill>
              </a:rPr>
              <a:t>It </a:t>
            </a:r>
            <a:r>
              <a:rPr lang="en-US" sz="2400" dirty="0">
                <a:solidFill>
                  <a:schemeClr val="bg1"/>
                </a:solidFill>
              </a:rPr>
              <a:t>is </a:t>
            </a:r>
            <a:r>
              <a:rPr lang="en-US" sz="2400" dirty="0" smtClean="0">
                <a:solidFill>
                  <a:schemeClr val="bg1"/>
                </a:solidFill>
              </a:rPr>
              <a:t>going to </a:t>
            </a:r>
            <a:r>
              <a:rPr lang="en-US" sz="2400" dirty="0">
                <a:solidFill>
                  <a:schemeClr val="bg1"/>
                </a:solidFill>
              </a:rPr>
              <a:t>develop </a:t>
            </a:r>
            <a:r>
              <a:rPr lang="en-US" sz="2400" dirty="0" smtClean="0">
                <a:solidFill>
                  <a:schemeClr val="bg1"/>
                </a:solidFill>
              </a:rPr>
              <a:t>an </a:t>
            </a:r>
            <a:r>
              <a:rPr lang="en-US" sz="2400" b="1" dirty="0" smtClean="0">
                <a:solidFill>
                  <a:schemeClr val="bg1"/>
                </a:solidFill>
              </a:rPr>
              <a:t>innovative </a:t>
            </a:r>
            <a:r>
              <a:rPr lang="en-US" sz="2400" b="1" dirty="0">
                <a:solidFill>
                  <a:schemeClr val="bg1"/>
                </a:solidFill>
              </a:rPr>
              <a:t>and interactive method of teaching strategy</a:t>
            </a:r>
            <a:r>
              <a:rPr lang="en-US" sz="2400" dirty="0">
                <a:solidFill>
                  <a:schemeClr val="bg1"/>
                </a:solidFill>
              </a:rPr>
              <a:t> with productive impact on students learning.</a:t>
            </a:r>
          </a:p>
        </p:txBody>
      </p:sp>
      <p:sp>
        <p:nvSpPr>
          <p:cNvPr id="9" name="TextBox 8"/>
          <p:cNvSpPr txBox="1"/>
          <p:nvPr/>
        </p:nvSpPr>
        <p:spPr>
          <a:xfrm>
            <a:off x="304800" y="3962400"/>
            <a:ext cx="8534400" cy="830997"/>
          </a:xfrm>
          <a:prstGeom prst="rect">
            <a:avLst/>
          </a:prstGeom>
          <a:noFill/>
        </p:spPr>
        <p:txBody>
          <a:bodyPr wrap="square" rtlCol="0">
            <a:spAutoFit/>
          </a:bodyPr>
          <a:lstStyle/>
          <a:p>
            <a:pPr algn="justLow"/>
            <a:r>
              <a:rPr lang="en-US" sz="2400" dirty="0" smtClean="0">
                <a:solidFill>
                  <a:schemeClr val="bg1"/>
                </a:solidFill>
                <a:cs typeface="Times New Roman" pitchFamily="18" charset="0"/>
              </a:rPr>
              <a:t>● </a:t>
            </a:r>
            <a:r>
              <a:rPr lang="en-US" sz="2400" dirty="0" smtClean="0">
                <a:solidFill>
                  <a:schemeClr val="bg1"/>
                </a:solidFill>
              </a:rPr>
              <a:t>It </a:t>
            </a:r>
            <a:r>
              <a:rPr lang="en-US" sz="2400" dirty="0">
                <a:solidFill>
                  <a:schemeClr val="bg1"/>
                </a:solidFill>
              </a:rPr>
              <a:t>is </a:t>
            </a:r>
            <a:r>
              <a:rPr lang="en-US" sz="2400" b="1" dirty="0" smtClean="0">
                <a:solidFill>
                  <a:schemeClr val="bg1"/>
                </a:solidFill>
              </a:rPr>
              <a:t>improving </a:t>
            </a:r>
            <a:r>
              <a:rPr lang="en-US" sz="2400" b="1" dirty="0">
                <a:solidFill>
                  <a:schemeClr val="bg1"/>
                </a:solidFill>
              </a:rPr>
              <a:t>students’ attention and retention to training content</a:t>
            </a:r>
            <a:r>
              <a:rPr lang="en-US" sz="2400" dirty="0">
                <a:solidFill>
                  <a:schemeClr val="bg1"/>
                </a:solidFill>
              </a:rPr>
              <a:t> by making the training process engaging.</a:t>
            </a:r>
          </a:p>
        </p:txBody>
      </p:sp>
      <p:sp>
        <p:nvSpPr>
          <p:cNvPr id="10" name="TextBox 9"/>
          <p:cNvSpPr txBox="1"/>
          <p:nvPr/>
        </p:nvSpPr>
        <p:spPr>
          <a:xfrm>
            <a:off x="304800" y="4876800"/>
            <a:ext cx="8534400" cy="1200329"/>
          </a:xfrm>
          <a:prstGeom prst="rect">
            <a:avLst/>
          </a:prstGeom>
          <a:noFill/>
        </p:spPr>
        <p:txBody>
          <a:bodyPr wrap="square" rtlCol="0">
            <a:spAutoFit/>
          </a:bodyPr>
          <a:lstStyle/>
          <a:p>
            <a:pPr algn="justLow"/>
            <a:r>
              <a:rPr lang="en-US" sz="2400" dirty="0" smtClean="0">
                <a:solidFill>
                  <a:schemeClr val="bg1"/>
                </a:solidFill>
                <a:cs typeface="Times New Roman" pitchFamily="18" charset="0"/>
              </a:rPr>
              <a:t>● </a:t>
            </a:r>
            <a:r>
              <a:rPr lang="en-US" sz="2400" dirty="0" smtClean="0">
                <a:solidFill>
                  <a:schemeClr val="bg1"/>
                </a:solidFill>
              </a:rPr>
              <a:t>It </a:t>
            </a:r>
            <a:r>
              <a:rPr lang="en-US" sz="2400" dirty="0">
                <a:solidFill>
                  <a:schemeClr val="bg1"/>
                </a:solidFill>
              </a:rPr>
              <a:t>is </a:t>
            </a:r>
            <a:r>
              <a:rPr lang="en-US" sz="2400" dirty="0" smtClean="0">
                <a:solidFill>
                  <a:schemeClr val="bg1"/>
                </a:solidFill>
              </a:rPr>
              <a:t>allowing </a:t>
            </a:r>
            <a:r>
              <a:rPr lang="en-US" sz="2400" dirty="0">
                <a:solidFill>
                  <a:schemeClr val="bg1"/>
                </a:solidFill>
              </a:rPr>
              <a:t>students to go through the computer simulation programs before </a:t>
            </a:r>
            <a:r>
              <a:rPr lang="en-US" sz="2400" b="1" dirty="0">
                <a:solidFill>
                  <a:schemeClr val="bg1"/>
                </a:solidFill>
              </a:rPr>
              <a:t>trying their hands on patients’ precious life and costly manikins</a:t>
            </a:r>
            <a:r>
              <a:rPr lang="en-US" sz="2400" dirty="0">
                <a:solidFill>
                  <a:schemeClr val="bg1"/>
                </a:solidFill>
              </a:rPr>
              <a:t>.</a:t>
            </a:r>
          </a:p>
        </p:txBody>
      </p:sp>
    </p:spTree>
    <p:extLst>
      <p:ext uri="{BB962C8B-B14F-4D97-AF65-F5344CB8AC3E}">
        <p14:creationId xmlns:p14="http://schemas.microsoft.com/office/powerpoint/2010/main" val="17598619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extBox 4"/>
          <p:cNvSpPr txBox="1"/>
          <p:nvPr/>
        </p:nvSpPr>
        <p:spPr>
          <a:xfrm>
            <a:off x="0" y="76200"/>
            <a:ext cx="8839200" cy="1200329"/>
          </a:xfrm>
          <a:prstGeom prst="rect">
            <a:avLst/>
          </a:prstGeom>
          <a:noFill/>
        </p:spPr>
        <p:txBody>
          <a:bodyPr wrap="square" rtlCol="1">
            <a:spAutoFit/>
          </a:bodyPr>
          <a:lstStyle/>
          <a:p>
            <a:pPr rtl="0"/>
            <a:r>
              <a:rPr lang="en-US" sz="3600" dirty="0" smtClean="0">
                <a:solidFill>
                  <a:schemeClr val="bg1"/>
                </a:solidFill>
              </a:rPr>
              <a:t>Importance</a:t>
            </a:r>
            <a:r>
              <a:rPr lang="en-US" sz="3600" dirty="0" smtClean="0">
                <a:solidFill>
                  <a:schemeClr val="accent6">
                    <a:lumMod val="75000"/>
                  </a:schemeClr>
                </a:solidFill>
              </a:rPr>
              <a:t> </a:t>
            </a:r>
            <a:r>
              <a:rPr lang="en-US" sz="2800" dirty="0" smtClean="0">
                <a:solidFill>
                  <a:schemeClr val="bg1"/>
                </a:solidFill>
              </a:rPr>
              <a:t>of </a:t>
            </a:r>
          </a:p>
          <a:p>
            <a:pPr rtl="0"/>
            <a:r>
              <a:rPr lang="en-US" sz="2800" dirty="0">
                <a:solidFill>
                  <a:schemeClr val="bg1"/>
                </a:solidFill>
              </a:rPr>
              <a:t> </a:t>
            </a:r>
            <a:r>
              <a:rPr lang="en-US" sz="2800" dirty="0" smtClean="0">
                <a:solidFill>
                  <a:schemeClr val="bg1"/>
                </a:solidFill>
              </a:rPr>
              <a:t>                         </a:t>
            </a:r>
            <a:r>
              <a:rPr lang="en-US" sz="3600" dirty="0" smtClean="0">
                <a:solidFill>
                  <a:schemeClr val="bg1"/>
                </a:solidFill>
              </a:rPr>
              <a:t>Medical Emergencies in EMS</a:t>
            </a:r>
          </a:p>
        </p:txBody>
      </p:sp>
      <p:sp>
        <p:nvSpPr>
          <p:cNvPr id="6" name="TextBox 5"/>
          <p:cNvSpPr txBox="1"/>
          <p:nvPr/>
        </p:nvSpPr>
        <p:spPr>
          <a:xfrm>
            <a:off x="304800" y="1769984"/>
            <a:ext cx="8534400" cy="830997"/>
          </a:xfrm>
          <a:prstGeom prst="rect">
            <a:avLst/>
          </a:prstGeom>
          <a:noFill/>
        </p:spPr>
        <p:txBody>
          <a:bodyPr wrap="square" rtlCol="0">
            <a:spAutoFit/>
          </a:bodyPr>
          <a:lstStyle/>
          <a:p>
            <a:pPr lvl="0" algn="just"/>
            <a:r>
              <a:rPr lang="en-US" sz="2400" dirty="0" smtClean="0">
                <a:solidFill>
                  <a:schemeClr val="bg1"/>
                </a:solidFill>
                <a:cs typeface="Times New Roman" pitchFamily="18" charset="0"/>
              </a:rPr>
              <a:t>● It is </a:t>
            </a:r>
            <a:r>
              <a:rPr lang="en-US" sz="2400" b="1" dirty="0" smtClean="0">
                <a:solidFill>
                  <a:schemeClr val="bg1"/>
                </a:solidFill>
                <a:cs typeface="Times New Roman" pitchFamily="18" charset="0"/>
              </a:rPr>
              <a:t>providing </a:t>
            </a:r>
            <a:r>
              <a:rPr lang="en-US" sz="2400" b="1" dirty="0" smtClean="0">
                <a:solidFill>
                  <a:schemeClr val="bg1"/>
                </a:solidFill>
              </a:rPr>
              <a:t>a </a:t>
            </a:r>
            <a:r>
              <a:rPr lang="en-US" sz="2400" b="1" dirty="0">
                <a:solidFill>
                  <a:schemeClr val="bg1"/>
                </a:solidFill>
              </a:rPr>
              <a:t>generic interactive user-friendly multimedia framework</a:t>
            </a:r>
            <a:r>
              <a:rPr lang="en-US" sz="2400" dirty="0">
                <a:solidFill>
                  <a:schemeClr val="bg1"/>
                </a:solidFill>
              </a:rPr>
              <a:t> </a:t>
            </a:r>
            <a:r>
              <a:rPr lang="en-US" sz="2400" dirty="0" smtClean="0">
                <a:solidFill>
                  <a:schemeClr val="bg1"/>
                </a:solidFill>
              </a:rPr>
              <a:t>where the learners and practitioners both feel </a:t>
            </a:r>
            <a:r>
              <a:rPr lang="en-US" sz="2400" dirty="0">
                <a:solidFill>
                  <a:schemeClr val="bg1"/>
                </a:solidFill>
              </a:rPr>
              <a:t>easy</a:t>
            </a:r>
            <a:r>
              <a:rPr lang="en-US" sz="2400" dirty="0" smtClean="0">
                <a:solidFill>
                  <a:schemeClr val="bg1"/>
                </a:solidFill>
              </a:rPr>
              <a:t>.</a:t>
            </a:r>
            <a:endParaRPr lang="en-US" sz="2400" dirty="0">
              <a:solidFill>
                <a:schemeClr val="bg1"/>
              </a:solidFill>
            </a:endParaRPr>
          </a:p>
        </p:txBody>
      </p:sp>
      <p:sp>
        <p:nvSpPr>
          <p:cNvPr id="7" name="TextBox 6"/>
          <p:cNvSpPr txBox="1"/>
          <p:nvPr/>
        </p:nvSpPr>
        <p:spPr>
          <a:xfrm>
            <a:off x="304800" y="2904292"/>
            <a:ext cx="8534400" cy="830997"/>
          </a:xfrm>
          <a:prstGeom prst="rect">
            <a:avLst/>
          </a:prstGeom>
          <a:noFill/>
        </p:spPr>
        <p:txBody>
          <a:bodyPr wrap="square" rtlCol="0">
            <a:spAutoFit/>
          </a:bodyPr>
          <a:lstStyle/>
          <a:p>
            <a:pPr lvl="0" algn="justLow"/>
            <a:r>
              <a:rPr lang="en-US" sz="2400" dirty="0" smtClean="0">
                <a:solidFill>
                  <a:schemeClr val="bg1"/>
                </a:solidFill>
                <a:cs typeface="Times New Roman" pitchFamily="18" charset="0"/>
              </a:rPr>
              <a:t>● </a:t>
            </a:r>
            <a:r>
              <a:rPr lang="en-US" sz="2400" dirty="0" smtClean="0">
                <a:solidFill>
                  <a:schemeClr val="bg1"/>
                </a:solidFill>
              </a:rPr>
              <a:t>The course contents has been designed in such a way so that </a:t>
            </a:r>
            <a:r>
              <a:rPr lang="en-US" sz="2400" b="1" dirty="0">
                <a:solidFill>
                  <a:schemeClr val="bg1"/>
                </a:solidFill>
              </a:rPr>
              <a:t>a vast group of EMS students </a:t>
            </a:r>
            <a:r>
              <a:rPr lang="en-US" sz="2400" b="1" dirty="0" smtClean="0">
                <a:solidFill>
                  <a:schemeClr val="bg1"/>
                </a:solidFill>
              </a:rPr>
              <a:t>are getting </a:t>
            </a:r>
            <a:r>
              <a:rPr lang="en-US" sz="2400" b="1" dirty="0">
                <a:solidFill>
                  <a:schemeClr val="bg1"/>
                </a:solidFill>
              </a:rPr>
              <a:t>benefitted</a:t>
            </a:r>
            <a:r>
              <a:rPr lang="en-US" sz="2400" dirty="0">
                <a:solidFill>
                  <a:schemeClr val="bg1"/>
                </a:solidFill>
              </a:rPr>
              <a:t> from it</a:t>
            </a:r>
            <a:r>
              <a:rPr lang="en-US" sz="2400" dirty="0" smtClean="0">
                <a:solidFill>
                  <a:schemeClr val="bg1"/>
                </a:solidFill>
              </a:rPr>
              <a:t>.</a:t>
            </a:r>
            <a:endParaRPr lang="en-US" sz="2400" dirty="0">
              <a:solidFill>
                <a:schemeClr val="bg1"/>
              </a:solidFill>
            </a:endParaRPr>
          </a:p>
        </p:txBody>
      </p:sp>
      <p:sp>
        <p:nvSpPr>
          <p:cNvPr id="9" name="TextBox 8"/>
          <p:cNvSpPr txBox="1"/>
          <p:nvPr/>
        </p:nvSpPr>
        <p:spPr>
          <a:xfrm>
            <a:off x="304800" y="4123492"/>
            <a:ext cx="8534400" cy="1200329"/>
          </a:xfrm>
          <a:prstGeom prst="rect">
            <a:avLst/>
          </a:prstGeom>
          <a:noFill/>
        </p:spPr>
        <p:txBody>
          <a:bodyPr wrap="square" rtlCol="0">
            <a:spAutoFit/>
          </a:bodyPr>
          <a:lstStyle/>
          <a:p>
            <a:pPr algn="justLow"/>
            <a:r>
              <a:rPr lang="en-US" sz="2400" dirty="0" smtClean="0">
                <a:solidFill>
                  <a:schemeClr val="bg1"/>
                </a:solidFill>
                <a:cs typeface="Times New Roman" pitchFamily="18" charset="0"/>
              </a:rPr>
              <a:t>● A</a:t>
            </a:r>
            <a:r>
              <a:rPr lang="en-US" sz="2400" dirty="0" smtClean="0">
                <a:solidFill>
                  <a:schemeClr val="bg1"/>
                </a:solidFill>
              </a:rPr>
              <a:t>ll </a:t>
            </a:r>
            <a:r>
              <a:rPr lang="en-US" sz="2400" dirty="0">
                <a:solidFill>
                  <a:schemeClr val="bg1"/>
                </a:solidFill>
              </a:rPr>
              <a:t>the interactive and multimedia </a:t>
            </a:r>
            <a:r>
              <a:rPr lang="en-US" sz="2400" b="1" dirty="0">
                <a:solidFill>
                  <a:schemeClr val="bg1"/>
                </a:solidFill>
              </a:rPr>
              <a:t>scenarios </a:t>
            </a:r>
            <a:r>
              <a:rPr lang="en-US" sz="2400" b="1" dirty="0" smtClean="0">
                <a:solidFill>
                  <a:schemeClr val="bg1"/>
                </a:solidFill>
              </a:rPr>
              <a:t>have been developed by </a:t>
            </a:r>
            <a:r>
              <a:rPr lang="en-US" sz="2400" b="1" dirty="0">
                <a:solidFill>
                  <a:schemeClr val="bg1"/>
                </a:solidFill>
              </a:rPr>
              <a:t>keeping expensive manikins in the center so that it could be avoided to any potential damage</a:t>
            </a:r>
            <a:r>
              <a:rPr lang="en-US" sz="2400" dirty="0">
                <a:solidFill>
                  <a:schemeClr val="bg1"/>
                </a:solidFill>
              </a:rPr>
              <a:t> during the </a:t>
            </a:r>
            <a:r>
              <a:rPr lang="en-US" sz="2400" dirty="0" smtClean="0">
                <a:solidFill>
                  <a:schemeClr val="bg1"/>
                </a:solidFill>
              </a:rPr>
              <a:t>procedures.</a:t>
            </a:r>
            <a:endParaRPr lang="en-US" sz="2400" dirty="0">
              <a:solidFill>
                <a:schemeClr val="bg1"/>
              </a:solidFill>
            </a:endParaRPr>
          </a:p>
        </p:txBody>
      </p:sp>
    </p:spTree>
    <p:extLst>
      <p:ext uri="{BB962C8B-B14F-4D97-AF65-F5344CB8AC3E}">
        <p14:creationId xmlns:p14="http://schemas.microsoft.com/office/powerpoint/2010/main" val="15036638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0" y="65782"/>
            <a:ext cx="8915400" cy="1015663"/>
          </a:xfrm>
          <a:prstGeom prst="rect">
            <a:avLst/>
          </a:prstGeom>
          <a:noFill/>
        </p:spPr>
        <p:txBody>
          <a:bodyPr wrap="square" rtlCol="1">
            <a:spAutoFit/>
          </a:bodyPr>
          <a:lstStyle/>
          <a:p>
            <a:pPr rtl="0"/>
            <a:r>
              <a:rPr lang="en-US" sz="2800" dirty="0" smtClean="0">
                <a:solidFill>
                  <a:schemeClr val="bg1"/>
                </a:solidFill>
              </a:rPr>
              <a:t>Project </a:t>
            </a:r>
            <a:r>
              <a:rPr lang="en-US" sz="3600" dirty="0" smtClean="0">
                <a:solidFill>
                  <a:srgbClr val="C00000"/>
                </a:solidFill>
              </a:rPr>
              <a:t>Screenshots</a:t>
            </a:r>
          </a:p>
          <a:p>
            <a:pPr algn="r" rtl="0"/>
            <a:r>
              <a:rPr lang="en-US" sz="2400" dirty="0" smtClean="0">
                <a:solidFill>
                  <a:schemeClr val="bg1"/>
                </a:solidFill>
              </a:rPr>
              <a:t>The Grant Project Installation Screen</a:t>
            </a:r>
          </a:p>
        </p:txBody>
      </p:sp>
      <p:pic>
        <p:nvPicPr>
          <p:cNvPr id="12290" name="Picture 2" descr="D:\Medical Emergencies in EMS PPT\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066801"/>
            <a:ext cx="8763000" cy="579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12589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0" y="65782"/>
            <a:ext cx="8915400" cy="1015663"/>
          </a:xfrm>
          <a:prstGeom prst="rect">
            <a:avLst/>
          </a:prstGeom>
          <a:noFill/>
        </p:spPr>
        <p:txBody>
          <a:bodyPr wrap="square" rtlCol="1">
            <a:spAutoFit/>
          </a:bodyPr>
          <a:lstStyle/>
          <a:p>
            <a:pPr rtl="0"/>
            <a:r>
              <a:rPr lang="en-US" sz="2800" dirty="0" smtClean="0">
                <a:solidFill>
                  <a:schemeClr val="bg1"/>
                </a:solidFill>
              </a:rPr>
              <a:t>Project </a:t>
            </a:r>
            <a:r>
              <a:rPr lang="en-US" sz="3600" dirty="0" smtClean="0">
                <a:solidFill>
                  <a:srgbClr val="C00000"/>
                </a:solidFill>
              </a:rPr>
              <a:t>Screenshots</a:t>
            </a:r>
          </a:p>
          <a:p>
            <a:pPr algn="r" rtl="0"/>
            <a:r>
              <a:rPr lang="en-US" sz="2400" dirty="0" smtClean="0">
                <a:solidFill>
                  <a:schemeClr val="bg1"/>
                </a:solidFill>
              </a:rPr>
              <a:t>A screenshot from Medical Emergencies in EMS</a:t>
            </a:r>
          </a:p>
        </p:txBody>
      </p:sp>
      <p:pic>
        <p:nvPicPr>
          <p:cNvPr id="13314" name="Picture 2" descr="D:\Medical Emergencies in EMS PPT\6.jpg"/>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069848"/>
            <a:ext cx="8839200" cy="5788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63300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0" y="65782"/>
            <a:ext cx="8915400" cy="1015663"/>
          </a:xfrm>
          <a:prstGeom prst="rect">
            <a:avLst/>
          </a:prstGeom>
          <a:noFill/>
        </p:spPr>
        <p:txBody>
          <a:bodyPr wrap="square" rtlCol="1">
            <a:spAutoFit/>
          </a:bodyPr>
          <a:lstStyle/>
          <a:p>
            <a:pPr rtl="0"/>
            <a:r>
              <a:rPr lang="en-US" sz="2800" dirty="0" smtClean="0">
                <a:solidFill>
                  <a:schemeClr val="bg1"/>
                </a:solidFill>
              </a:rPr>
              <a:t>Project </a:t>
            </a:r>
            <a:r>
              <a:rPr lang="en-US" sz="3600" dirty="0" smtClean="0">
                <a:solidFill>
                  <a:srgbClr val="C00000"/>
                </a:solidFill>
              </a:rPr>
              <a:t>Screenshots</a:t>
            </a:r>
          </a:p>
          <a:p>
            <a:pPr algn="r"/>
            <a:r>
              <a:rPr lang="en-US" sz="2400" dirty="0">
                <a:solidFill>
                  <a:schemeClr val="bg1"/>
                </a:solidFill>
              </a:rPr>
              <a:t>A screenshot from Medical Emergencies in EMS</a:t>
            </a:r>
          </a:p>
        </p:txBody>
      </p:sp>
      <p:pic>
        <p:nvPicPr>
          <p:cNvPr id="14338" name="Picture 2" descr="D:\Medical Emergencies in EMS PPT\10.jpg"/>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069848"/>
            <a:ext cx="8839200" cy="5788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32197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0" y="65782"/>
            <a:ext cx="8915400" cy="1015663"/>
          </a:xfrm>
          <a:prstGeom prst="rect">
            <a:avLst/>
          </a:prstGeom>
          <a:noFill/>
        </p:spPr>
        <p:txBody>
          <a:bodyPr wrap="square" rtlCol="1">
            <a:spAutoFit/>
          </a:bodyPr>
          <a:lstStyle/>
          <a:p>
            <a:pPr rtl="0"/>
            <a:r>
              <a:rPr lang="en-US" sz="2800" dirty="0" smtClean="0">
                <a:solidFill>
                  <a:schemeClr val="bg1"/>
                </a:solidFill>
              </a:rPr>
              <a:t>Project </a:t>
            </a:r>
            <a:r>
              <a:rPr lang="en-US" sz="3600" dirty="0" smtClean="0">
                <a:solidFill>
                  <a:srgbClr val="C00000"/>
                </a:solidFill>
              </a:rPr>
              <a:t>Screenshots</a:t>
            </a:r>
          </a:p>
          <a:p>
            <a:pPr algn="r"/>
            <a:r>
              <a:rPr lang="en-US" sz="2400" dirty="0">
                <a:solidFill>
                  <a:schemeClr val="bg1"/>
                </a:solidFill>
              </a:rPr>
              <a:t>A screenshot from Medical Emergencies in EMS</a:t>
            </a:r>
          </a:p>
        </p:txBody>
      </p:sp>
      <p:pic>
        <p:nvPicPr>
          <p:cNvPr id="15362" name="Picture 2" descr="D:\Medical Emergencies in EMS PPT\16.jpg"/>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 y="1069848"/>
            <a:ext cx="8778240" cy="5788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42375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0" y="65782"/>
            <a:ext cx="8915400" cy="1015663"/>
          </a:xfrm>
          <a:prstGeom prst="rect">
            <a:avLst/>
          </a:prstGeom>
          <a:noFill/>
        </p:spPr>
        <p:txBody>
          <a:bodyPr wrap="square" rtlCol="1">
            <a:spAutoFit/>
          </a:bodyPr>
          <a:lstStyle/>
          <a:p>
            <a:pPr rtl="0"/>
            <a:r>
              <a:rPr lang="en-US" sz="2800" dirty="0" smtClean="0">
                <a:solidFill>
                  <a:schemeClr val="bg1"/>
                </a:solidFill>
              </a:rPr>
              <a:t>Project </a:t>
            </a:r>
            <a:r>
              <a:rPr lang="en-US" sz="3600" dirty="0" smtClean="0">
                <a:solidFill>
                  <a:srgbClr val="C00000"/>
                </a:solidFill>
              </a:rPr>
              <a:t>Screenshots</a:t>
            </a:r>
          </a:p>
          <a:p>
            <a:pPr algn="r"/>
            <a:r>
              <a:rPr lang="en-US" sz="2400" dirty="0">
                <a:solidFill>
                  <a:schemeClr val="bg1"/>
                </a:solidFill>
              </a:rPr>
              <a:t>A screenshot from Medical Emergencies in EMS</a:t>
            </a:r>
          </a:p>
        </p:txBody>
      </p:sp>
      <p:pic>
        <p:nvPicPr>
          <p:cNvPr id="16386" name="Picture 2" descr="D:\Medical Emergencies in EMS PPT\19.jpg"/>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 y="1069848"/>
            <a:ext cx="8778240" cy="5788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38376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0" y="65782"/>
            <a:ext cx="8915400" cy="1015663"/>
          </a:xfrm>
          <a:prstGeom prst="rect">
            <a:avLst/>
          </a:prstGeom>
          <a:noFill/>
        </p:spPr>
        <p:txBody>
          <a:bodyPr wrap="square" rtlCol="1">
            <a:spAutoFit/>
          </a:bodyPr>
          <a:lstStyle/>
          <a:p>
            <a:pPr rtl="0"/>
            <a:r>
              <a:rPr lang="en-US" sz="2800" dirty="0" smtClean="0">
                <a:solidFill>
                  <a:schemeClr val="bg1"/>
                </a:solidFill>
              </a:rPr>
              <a:t>Project </a:t>
            </a:r>
            <a:r>
              <a:rPr lang="en-US" sz="3600" dirty="0" smtClean="0">
                <a:solidFill>
                  <a:srgbClr val="C00000"/>
                </a:solidFill>
              </a:rPr>
              <a:t>Screenshots</a:t>
            </a:r>
          </a:p>
          <a:p>
            <a:pPr algn="r"/>
            <a:r>
              <a:rPr lang="en-US" sz="2400" dirty="0">
                <a:solidFill>
                  <a:schemeClr val="bg1"/>
                </a:solidFill>
              </a:rPr>
              <a:t>A screenshot from Medical Emergencies in EMS</a:t>
            </a:r>
          </a:p>
        </p:txBody>
      </p:sp>
      <p:pic>
        <p:nvPicPr>
          <p:cNvPr id="17410" name="Picture 2" descr="D:\Medical Emergencies in EMS PPT\20.jpg"/>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 y="1069848"/>
            <a:ext cx="8778240" cy="5788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13830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Amjad_PC\Desktop\recommen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115669"/>
            <a:ext cx="8610600" cy="646331"/>
          </a:xfrm>
          <a:prstGeom prst="rect">
            <a:avLst/>
          </a:prstGeom>
          <a:noFill/>
        </p:spPr>
        <p:txBody>
          <a:bodyPr wrap="square" rtlCol="1">
            <a:spAutoFit/>
          </a:bodyPr>
          <a:lstStyle/>
          <a:p>
            <a:r>
              <a:rPr lang="en-US" sz="3600" dirty="0" smtClean="0">
                <a:solidFill>
                  <a:schemeClr val="bg1"/>
                </a:solidFill>
                <a:cs typeface="Times New Roman" pitchFamily="18" charset="0"/>
              </a:rPr>
              <a:t>Recommendation </a:t>
            </a:r>
            <a:r>
              <a:rPr lang="en-US" sz="2800" dirty="0">
                <a:solidFill>
                  <a:schemeClr val="bg1"/>
                </a:solidFill>
                <a:cs typeface="Times New Roman" pitchFamily="18" charset="0"/>
              </a:rPr>
              <a:t>and</a:t>
            </a:r>
            <a:r>
              <a:rPr lang="en-US" sz="3600" dirty="0">
                <a:solidFill>
                  <a:schemeClr val="bg1"/>
                </a:solidFill>
                <a:cs typeface="Times New Roman" pitchFamily="18" charset="0"/>
              </a:rPr>
              <a:t> F</a:t>
            </a:r>
            <a:r>
              <a:rPr lang="en-US" sz="3600" dirty="0" smtClean="0">
                <a:solidFill>
                  <a:schemeClr val="bg1"/>
                </a:solidFill>
                <a:cs typeface="Times New Roman" pitchFamily="18" charset="0"/>
              </a:rPr>
              <a:t>uture Extension</a:t>
            </a:r>
            <a:endParaRPr lang="en-US" sz="3600" dirty="0" smtClean="0">
              <a:solidFill>
                <a:schemeClr val="bg1"/>
              </a:solidFill>
            </a:endParaRPr>
          </a:p>
        </p:txBody>
      </p:sp>
      <p:sp>
        <p:nvSpPr>
          <p:cNvPr id="6" name="TextBox 5"/>
          <p:cNvSpPr txBox="1"/>
          <p:nvPr/>
        </p:nvSpPr>
        <p:spPr>
          <a:xfrm>
            <a:off x="304800" y="1769984"/>
            <a:ext cx="8534400" cy="923330"/>
          </a:xfrm>
          <a:prstGeom prst="rect">
            <a:avLst/>
          </a:prstGeom>
          <a:noFill/>
        </p:spPr>
        <p:txBody>
          <a:bodyPr wrap="square" rtlCol="0">
            <a:spAutoFit/>
          </a:bodyPr>
          <a:lstStyle/>
          <a:p>
            <a:pPr lvl="0" algn="just"/>
            <a:r>
              <a:rPr lang="en-US" dirty="0" smtClean="0">
                <a:solidFill>
                  <a:schemeClr val="bg1"/>
                </a:solidFill>
                <a:cs typeface="Times New Roman" pitchFamily="18" charset="0"/>
              </a:rPr>
              <a:t>● </a:t>
            </a:r>
            <a:r>
              <a:rPr lang="en-US" dirty="0">
                <a:solidFill>
                  <a:schemeClr val="bg1"/>
                </a:solidFill>
              </a:rPr>
              <a:t>We can put a practice session after each and every Emergency Medical Services procedure so that students could know himself how much he has been able to understand the procedure and he could rate himself on a learning scale. </a:t>
            </a:r>
          </a:p>
        </p:txBody>
      </p:sp>
      <p:sp>
        <p:nvSpPr>
          <p:cNvPr id="7" name="TextBox 6"/>
          <p:cNvSpPr txBox="1"/>
          <p:nvPr/>
        </p:nvSpPr>
        <p:spPr>
          <a:xfrm>
            <a:off x="304800" y="3048000"/>
            <a:ext cx="8534400" cy="646331"/>
          </a:xfrm>
          <a:prstGeom prst="rect">
            <a:avLst/>
          </a:prstGeom>
          <a:noFill/>
        </p:spPr>
        <p:txBody>
          <a:bodyPr wrap="square" rtlCol="0">
            <a:spAutoFit/>
          </a:bodyPr>
          <a:lstStyle/>
          <a:p>
            <a:pPr lvl="0" algn="justLow"/>
            <a:r>
              <a:rPr lang="en-US" dirty="0" smtClean="0">
                <a:solidFill>
                  <a:schemeClr val="bg1"/>
                </a:solidFill>
                <a:cs typeface="Times New Roman" pitchFamily="18" charset="0"/>
              </a:rPr>
              <a:t>● </a:t>
            </a:r>
            <a:r>
              <a:rPr lang="en-US" dirty="0">
                <a:solidFill>
                  <a:schemeClr val="bg1"/>
                </a:solidFill>
              </a:rPr>
              <a:t>After each and every procedure we can also have a multiple choice answer type quizzes.</a:t>
            </a:r>
          </a:p>
        </p:txBody>
      </p:sp>
      <p:sp>
        <p:nvSpPr>
          <p:cNvPr id="8" name="TextBox 7"/>
          <p:cNvSpPr txBox="1"/>
          <p:nvPr/>
        </p:nvSpPr>
        <p:spPr>
          <a:xfrm>
            <a:off x="304800" y="4123492"/>
            <a:ext cx="8534400" cy="646331"/>
          </a:xfrm>
          <a:prstGeom prst="rect">
            <a:avLst/>
          </a:prstGeom>
          <a:noFill/>
        </p:spPr>
        <p:txBody>
          <a:bodyPr wrap="square" rtlCol="0">
            <a:spAutoFit/>
          </a:bodyPr>
          <a:lstStyle/>
          <a:p>
            <a:pPr algn="just"/>
            <a:r>
              <a:rPr lang="en-US" dirty="0" smtClean="0">
                <a:solidFill>
                  <a:schemeClr val="bg1"/>
                </a:solidFill>
                <a:cs typeface="Times New Roman" pitchFamily="18" charset="0"/>
              </a:rPr>
              <a:t>● </a:t>
            </a:r>
            <a:r>
              <a:rPr lang="en-US" dirty="0">
                <a:solidFill>
                  <a:schemeClr val="bg1"/>
                </a:solidFill>
              </a:rPr>
              <a:t>We can extend the program for various mobile platforms such as Android, iPhone, Windows Phones </a:t>
            </a:r>
            <a:r>
              <a:rPr lang="en-US" dirty="0" err="1">
                <a:solidFill>
                  <a:schemeClr val="bg1"/>
                </a:solidFill>
              </a:rPr>
              <a:t>etc</a:t>
            </a:r>
            <a:r>
              <a:rPr lang="en-US" dirty="0">
                <a:solidFill>
                  <a:schemeClr val="bg1"/>
                </a:solidFill>
              </a:rPr>
              <a:t> and in the same way we can extend it for the pads too.</a:t>
            </a:r>
          </a:p>
        </p:txBody>
      </p:sp>
    </p:spTree>
    <p:extLst>
      <p:ext uri="{BB962C8B-B14F-4D97-AF65-F5344CB8AC3E}">
        <p14:creationId xmlns:p14="http://schemas.microsoft.com/office/powerpoint/2010/main" val="864205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0" y="304800"/>
            <a:ext cx="3809056" cy="523220"/>
          </a:xfrm>
          <a:prstGeom prst="rect">
            <a:avLst/>
          </a:prstGeom>
          <a:noFill/>
        </p:spPr>
        <p:txBody>
          <a:bodyPr wrap="none" rtlCol="1">
            <a:spAutoFit/>
          </a:bodyPr>
          <a:lstStyle/>
          <a:p>
            <a:pPr algn="l"/>
            <a:r>
              <a:rPr lang="en-US" sz="2800" dirty="0" smtClean="0">
                <a:solidFill>
                  <a:schemeClr val="bg1"/>
                </a:solidFill>
                <a:cs typeface="Times New Roman" pitchFamily="18" charset="0"/>
              </a:rPr>
              <a:t>WE WILL DISCUSS HERE :</a:t>
            </a:r>
            <a:endParaRPr lang="ar-SA" sz="2800" dirty="0">
              <a:solidFill>
                <a:schemeClr val="bg1"/>
              </a:solidFill>
              <a:cs typeface="Times New Roman" pitchFamily="18" charset="0"/>
            </a:endParaRPr>
          </a:p>
        </p:txBody>
      </p:sp>
      <p:pic>
        <p:nvPicPr>
          <p:cNvPr id="5" name="Picture 3" descr="C:\Users\Ksu-network\Desktop\one.png"/>
          <p:cNvPicPr>
            <a:picLocks noChangeAspect="1" noChangeArrowheads="1"/>
          </p:cNvPicPr>
          <p:nvPr/>
        </p:nvPicPr>
        <p:blipFill>
          <a:blip r:embed="rId2"/>
          <a:srcRect/>
          <a:stretch>
            <a:fillRect/>
          </a:stretch>
        </p:blipFill>
        <p:spPr bwMode="auto">
          <a:xfrm>
            <a:off x="963835" y="1447800"/>
            <a:ext cx="238125" cy="238125"/>
          </a:xfrm>
          <a:prstGeom prst="rect">
            <a:avLst/>
          </a:prstGeom>
          <a:noFill/>
        </p:spPr>
      </p:pic>
      <p:pic>
        <p:nvPicPr>
          <p:cNvPr id="6" name="Picture 4" descr="C:\Users\Ksu-network\Desktop\two.png"/>
          <p:cNvPicPr>
            <a:picLocks noChangeAspect="1" noChangeArrowheads="1"/>
          </p:cNvPicPr>
          <p:nvPr/>
        </p:nvPicPr>
        <p:blipFill>
          <a:blip r:embed="rId3"/>
          <a:srcRect/>
          <a:stretch>
            <a:fillRect/>
          </a:stretch>
        </p:blipFill>
        <p:spPr bwMode="auto">
          <a:xfrm>
            <a:off x="963835" y="2026622"/>
            <a:ext cx="238125" cy="238125"/>
          </a:xfrm>
          <a:prstGeom prst="rect">
            <a:avLst/>
          </a:prstGeom>
          <a:noFill/>
        </p:spPr>
      </p:pic>
      <p:pic>
        <p:nvPicPr>
          <p:cNvPr id="7" name="Picture 6" descr="C:\Users\Ksu-network\Desktop\three.png"/>
          <p:cNvPicPr>
            <a:picLocks noChangeAspect="1" noChangeArrowheads="1"/>
          </p:cNvPicPr>
          <p:nvPr/>
        </p:nvPicPr>
        <p:blipFill>
          <a:blip r:embed="rId4"/>
          <a:srcRect/>
          <a:stretch>
            <a:fillRect/>
          </a:stretch>
        </p:blipFill>
        <p:spPr bwMode="auto">
          <a:xfrm>
            <a:off x="963835" y="2626697"/>
            <a:ext cx="238125" cy="238125"/>
          </a:xfrm>
          <a:prstGeom prst="rect">
            <a:avLst/>
          </a:prstGeom>
          <a:noFill/>
        </p:spPr>
      </p:pic>
      <p:pic>
        <p:nvPicPr>
          <p:cNvPr id="8" name="Picture 7" descr="C:\Users\Ksu-network\Desktop\four.png"/>
          <p:cNvPicPr>
            <a:picLocks noChangeAspect="1" noChangeArrowheads="1"/>
          </p:cNvPicPr>
          <p:nvPr/>
        </p:nvPicPr>
        <p:blipFill>
          <a:blip r:embed="rId5"/>
          <a:srcRect/>
          <a:stretch>
            <a:fillRect/>
          </a:stretch>
        </p:blipFill>
        <p:spPr bwMode="auto">
          <a:xfrm>
            <a:off x="963835" y="3255407"/>
            <a:ext cx="238125" cy="238125"/>
          </a:xfrm>
          <a:prstGeom prst="rect">
            <a:avLst/>
          </a:prstGeom>
          <a:noFill/>
        </p:spPr>
      </p:pic>
      <p:pic>
        <p:nvPicPr>
          <p:cNvPr id="9" name="Picture 9" descr="C:\Users\Ksu-network\Desktop\five.png"/>
          <p:cNvPicPr>
            <a:picLocks noChangeAspect="1" noChangeArrowheads="1"/>
          </p:cNvPicPr>
          <p:nvPr/>
        </p:nvPicPr>
        <p:blipFill>
          <a:blip r:embed="rId6"/>
          <a:srcRect/>
          <a:stretch>
            <a:fillRect/>
          </a:stretch>
        </p:blipFill>
        <p:spPr bwMode="auto">
          <a:xfrm>
            <a:off x="954310" y="3865007"/>
            <a:ext cx="238125" cy="238125"/>
          </a:xfrm>
          <a:prstGeom prst="rect">
            <a:avLst/>
          </a:prstGeom>
          <a:noFill/>
        </p:spPr>
      </p:pic>
      <p:sp>
        <p:nvSpPr>
          <p:cNvPr id="10" name="TextBox 9"/>
          <p:cNvSpPr txBox="1"/>
          <p:nvPr/>
        </p:nvSpPr>
        <p:spPr>
          <a:xfrm>
            <a:off x="1201960" y="1371600"/>
            <a:ext cx="6012543" cy="461665"/>
          </a:xfrm>
          <a:prstGeom prst="rect">
            <a:avLst/>
          </a:prstGeom>
          <a:noFill/>
        </p:spPr>
        <p:txBody>
          <a:bodyPr wrap="none" rtlCol="1">
            <a:spAutoFit/>
          </a:bodyPr>
          <a:lstStyle/>
          <a:p>
            <a:pPr algn="l"/>
            <a:r>
              <a:rPr lang="en-US" sz="2400" dirty="0" smtClean="0">
                <a:solidFill>
                  <a:schemeClr val="bg1"/>
                </a:solidFill>
                <a:cs typeface="Times New Roman" pitchFamily="18" charset="0"/>
              </a:rPr>
              <a:t>Introduction to “Medical Emergencies in EMS“.</a:t>
            </a:r>
            <a:endParaRPr lang="ar-SA" sz="2400" dirty="0">
              <a:solidFill>
                <a:schemeClr val="bg1"/>
              </a:solidFill>
              <a:cs typeface="Times New Roman" pitchFamily="18" charset="0"/>
            </a:endParaRPr>
          </a:p>
        </p:txBody>
      </p:sp>
      <p:sp>
        <p:nvSpPr>
          <p:cNvPr id="11" name="TextBox 10"/>
          <p:cNvSpPr txBox="1"/>
          <p:nvPr/>
        </p:nvSpPr>
        <p:spPr>
          <a:xfrm>
            <a:off x="1201960" y="1962090"/>
            <a:ext cx="7616252" cy="461665"/>
          </a:xfrm>
          <a:prstGeom prst="rect">
            <a:avLst/>
          </a:prstGeom>
          <a:noFill/>
        </p:spPr>
        <p:txBody>
          <a:bodyPr wrap="none" rtlCol="1">
            <a:spAutoFit/>
          </a:bodyPr>
          <a:lstStyle/>
          <a:p>
            <a:pPr algn="l"/>
            <a:r>
              <a:rPr lang="en-US" sz="2400" dirty="0" smtClean="0">
                <a:solidFill>
                  <a:schemeClr val="bg1"/>
                </a:solidFill>
                <a:cs typeface="Times New Roman" pitchFamily="18" charset="0"/>
              </a:rPr>
              <a:t>The Idea that motivates me to implement the grant project.</a:t>
            </a:r>
            <a:endParaRPr lang="ar-SA" sz="2400" dirty="0">
              <a:solidFill>
                <a:schemeClr val="bg1"/>
              </a:solidFill>
              <a:cs typeface="Times New Roman" pitchFamily="18" charset="0"/>
            </a:endParaRPr>
          </a:p>
        </p:txBody>
      </p:sp>
      <p:sp>
        <p:nvSpPr>
          <p:cNvPr id="12" name="TextBox 11"/>
          <p:cNvSpPr txBox="1"/>
          <p:nvPr/>
        </p:nvSpPr>
        <p:spPr>
          <a:xfrm>
            <a:off x="1201959" y="2571690"/>
            <a:ext cx="6781801" cy="830997"/>
          </a:xfrm>
          <a:prstGeom prst="rect">
            <a:avLst/>
          </a:prstGeom>
          <a:noFill/>
        </p:spPr>
        <p:txBody>
          <a:bodyPr wrap="square" rtlCol="1">
            <a:spAutoFit/>
          </a:bodyPr>
          <a:lstStyle/>
          <a:p>
            <a:pPr algn="l" rtl="0"/>
            <a:r>
              <a:rPr lang="en-US" sz="2400" dirty="0" smtClean="0">
                <a:solidFill>
                  <a:schemeClr val="bg1"/>
                </a:solidFill>
                <a:cs typeface="Times New Roman" pitchFamily="18" charset="0"/>
              </a:rPr>
              <a:t>Strategy that has been used in project implementation.</a:t>
            </a:r>
          </a:p>
        </p:txBody>
      </p:sp>
      <p:sp>
        <p:nvSpPr>
          <p:cNvPr id="13" name="TextBox 12"/>
          <p:cNvSpPr txBox="1"/>
          <p:nvPr/>
        </p:nvSpPr>
        <p:spPr>
          <a:xfrm>
            <a:off x="1201960" y="3200400"/>
            <a:ext cx="5899692" cy="461665"/>
          </a:xfrm>
          <a:prstGeom prst="rect">
            <a:avLst/>
          </a:prstGeom>
          <a:noFill/>
        </p:spPr>
        <p:txBody>
          <a:bodyPr wrap="none" rtlCol="1">
            <a:spAutoFit/>
          </a:bodyPr>
          <a:lstStyle/>
          <a:p>
            <a:pPr algn="l" rtl="0"/>
            <a:r>
              <a:rPr lang="en-US" sz="2400" dirty="0" smtClean="0">
                <a:solidFill>
                  <a:schemeClr val="bg1"/>
                </a:solidFill>
                <a:cs typeface="Times New Roman" pitchFamily="18" charset="0"/>
              </a:rPr>
              <a:t>Importance of “Medical Emergencies in EMS”.</a:t>
            </a:r>
            <a:endParaRPr lang="ar-SA" sz="2400" dirty="0">
              <a:solidFill>
                <a:schemeClr val="bg1"/>
              </a:solidFill>
              <a:cs typeface="Times New Roman" pitchFamily="18" charset="0"/>
            </a:endParaRPr>
          </a:p>
        </p:txBody>
      </p:sp>
      <p:sp>
        <p:nvSpPr>
          <p:cNvPr id="14" name="TextBox 13"/>
          <p:cNvSpPr txBox="1"/>
          <p:nvPr/>
        </p:nvSpPr>
        <p:spPr>
          <a:xfrm>
            <a:off x="1201960" y="3810000"/>
            <a:ext cx="6558334" cy="461665"/>
          </a:xfrm>
          <a:prstGeom prst="rect">
            <a:avLst/>
          </a:prstGeom>
          <a:noFill/>
        </p:spPr>
        <p:txBody>
          <a:bodyPr wrap="none" rtlCol="1">
            <a:spAutoFit/>
          </a:bodyPr>
          <a:lstStyle/>
          <a:p>
            <a:pPr algn="l" rtl="0"/>
            <a:r>
              <a:rPr lang="en-US" sz="2400" dirty="0" smtClean="0">
                <a:solidFill>
                  <a:schemeClr val="bg1"/>
                </a:solidFill>
                <a:cs typeface="Times New Roman" pitchFamily="18" charset="0"/>
              </a:rPr>
              <a:t>Some results and statistics gathered from students.</a:t>
            </a:r>
            <a:endParaRPr lang="ar-SA" sz="2400" dirty="0">
              <a:solidFill>
                <a:schemeClr val="bg1"/>
              </a:solidFill>
              <a:cs typeface="Times New Roman" pitchFamily="18" charset="0"/>
            </a:endParaRPr>
          </a:p>
        </p:txBody>
      </p:sp>
      <p:pic>
        <p:nvPicPr>
          <p:cNvPr id="16" name="Picture 3" descr="C:\Users\Amjad\Desktop\slides\New folder\six.png"/>
          <p:cNvPicPr>
            <a:picLocks noChangeAspect="1" noChangeArrowheads="1"/>
          </p:cNvPicPr>
          <p:nvPr/>
        </p:nvPicPr>
        <p:blipFill>
          <a:blip r:embed="rId7"/>
          <a:srcRect/>
          <a:stretch>
            <a:fillRect/>
          </a:stretch>
        </p:blipFill>
        <p:spPr bwMode="auto">
          <a:xfrm>
            <a:off x="954309" y="4495800"/>
            <a:ext cx="238125" cy="238125"/>
          </a:xfrm>
          <a:prstGeom prst="rect">
            <a:avLst/>
          </a:prstGeom>
          <a:noFill/>
        </p:spPr>
      </p:pic>
      <p:sp>
        <p:nvSpPr>
          <p:cNvPr id="17" name="TextBox 16"/>
          <p:cNvSpPr txBox="1"/>
          <p:nvPr/>
        </p:nvSpPr>
        <p:spPr>
          <a:xfrm>
            <a:off x="1201960" y="4419600"/>
            <a:ext cx="5411033" cy="461665"/>
          </a:xfrm>
          <a:prstGeom prst="rect">
            <a:avLst/>
          </a:prstGeom>
          <a:noFill/>
        </p:spPr>
        <p:txBody>
          <a:bodyPr wrap="none" rtlCol="1">
            <a:spAutoFit/>
          </a:bodyPr>
          <a:lstStyle/>
          <a:p>
            <a:pPr algn="l" rtl="0"/>
            <a:r>
              <a:rPr lang="en-US" sz="2400" dirty="0" smtClean="0">
                <a:solidFill>
                  <a:schemeClr val="bg1"/>
                </a:solidFill>
                <a:cs typeface="Times New Roman" pitchFamily="18" charset="0"/>
              </a:rPr>
              <a:t>Project output in the form of screenshots.</a:t>
            </a:r>
            <a:endParaRPr lang="ar-SA" sz="2400" dirty="0">
              <a:solidFill>
                <a:schemeClr val="bg1"/>
              </a:solidFill>
              <a:cs typeface="Times New Roman" pitchFamily="18" charset="0"/>
            </a:endParaRPr>
          </a:p>
        </p:txBody>
      </p:sp>
      <p:pic>
        <p:nvPicPr>
          <p:cNvPr id="19" name="Picture 2" descr="C:\Users\Amjad\Desktop\slides\New folder\seven.png"/>
          <p:cNvPicPr>
            <a:picLocks noChangeAspect="1" noChangeArrowheads="1"/>
          </p:cNvPicPr>
          <p:nvPr/>
        </p:nvPicPr>
        <p:blipFill>
          <a:blip r:embed="rId8"/>
          <a:srcRect/>
          <a:stretch>
            <a:fillRect/>
          </a:stretch>
        </p:blipFill>
        <p:spPr bwMode="auto">
          <a:xfrm>
            <a:off x="954308" y="5124510"/>
            <a:ext cx="238125" cy="238125"/>
          </a:xfrm>
          <a:prstGeom prst="rect">
            <a:avLst/>
          </a:prstGeom>
          <a:noFill/>
        </p:spPr>
      </p:pic>
      <p:sp>
        <p:nvSpPr>
          <p:cNvPr id="20" name="TextBox 19"/>
          <p:cNvSpPr txBox="1"/>
          <p:nvPr/>
        </p:nvSpPr>
        <p:spPr>
          <a:xfrm>
            <a:off x="1201960" y="5029200"/>
            <a:ext cx="6096862" cy="461665"/>
          </a:xfrm>
          <a:prstGeom prst="rect">
            <a:avLst/>
          </a:prstGeom>
          <a:noFill/>
        </p:spPr>
        <p:txBody>
          <a:bodyPr wrap="none" rtlCol="1">
            <a:spAutoFit/>
          </a:bodyPr>
          <a:lstStyle/>
          <a:p>
            <a:pPr algn="l" rtl="0"/>
            <a:r>
              <a:rPr lang="en-US" sz="2400" dirty="0" smtClean="0">
                <a:solidFill>
                  <a:schemeClr val="bg1"/>
                </a:solidFill>
                <a:cs typeface="Times New Roman" pitchFamily="18" charset="0"/>
              </a:rPr>
              <a:t>Recommendation and Project future extension.</a:t>
            </a:r>
            <a:endParaRPr lang="ar-SA" sz="2400" dirty="0">
              <a:solidFill>
                <a:schemeClr val="bg1"/>
              </a:solidFill>
              <a:cs typeface="Times New Roman" pitchFamily="18" charset="0"/>
            </a:endParaRPr>
          </a:p>
        </p:txBody>
      </p:sp>
    </p:spTree>
    <p:extLst>
      <p:ext uri="{BB962C8B-B14F-4D97-AF65-F5344CB8AC3E}">
        <p14:creationId xmlns:p14="http://schemas.microsoft.com/office/powerpoint/2010/main" val="22367716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719955" y="1913929"/>
            <a:ext cx="7645042" cy="1569660"/>
          </a:xfrm>
          <a:prstGeom prst="rect">
            <a:avLst/>
          </a:prstGeom>
          <a:noFill/>
        </p:spPr>
        <p:txBody>
          <a:bodyPr wrap="none" rtlCol="0">
            <a:spAutoFit/>
          </a:bodyPr>
          <a:lstStyle/>
          <a:p>
            <a:r>
              <a:rPr lang="en-US" sz="9600" dirty="0" smtClean="0">
                <a:solidFill>
                  <a:srgbClr val="C00000"/>
                </a:solidFill>
                <a:latin typeface="Kokila" pitchFamily="34" charset="0"/>
                <a:cs typeface="Kokila" pitchFamily="34" charset="0"/>
              </a:rPr>
              <a:t>Thank You! </a:t>
            </a:r>
            <a:r>
              <a:rPr lang="en-US" sz="9600" b="1" dirty="0" smtClean="0">
                <a:solidFill>
                  <a:schemeClr val="bg1"/>
                </a:solidFill>
                <a:latin typeface="Kokila" pitchFamily="34" charset="0"/>
                <a:cs typeface="Kokila" pitchFamily="34" charset="0"/>
              </a:rPr>
              <a:t>CELT</a:t>
            </a:r>
          </a:p>
        </p:txBody>
      </p:sp>
      <p:sp>
        <p:nvSpPr>
          <p:cNvPr id="5" name="TextBox 4"/>
          <p:cNvSpPr txBox="1"/>
          <p:nvPr/>
        </p:nvSpPr>
        <p:spPr>
          <a:xfrm>
            <a:off x="1600200" y="2849940"/>
            <a:ext cx="423514" cy="1569660"/>
          </a:xfrm>
          <a:prstGeom prst="rect">
            <a:avLst/>
          </a:prstGeom>
          <a:noFill/>
        </p:spPr>
        <p:txBody>
          <a:bodyPr wrap="none" rtlCol="0">
            <a:spAutoFit/>
          </a:bodyPr>
          <a:lstStyle/>
          <a:p>
            <a:r>
              <a:rPr lang="en-US" sz="9600" dirty="0" smtClean="0">
                <a:solidFill>
                  <a:srgbClr val="C00000"/>
                </a:solidFill>
                <a:latin typeface="Kokila" pitchFamily="34" charset="0"/>
                <a:cs typeface="Kokila" pitchFamily="34" charset="0"/>
              </a:rPr>
              <a:t> </a:t>
            </a:r>
          </a:p>
        </p:txBody>
      </p:sp>
      <p:sp>
        <p:nvSpPr>
          <p:cNvPr id="6" name="TextBox 5"/>
          <p:cNvSpPr txBox="1"/>
          <p:nvPr/>
        </p:nvSpPr>
        <p:spPr>
          <a:xfrm>
            <a:off x="412546" y="3239869"/>
            <a:ext cx="8198054" cy="1200329"/>
          </a:xfrm>
          <a:prstGeom prst="rect">
            <a:avLst/>
          </a:prstGeom>
          <a:noFill/>
        </p:spPr>
        <p:txBody>
          <a:bodyPr wrap="square" rtlCol="0">
            <a:spAutoFit/>
          </a:bodyPr>
          <a:lstStyle/>
          <a:p>
            <a:pPr algn="ctr"/>
            <a:r>
              <a:rPr lang="en-US" sz="3600" dirty="0">
                <a:solidFill>
                  <a:schemeClr val="bg1">
                    <a:lumMod val="50000"/>
                  </a:schemeClr>
                </a:solidFill>
                <a:latin typeface="Times New Roman" pitchFamily="18" charset="0"/>
                <a:cs typeface="Times New Roman" pitchFamily="18" charset="0"/>
              </a:rPr>
              <a:t>f</a:t>
            </a:r>
            <a:r>
              <a:rPr lang="en-US" sz="3600" dirty="0" smtClean="0">
                <a:solidFill>
                  <a:schemeClr val="bg1">
                    <a:lumMod val="50000"/>
                  </a:schemeClr>
                </a:solidFill>
                <a:latin typeface="Times New Roman" pitchFamily="18" charset="0"/>
                <a:cs typeface="Times New Roman" pitchFamily="18" charset="0"/>
              </a:rPr>
              <a:t>or turning my </a:t>
            </a:r>
            <a:r>
              <a:rPr lang="en-US" sz="3600" dirty="0" smtClean="0">
                <a:solidFill>
                  <a:srgbClr val="FFFF00"/>
                </a:solidFill>
                <a:latin typeface="Times New Roman" pitchFamily="18" charset="0"/>
                <a:cs typeface="Times New Roman" pitchFamily="18" charset="0"/>
              </a:rPr>
              <a:t>Idea</a:t>
            </a:r>
            <a:r>
              <a:rPr lang="en-US" sz="3600" dirty="0" smtClean="0">
                <a:solidFill>
                  <a:schemeClr val="bg1">
                    <a:lumMod val="50000"/>
                  </a:schemeClr>
                </a:solidFill>
                <a:latin typeface="Times New Roman" pitchFamily="18" charset="0"/>
                <a:cs typeface="Times New Roman" pitchFamily="18" charset="0"/>
              </a:rPr>
              <a:t> into a successful product</a:t>
            </a:r>
            <a:endParaRPr lang="en-US" sz="3600" b="1" dirty="0" smtClean="0">
              <a:solidFill>
                <a:schemeClr val="bg1">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20481349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extBox 5"/>
          <p:cNvSpPr txBox="1"/>
          <p:nvPr/>
        </p:nvSpPr>
        <p:spPr>
          <a:xfrm>
            <a:off x="0" y="65782"/>
            <a:ext cx="6512312" cy="1077218"/>
          </a:xfrm>
          <a:prstGeom prst="rect">
            <a:avLst/>
          </a:prstGeom>
          <a:noFill/>
        </p:spPr>
        <p:txBody>
          <a:bodyPr wrap="square" rtlCol="1">
            <a:spAutoFit/>
          </a:bodyPr>
          <a:lstStyle/>
          <a:p>
            <a:pPr rtl="0"/>
            <a:r>
              <a:rPr lang="en-US" sz="2800" dirty="0" smtClean="0">
                <a:solidFill>
                  <a:schemeClr val="bg1"/>
                </a:solidFill>
              </a:rPr>
              <a:t>Introduction to</a:t>
            </a:r>
          </a:p>
          <a:p>
            <a:pPr algn="r" rtl="0"/>
            <a:r>
              <a:rPr lang="en-US" sz="3600" dirty="0" smtClean="0">
                <a:solidFill>
                  <a:schemeClr val="bg1"/>
                </a:solidFill>
              </a:rPr>
              <a:t>Medical Emergencies in EMS</a:t>
            </a:r>
            <a:endParaRPr lang="ar-SA" sz="3600" dirty="0">
              <a:solidFill>
                <a:schemeClr val="bg1"/>
              </a:solidFill>
            </a:endParaRPr>
          </a:p>
        </p:txBody>
      </p:sp>
      <p:sp>
        <p:nvSpPr>
          <p:cNvPr id="4" name="TextBox 3"/>
          <p:cNvSpPr txBox="1"/>
          <p:nvPr/>
        </p:nvSpPr>
        <p:spPr>
          <a:xfrm>
            <a:off x="304800" y="3512403"/>
            <a:ext cx="6400800" cy="830997"/>
          </a:xfrm>
          <a:prstGeom prst="rect">
            <a:avLst/>
          </a:prstGeom>
          <a:noFill/>
        </p:spPr>
        <p:txBody>
          <a:bodyPr wrap="square" rtlCol="0">
            <a:spAutoFit/>
          </a:bodyPr>
          <a:lstStyle/>
          <a:p>
            <a:pPr algn="justLow"/>
            <a:r>
              <a:rPr lang="en-US" sz="2400" dirty="0" smtClean="0">
                <a:solidFill>
                  <a:schemeClr val="bg1"/>
                </a:solidFill>
                <a:cs typeface="Times New Roman" pitchFamily="18" charset="0"/>
              </a:rPr>
              <a:t>● Both </a:t>
            </a:r>
            <a:r>
              <a:rPr lang="en-US" sz="2400" dirty="0">
                <a:solidFill>
                  <a:schemeClr val="bg1"/>
                </a:solidFill>
                <a:cs typeface="Times New Roman" pitchFamily="18" charset="0"/>
              </a:rPr>
              <a:t>theoretical and practical skills are important aspects </a:t>
            </a:r>
            <a:r>
              <a:rPr lang="en-US" sz="2400" dirty="0" smtClean="0">
                <a:solidFill>
                  <a:schemeClr val="bg1"/>
                </a:solidFill>
                <a:cs typeface="Times New Roman" pitchFamily="18" charset="0"/>
              </a:rPr>
              <a:t>of a proper medical training.</a:t>
            </a:r>
            <a:endParaRPr lang="en-US" sz="2400" dirty="0">
              <a:solidFill>
                <a:schemeClr val="bg1"/>
              </a:solidFill>
              <a:cs typeface="Times New Roman" pitchFamily="18" charset="0"/>
            </a:endParaRPr>
          </a:p>
        </p:txBody>
      </p:sp>
      <p:sp>
        <p:nvSpPr>
          <p:cNvPr id="20" name="TextBox 19"/>
          <p:cNvSpPr txBox="1"/>
          <p:nvPr/>
        </p:nvSpPr>
        <p:spPr>
          <a:xfrm>
            <a:off x="304800" y="1600200"/>
            <a:ext cx="6400800" cy="1569660"/>
          </a:xfrm>
          <a:prstGeom prst="rect">
            <a:avLst/>
          </a:prstGeom>
          <a:noFill/>
        </p:spPr>
        <p:txBody>
          <a:bodyPr wrap="square" rtlCol="0">
            <a:spAutoFit/>
          </a:bodyPr>
          <a:lstStyle/>
          <a:p>
            <a:pPr algn="justLow"/>
            <a:r>
              <a:rPr lang="en-US" sz="2400" dirty="0" smtClean="0">
                <a:solidFill>
                  <a:schemeClr val="bg1"/>
                </a:solidFill>
                <a:cs typeface="Times New Roman" pitchFamily="18" charset="0"/>
              </a:rPr>
              <a:t>● Most </a:t>
            </a:r>
            <a:r>
              <a:rPr lang="en-US" sz="2400" dirty="0">
                <a:solidFill>
                  <a:schemeClr val="bg1"/>
                </a:solidFill>
                <a:cs typeface="Times New Roman" pitchFamily="18" charset="0"/>
              </a:rPr>
              <a:t>of this course is interactive lectured based taught using PowerPoint and LMS and during Labs the student are given the scenario to deal with the manikins as a patient to take care of </a:t>
            </a:r>
            <a:r>
              <a:rPr lang="en-US" sz="2400" dirty="0" smtClean="0">
                <a:solidFill>
                  <a:schemeClr val="bg1"/>
                </a:solidFill>
                <a:cs typeface="Times New Roman" pitchFamily="18" charset="0"/>
              </a:rPr>
              <a:t>them</a:t>
            </a:r>
            <a:r>
              <a:rPr lang="en-US" sz="2400" dirty="0">
                <a:solidFill>
                  <a:schemeClr val="bg1"/>
                </a:solidFill>
                <a:cs typeface="Times New Roman" pitchFamily="18" charset="0"/>
              </a:rPr>
              <a:t>.</a:t>
            </a:r>
          </a:p>
        </p:txBody>
      </p:sp>
      <p:pic>
        <p:nvPicPr>
          <p:cNvPr id="1026" name="Picture 2" descr="D:\Project\ti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0"/>
            <a:ext cx="3429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04800" y="4812506"/>
            <a:ext cx="6400800" cy="1200329"/>
          </a:xfrm>
          <a:prstGeom prst="rect">
            <a:avLst/>
          </a:prstGeom>
          <a:noFill/>
        </p:spPr>
        <p:txBody>
          <a:bodyPr wrap="square" rtlCol="0">
            <a:spAutoFit/>
          </a:bodyPr>
          <a:lstStyle/>
          <a:p>
            <a:pPr algn="justLow"/>
            <a:r>
              <a:rPr lang="en-US" sz="2400" dirty="0" smtClean="0">
                <a:solidFill>
                  <a:schemeClr val="bg1"/>
                </a:solidFill>
                <a:cs typeface="Times New Roman" pitchFamily="18" charset="0"/>
              </a:rPr>
              <a:t>● Using multimedia based interactive computer simulation </a:t>
            </a:r>
            <a:r>
              <a:rPr lang="en-US" sz="2400" dirty="0">
                <a:solidFill>
                  <a:schemeClr val="bg1"/>
                </a:solidFill>
                <a:cs typeface="Times New Roman" pitchFamily="18" charset="0"/>
              </a:rPr>
              <a:t>is much easier to assess a student's progress.</a:t>
            </a:r>
          </a:p>
        </p:txBody>
      </p:sp>
    </p:spTree>
    <p:extLst>
      <p:ext uri="{BB962C8B-B14F-4D97-AF65-F5344CB8AC3E}">
        <p14:creationId xmlns:p14="http://schemas.microsoft.com/office/powerpoint/2010/main" val="7234939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extBox 5"/>
          <p:cNvSpPr txBox="1"/>
          <p:nvPr/>
        </p:nvSpPr>
        <p:spPr>
          <a:xfrm>
            <a:off x="0" y="65782"/>
            <a:ext cx="6512312" cy="1077218"/>
          </a:xfrm>
          <a:prstGeom prst="rect">
            <a:avLst/>
          </a:prstGeom>
          <a:noFill/>
        </p:spPr>
        <p:txBody>
          <a:bodyPr wrap="square" rtlCol="1">
            <a:spAutoFit/>
          </a:bodyPr>
          <a:lstStyle/>
          <a:p>
            <a:pPr rtl="0"/>
            <a:r>
              <a:rPr lang="en-US" sz="2800" dirty="0" smtClean="0">
                <a:solidFill>
                  <a:schemeClr val="bg1"/>
                </a:solidFill>
              </a:rPr>
              <a:t>Introduction to</a:t>
            </a:r>
          </a:p>
          <a:p>
            <a:pPr algn="r" rtl="0"/>
            <a:r>
              <a:rPr lang="en-US" sz="3600" dirty="0" smtClean="0">
                <a:solidFill>
                  <a:schemeClr val="bg1"/>
                </a:solidFill>
              </a:rPr>
              <a:t>Medical Emergencies in EMS</a:t>
            </a:r>
            <a:endParaRPr lang="ar-SA" sz="3600" dirty="0">
              <a:solidFill>
                <a:schemeClr val="bg1"/>
              </a:solidFill>
            </a:endParaRPr>
          </a:p>
        </p:txBody>
      </p:sp>
      <p:sp>
        <p:nvSpPr>
          <p:cNvPr id="20" name="TextBox 19"/>
          <p:cNvSpPr txBox="1"/>
          <p:nvPr/>
        </p:nvSpPr>
        <p:spPr>
          <a:xfrm>
            <a:off x="304800" y="1524000"/>
            <a:ext cx="6400800" cy="2000548"/>
          </a:xfrm>
          <a:prstGeom prst="rect">
            <a:avLst/>
          </a:prstGeom>
          <a:noFill/>
        </p:spPr>
        <p:txBody>
          <a:bodyPr wrap="square" rtlCol="0">
            <a:spAutoFit/>
          </a:bodyPr>
          <a:lstStyle/>
          <a:p>
            <a:pPr algn="justLow"/>
            <a:r>
              <a:rPr lang="en-US" sz="2400" dirty="0" smtClean="0">
                <a:solidFill>
                  <a:schemeClr val="bg1"/>
                </a:solidFill>
                <a:cs typeface="Times New Roman" pitchFamily="18" charset="0"/>
              </a:rPr>
              <a:t>● </a:t>
            </a:r>
            <a:r>
              <a:rPr lang="en-US" sz="2800" dirty="0" smtClean="0">
                <a:solidFill>
                  <a:schemeClr val="accent2"/>
                </a:solidFill>
                <a:cs typeface="Times New Roman" pitchFamily="18" charset="0"/>
              </a:rPr>
              <a:t>Medical Emergencies in EMS</a:t>
            </a:r>
            <a:r>
              <a:rPr lang="en-US" sz="2400" dirty="0" smtClean="0">
                <a:solidFill>
                  <a:schemeClr val="accent2"/>
                </a:solidFill>
                <a:cs typeface="Times New Roman" pitchFamily="18" charset="0"/>
              </a:rPr>
              <a:t> </a:t>
            </a:r>
            <a:r>
              <a:rPr lang="en-US" sz="2400" dirty="0" smtClean="0">
                <a:solidFill>
                  <a:schemeClr val="bg1"/>
                </a:solidFill>
                <a:cs typeface="Times New Roman" pitchFamily="18" charset="0"/>
              </a:rPr>
              <a:t>is </a:t>
            </a:r>
            <a:r>
              <a:rPr lang="en-US" sz="2400" dirty="0">
                <a:solidFill>
                  <a:schemeClr val="bg1"/>
                </a:solidFill>
                <a:cs typeface="Times New Roman" pitchFamily="18" charset="0"/>
              </a:rPr>
              <a:t>an animated interactive </a:t>
            </a:r>
            <a:r>
              <a:rPr lang="en-US" sz="2400" dirty="0" smtClean="0">
                <a:solidFill>
                  <a:schemeClr val="bg1"/>
                </a:solidFill>
                <a:cs typeface="Times New Roman" pitchFamily="18" charset="0"/>
              </a:rPr>
              <a:t>program package that </a:t>
            </a:r>
            <a:r>
              <a:rPr lang="en-US" sz="2400" dirty="0">
                <a:solidFill>
                  <a:schemeClr val="bg1"/>
                </a:solidFill>
                <a:cs typeface="Times New Roman" pitchFamily="18" charset="0"/>
              </a:rPr>
              <a:t>helps paramedic students in getting </a:t>
            </a:r>
            <a:r>
              <a:rPr lang="en-US" sz="2400" dirty="0" smtClean="0">
                <a:solidFill>
                  <a:schemeClr val="bg1"/>
                </a:solidFill>
                <a:cs typeface="Times New Roman" pitchFamily="18" charset="0"/>
              </a:rPr>
              <a:t>better </a:t>
            </a:r>
            <a:r>
              <a:rPr lang="en-US" sz="2400" dirty="0">
                <a:solidFill>
                  <a:schemeClr val="bg1"/>
                </a:solidFill>
                <a:cs typeface="Times New Roman" pitchFamily="18" charset="0"/>
              </a:rPr>
              <a:t>understanding of their course contents along with </a:t>
            </a:r>
            <a:r>
              <a:rPr lang="en-US" sz="2400" dirty="0" smtClean="0">
                <a:solidFill>
                  <a:schemeClr val="bg1"/>
                </a:solidFill>
                <a:cs typeface="Times New Roman" pitchFamily="18" charset="0"/>
              </a:rPr>
              <a:t>the </a:t>
            </a:r>
            <a:r>
              <a:rPr lang="en-US" sz="2400" dirty="0">
                <a:solidFill>
                  <a:schemeClr val="bg1"/>
                </a:solidFill>
                <a:cs typeface="Times New Roman" pitchFamily="18" charset="0"/>
              </a:rPr>
              <a:t>interactive practical knowledge.</a:t>
            </a:r>
          </a:p>
        </p:txBody>
      </p:sp>
      <p:sp>
        <p:nvSpPr>
          <p:cNvPr id="22" name="TextBox 21"/>
          <p:cNvSpPr txBox="1"/>
          <p:nvPr/>
        </p:nvSpPr>
        <p:spPr>
          <a:xfrm>
            <a:off x="297873" y="3813989"/>
            <a:ext cx="6400800" cy="2739211"/>
          </a:xfrm>
          <a:prstGeom prst="rect">
            <a:avLst/>
          </a:prstGeom>
          <a:noFill/>
        </p:spPr>
        <p:txBody>
          <a:bodyPr wrap="square" rtlCol="0">
            <a:spAutoFit/>
          </a:bodyPr>
          <a:lstStyle/>
          <a:p>
            <a:pPr algn="justLow"/>
            <a:r>
              <a:rPr lang="en-US" sz="2400" dirty="0" smtClean="0">
                <a:solidFill>
                  <a:schemeClr val="bg1"/>
                </a:solidFill>
                <a:cs typeface="Times New Roman"/>
              </a:rPr>
              <a:t>● The whole program is divided into two parts- </a:t>
            </a:r>
            <a:r>
              <a:rPr lang="en-US" sz="2800" dirty="0" smtClean="0">
                <a:solidFill>
                  <a:schemeClr val="accent2"/>
                </a:solidFill>
                <a:cs typeface="Times New Roman"/>
              </a:rPr>
              <a:t>EMS Practical Kit and Academic Lessons</a:t>
            </a:r>
            <a:r>
              <a:rPr lang="en-US" sz="2400" dirty="0" smtClean="0">
                <a:solidFill>
                  <a:schemeClr val="bg1"/>
                </a:solidFill>
                <a:cs typeface="Times New Roman"/>
              </a:rPr>
              <a:t>, The EMS Practical kit is having various cases designed by experienced EMTs and these cases are linked together to the second part of the program that is nothing but the Academic Lessons.</a:t>
            </a:r>
            <a:endParaRPr lang="en-US" sz="2400" dirty="0">
              <a:solidFill>
                <a:schemeClr val="bg1"/>
              </a:solidFill>
            </a:endParaRPr>
          </a:p>
        </p:txBody>
      </p:sp>
      <p:pic>
        <p:nvPicPr>
          <p:cNvPr id="1026" name="Picture 2" descr="D:\Project\ti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0"/>
            <a:ext cx="3429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04949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50" name="Picture 2" descr="C:\Users\Amjad_PC\Desktop\ide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17675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0" y="65782"/>
            <a:ext cx="6512312" cy="646331"/>
          </a:xfrm>
          <a:prstGeom prst="rect">
            <a:avLst/>
          </a:prstGeom>
          <a:noFill/>
        </p:spPr>
        <p:txBody>
          <a:bodyPr wrap="square" rtlCol="1">
            <a:spAutoFit/>
          </a:bodyPr>
          <a:lstStyle/>
          <a:p>
            <a:pPr rtl="0"/>
            <a:r>
              <a:rPr lang="en-US" sz="2800" dirty="0" smtClean="0">
                <a:solidFill>
                  <a:schemeClr val="bg1"/>
                </a:solidFill>
              </a:rPr>
              <a:t>The </a:t>
            </a:r>
            <a:r>
              <a:rPr lang="en-US" sz="3600" dirty="0" smtClean="0">
                <a:solidFill>
                  <a:srgbClr val="FFFF00"/>
                </a:solidFill>
              </a:rPr>
              <a:t>Idea</a:t>
            </a:r>
            <a:r>
              <a:rPr lang="en-US" sz="2800" dirty="0" smtClean="0">
                <a:solidFill>
                  <a:schemeClr val="bg1"/>
                </a:solidFill>
              </a:rPr>
              <a:t> that </a:t>
            </a:r>
            <a:r>
              <a:rPr lang="en-US" sz="3600" dirty="0" smtClean="0">
                <a:solidFill>
                  <a:schemeClr val="bg1"/>
                </a:solidFill>
              </a:rPr>
              <a:t>Motivates</a:t>
            </a:r>
            <a:r>
              <a:rPr lang="en-US" sz="2800" dirty="0" smtClean="0">
                <a:solidFill>
                  <a:schemeClr val="bg1"/>
                </a:solidFill>
              </a:rPr>
              <a:t> me</a:t>
            </a:r>
          </a:p>
        </p:txBody>
      </p:sp>
      <p:sp>
        <p:nvSpPr>
          <p:cNvPr id="5" name="TextBox 4"/>
          <p:cNvSpPr txBox="1"/>
          <p:nvPr/>
        </p:nvSpPr>
        <p:spPr>
          <a:xfrm>
            <a:off x="304800" y="2286000"/>
            <a:ext cx="8534400" cy="830997"/>
          </a:xfrm>
          <a:prstGeom prst="rect">
            <a:avLst/>
          </a:prstGeom>
          <a:noFill/>
        </p:spPr>
        <p:txBody>
          <a:bodyPr wrap="square" rtlCol="0">
            <a:spAutoFit/>
          </a:bodyPr>
          <a:lstStyle/>
          <a:p>
            <a:pPr algn="justLow"/>
            <a:r>
              <a:rPr lang="en-US" sz="2400" dirty="0" smtClean="0">
                <a:solidFill>
                  <a:schemeClr val="bg1"/>
                </a:solidFill>
                <a:cs typeface="Times New Roman" pitchFamily="18" charset="0"/>
              </a:rPr>
              <a:t>● </a:t>
            </a:r>
            <a:r>
              <a:rPr lang="en-US" sz="2400" dirty="0" smtClean="0">
                <a:solidFill>
                  <a:schemeClr val="bg1"/>
                </a:solidFill>
              </a:rPr>
              <a:t>Improving </a:t>
            </a:r>
            <a:r>
              <a:rPr lang="en-US" sz="2400" dirty="0">
                <a:solidFill>
                  <a:schemeClr val="bg1"/>
                </a:solidFill>
              </a:rPr>
              <a:t>students’ attention and retention to training content by making the training process engaging.</a:t>
            </a:r>
            <a:endParaRPr lang="en-US" sz="2400" dirty="0">
              <a:solidFill>
                <a:schemeClr val="bg1"/>
              </a:solidFill>
              <a:cs typeface="Times New Roman" pitchFamily="18" charset="0"/>
            </a:endParaRPr>
          </a:p>
        </p:txBody>
      </p:sp>
      <p:sp>
        <p:nvSpPr>
          <p:cNvPr id="7" name="TextBox 6"/>
          <p:cNvSpPr txBox="1"/>
          <p:nvPr/>
        </p:nvSpPr>
        <p:spPr>
          <a:xfrm>
            <a:off x="304800" y="3200400"/>
            <a:ext cx="8534400" cy="461665"/>
          </a:xfrm>
          <a:prstGeom prst="rect">
            <a:avLst/>
          </a:prstGeom>
          <a:noFill/>
        </p:spPr>
        <p:txBody>
          <a:bodyPr wrap="square" rtlCol="0">
            <a:spAutoFit/>
          </a:bodyPr>
          <a:lstStyle/>
          <a:p>
            <a:pPr algn="justLow"/>
            <a:r>
              <a:rPr lang="en-US" sz="2400" dirty="0" smtClean="0">
                <a:solidFill>
                  <a:schemeClr val="bg1"/>
                </a:solidFill>
                <a:cs typeface="Times New Roman" pitchFamily="18" charset="0"/>
              </a:rPr>
              <a:t>● </a:t>
            </a:r>
            <a:r>
              <a:rPr lang="en-US" sz="2400" dirty="0" smtClean="0">
                <a:solidFill>
                  <a:schemeClr val="bg1"/>
                </a:solidFill>
              </a:rPr>
              <a:t>To </a:t>
            </a:r>
            <a:r>
              <a:rPr lang="en-US" sz="2400" dirty="0">
                <a:solidFill>
                  <a:schemeClr val="bg1"/>
                </a:solidFill>
              </a:rPr>
              <a:t>engage students and improve learning outcomes.</a:t>
            </a:r>
            <a:endParaRPr lang="en-US" sz="2400" dirty="0">
              <a:solidFill>
                <a:schemeClr val="bg1"/>
              </a:solidFill>
              <a:cs typeface="Times New Roman" pitchFamily="18" charset="0"/>
            </a:endParaRPr>
          </a:p>
        </p:txBody>
      </p:sp>
      <p:sp>
        <p:nvSpPr>
          <p:cNvPr id="8" name="TextBox 7"/>
          <p:cNvSpPr txBox="1"/>
          <p:nvPr/>
        </p:nvSpPr>
        <p:spPr>
          <a:xfrm>
            <a:off x="304800" y="3886200"/>
            <a:ext cx="8534400" cy="1200329"/>
          </a:xfrm>
          <a:prstGeom prst="rect">
            <a:avLst/>
          </a:prstGeom>
          <a:noFill/>
        </p:spPr>
        <p:txBody>
          <a:bodyPr wrap="square" rtlCol="0">
            <a:spAutoFit/>
          </a:bodyPr>
          <a:lstStyle/>
          <a:p>
            <a:pPr algn="justLow"/>
            <a:r>
              <a:rPr lang="en-US" sz="2400" dirty="0" smtClean="0">
                <a:solidFill>
                  <a:schemeClr val="bg1"/>
                </a:solidFill>
                <a:cs typeface="Times New Roman" pitchFamily="18" charset="0"/>
              </a:rPr>
              <a:t>● </a:t>
            </a:r>
            <a:r>
              <a:rPr lang="en-US" sz="2400" dirty="0" smtClean="0">
                <a:solidFill>
                  <a:schemeClr val="bg1"/>
                </a:solidFill>
              </a:rPr>
              <a:t>Allowing </a:t>
            </a:r>
            <a:r>
              <a:rPr lang="en-US" sz="2400" dirty="0">
                <a:solidFill>
                  <a:schemeClr val="bg1"/>
                </a:solidFill>
              </a:rPr>
              <a:t>students to go through the computer simulation programs before trying their hands on patients’ precious life and costly manikins.</a:t>
            </a:r>
            <a:endParaRPr lang="en-US" sz="2400" dirty="0">
              <a:solidFill>
                <a:schemeClr val="bg1"/>
              </a:solidFill>
              <a:cs typeface="Times New Roman" pitchFamily="18" charset="0"/>
            </a:endParaRPr>
          </a:p>
        </p:txBody>
      </p:sp>
      <p:sp>
        <p:nvSpPr>
          <p:cNvPr id="10" name="TextBox 9"/>
          <p:cNvSpPr txBox="1"/>
          <p:nvPr/>
        </p:nvSpPr>
        <p:spPr>
          <a:xfrm>
            <a:off x="304800" y="1371600"/>
            <a:ext cx="8534400" cy="830997"/>
          </a:xfrm>
          <a:prstGeom prst="rect">
            <a:avLst/>
          </a:prstGeom>
          <a:noFill/>
        </p:spPr>
        <p:txBody>
          <a:bodyPr wrap="square" rtlCol="0">
            <a:spAutoFit/>
          </a:bodyPr>
          <a:lstStyle/>
          <a:p>
            <a:pPr algn="justLow"/>
            <a:r>
              <a:rPr lang="en-US" sz="2000" dirty="0" smtClean="0">
                <a:solidFill>
                  <a:schemeClr val="bg1"/>
                </a:solidFill>
                <a:cs typeface="Times New Roman" pitchFamily="18" charset="0"/>
              </a:rPr>
              <a:t>● </a:t>
            </a:r>
            <a:r>
              <a:rPr lang="en-US" sz="2400" dirty="0" smtClean="0">
                <a:solidFill>
                  <a:schemeClr val="bg1"/>
                </a:solidFill>
              </a:rPr>
              <a:t>Developing </a:t>
            </a:r>
            <a:r>
              <a:rPr lang="en-US" sz="2400" dirty="0">
                <a:solidFill>
                  <a:schemeClr val="bg1"/>
                </a:solidFill>
              </a:rPr>
              <a:t>innovative and interactive method of teaching strategy with productive impact on students learning.</a:t>
            </a:r>
            <a:endParaRPr lang="en-US" sz="2000" dirty="0">
              <a:solidFill>
                <a:schemeClr val="bg1"/>
              </a:solidFill>
              <a:cs typeface="Times New Roman" pitchFamily="18" charset="0"/>
            </a:endParaRPr>
          </a:p>
        </p:txBody>
      </p:sp>
      <p:sp>
        <p:nvSpPr>
          <p:cNvPr id="11" name="TextBox 10"/>
          <p:cNvSpPr txBox="1"/>
          <p:nvPr/>
        </p:nvSpPr>
        <p:spPr>
          <a:xfrm>
            <a:off x="304800" y="5181600"/>
            <a:ext cx="8534400" cy="1200329"/>
          </a:xfrm>
          <a:prstGeom prst="rect">
            <a:avLst/>
          </a:prstGeom>
          <a:noFill/>
        </p:spPr>
        <p:txBody>
          <a:bodyPr wrap="square" rtlCol="0">
            <a:spAutoFit/>
          </a:bodyPr>
          <a:lstStyle/>
          <a:p>
            <a:pPr algn="justLow"/>
            <a:r>
              <a:rPr lang="en-US" sz="2400" dirty="0" smtClean="0">
                <a:solidFill>
                  <a:schemeClr val="bg1"/>
                </a:solidFill>
                <a:cs typeface="Times New Roman" pitchFamily="18" charset="0"/>
              </a:rPr>
              <a:t>● </a:t>
            </a:r>
            <a:r>
              <a:rPr lang="en-US" sz="2400" dirty="0" smtClean="0">
                <a:solidFill>
                  <a:schemeClr val="bg1"/>
                </a:solidFill>
              </a:rPr>
              <a:t>Use </a:t>
            </a:r>
            <a:r>
              <a:rPr lang="en-US" sz="2400" dirty="0">
                <a:solidFill>
                  <a:schemeClr val="bg1"/>
                </a:solidFill>
              </a:rPr>
              <a:t>valuable in-class time for concept application; learn core content via multimedia</a:t>
            </a:r>
            <a:r>
              <a:rPr lang="ar-SA" sz="2400" dirty="0">
                <a:solidFill>
                  <a:schemeClr val="bg1"/>
                </a:solidFill>
              </a:rPr>
              <a:t>.</a:t>
            </a:r>
            <a:endParaRPr lang="en-US" sz="2400" dirty="0">
              <a:solidFill>
                <a:schemeClr val="bg1"/>
              </a:solidFill>
            </a:endParaRPr>
          </a:p>
          <a:p>
            <a:pPr algn="justLow"/>
            <a:endParaRPr lang="en-US" sz="2400" dirty="0">
              <a:solidFill>
                <a:schemeClr val="bg1"/>
              </a:solidFill>
              <a:cs typeface="Times New Roman" pitchFamily="18" charset="0"/>
            </a:endParaRPr>
          </a:p>
        </p:txBody>
      </p:sp>
    </p:spTree>
    <p:extLst>
      <p:ext uri="{BB962C8B-B14F-4D97-AF65-F5344CB8AC3E}">
        <p14:creationId xmlns:p14="http://schemas.microsoft.com/office/powerpoint/2010/main" val="10140759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mjad_PC\Desktop\strateg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44014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0" y="76200"/>
            <a:ext cx="7696200" cy="646331"/>
          </a:xfrm>
          <a:prstGeom prst="rect">
            <a:avLst/>
          </a:prstGeom>
          <a:noFill/>
        </p:spPr>
        <p:txBody>
          <a:bodyPr wrap="square" rtlCol="1">
            <a:spAutoFit/>
          </a:bodyPr>
          <a:lstStyle/>
          <a:p>
            <a:pPr rtl="0"/>
            <a:r>
              <a:rPr lang="en-US" sz="3600" dirty="0" smtClean="0">
                <a:solidFill>
                  <a:schemeClr val="accent6">
                    <a:lumMod val="75000"/>
                  </a:schemeClr>
                </a:solidFill>
              </a:rPr>
              <a:t>Strategy</a:t>
            </a:r>
            <a:r>
              <a:rPr lang="en-US" sz="2800" dirty="0" smtClean="0">
                <a:solidFill>
                  <a:schemeClr val="bg1"/>
                </a:solidFill>
              </a:rPr>
              <a:t>, Used in </a:t>
            </a:r>
            <a:r>
              <a:rPr lang="en-US" sz="3600" dirty="0" smtClean="0">
                <a:solidFill>
                  <a:schemeClr val="bg1"/>
                </a:solidFill>
              </a:rPr>
              <a:t>Project Implementation</a:t>
            </a:r>
          </a:p>
        </p:txBody>
      </p:sp>
      <p:sp>
        <p:nvSpPr>
          <p:cNvPr id="6" name="TextBox 5"/>
          <p:cNvSpPr txBox="1"/>
          <p:nvPr/>
        </p:nvSpPr>
        <p:spPr>
          <a:xfrm>
            <a:off x="304800" y="2485072"/>
            <a:ext cx="8534400" cy="1938992"/>
          </a:xfrm>
          <a:prstGeom prst="rect">
            <a:avLst/>
          </a:prstGeom>
          <a:noFill/>
        </p:spPr>
        <p:txBody>
          <a:bodyPr wrap="square" rtlCol="0">
            <a:spAutoFit/>
          </a:bodyPr>
          <a:lstStyle/>
          <a:p>
            <a:pPr algn="justLow"/>
            <a:r>
              <a:rPr lang="en-US" sz="2400" dirty="0" smtClean="0">
                <a:solidFill>
                  <a:schemeClr val="bg1"/>
                </a:solidFill>
                <a:cs typeface="Times New Roman" pitchFamily="18" charset="0"/>
              </a:rPr>
              <a:t>● </a:t>
            </a:r>
            <a:r>
              <a:rPr lang="en-US" sz="2400" dirty="0" smtClean="0">
                <a:solidFill>
                  <a:schemeClr val="bg1"/>
                </a:solidFill>
              </a:rPr>
              <a:t>We used Iterative </a:t>
            </a:r>
            <a:r>
              <a:rPr lang="en-US" sz="2400" dirty="0">
                <a:solidFill>
                  <a:schemeClr val="bg1"/>
                </a:solidFill>
              </a:rPr>
              <a:t>W</a:t>
            </a:r>
            <a:r>
              <a:rPr lang="en-US" sz="2400" dirty="0" smtClean="0">
                <a:solidFill>
                  <a:schemeClr val="bg1"/>
                </a:solidFill>
              </a:rPr>
              <a:t>aterfall Model because it is </a:t>
            </a:r>
            <a:r>
              <a:rPr lang="en-US" sz="2400" dirty="0">
                <a:solidFill>
                  <a:schemeClr val="bg1"/>
                </a:solidFill>
              </a:rPr>
              <a:t>considered to be the best model for an application whose requirements are well understood and hence we followed this model because of the fact that we were spending enough time in requirement analysis of the grant project</a:t>
            </a:r>
            <a:r>
              <a:rPr lang="en-US" sz="2400" dirty="0" smtClean="0">
                <a:solidFill>
                  <a:schemeClr val="bg1"/>
                </a:solidFill>
              </a:rPr>
              <a:t>.</a:t>
            </a:r>
            <a:endParaRPr lang="en-US" sz="2400" dirty="0">
              <a:solidFill>
                <a:schemeClr val="bg1"/>
              </a:solidFill>
            </a:endParaRPr>
          </a:p>
        </p:txBody>
      </p:sp>
      <p:sp>
        <p:nvSpPr>
          <p:cNvPr id="7" name="TextBox 6"/>
          <p:cNvSpPr txBox="1"/>
          <p:nvPr/>
        </p:nvSpPr>
        <p:spPr>
          <a:xfrm>
            <a:off x="304800" y="4602540"/>
            <a:ext cx="8534400" cy="1569660"/>
          </a:xfrm>
          <a:prstGeom prst="rect">
            <a:avLst/>
          </a:prstGeom>
          <a:noFill/>
        </p:spPr>
        <p:txBody>
          <a:bodyPr wrap="square" rtlCol="0">
            <a:spAutoFit/>
          </a:bodyPr>
          <a:lstStyle/>
          <a:p>
            <a:pPr algn="justLow"/>
            <a:r>
              <a:rPr lang="en-US" sz="2400" dirty="0" smtClean="0">
                <a:solidFill>
                  <a:schemeClr val="bg1"/>
                </a:solidFill>
                <a:cs typeface="Times New Roman" pitchFamily="18" charset="0"/>
              </a:rPr>
              <a:t>● The Iterative Waterfall Model is progressed through five key phases.</a:t>
            </a:r>
          </a:p>
          <a:p>
            <a:pPr algn="justLow"/>
            <a:r>
              <a:rPr lang="en-US" sz="2400" dirty="0" smtClean="0">
                <a:solidFill>
                  <a:schemeClr val="bg1"/>
                </a:solidFill>
                <a:cs typeface="Times New Roman" pitchFamily="18" charset="0"/>
              </a:rPr>
              <a:t>Requirement and Analysis, Design, Implementation, Testing, Deployment and Evaluation</a:t>
            </a:r>
            <a:r>
              <a:rPr lang="en-US" sz="2400" dirty="0" smtClean="0">
                <a:solidFill>
                  <a:schemeClr val="bg1"/>
                </a:solidFill>
              </a:rPr>
              <a:t>.</a:t>
            </a:r>
            <a:endParaRPr lang="en-US" sz="2400" dirty="0">
              <a:solidFill>
                <a:schemeClr val="bg1"/>
              </a:solidFill>
              <a:cs typeface="Times New Roman" pitchFamily="18" charset="0"/>
            </a:endParaRPr>
          </a:p>
        </p:txBody>
      </p:sp>
      <p:sp>
        <p:nvSpPr>
          <p:cNvPr id="8" name="TextBox 7"/>
          <p:cNvSpPr txBox="1"/>
          <p:nvPr/>
        </p:nvSpPr>
        <p:spPr>
          <a:xfrm>
            <a:off x="304800" y="1371600"/>
            <a:ext cx="8534400" cy="892552"/>
          </a:xfrm>
          <a:prstGeom prst="rect">
            <a:avLst/>
          </a:prstGeom>
          <a:noFill/>
        </p:spPr>
        <p:txBody>
          <a:bodyPr wrap="square" rtlCol="0">
            <a:spAutoFit/>
          </a:bodyPr>
          <a:lstStyle/>
          <a:p>
            <a:pPr algn="justLow"/>
            <a:r>
              <a:rPr lang="en-US" sz="2400" dirty="0" smtClean="0">
                <a:solidFill>
                  <a:schemeClr val="bg1"/>
                </a:solidFill>
                <a:cs typeface="Times New Roman" pitchFamily="18" charset="0"/>
              </a:rPr>
              <a:t>● </a:t>
            </a:r>
            <a:r>
              <a:rPr lang="en-US" sz="2800" dirty="0" smtClean="0">
                <a:solidFill>
                  <a:schemeClr val="accent2"/>
                </a:solidFill>
              </a:rPr>
              <a:t>Iterative </a:t>
            </a:r>
            <a:r>
              <a:rPr lang="en-US" sz="2800" dirty="0">
                <a:solidFill>
                  <a:schemeClr val="accent2"/>
                </a:solidFill>
              </a:rPr>
              <a:t>waterfall model </a:t>
            </a:r>
            <a:r>
              <a:rPr lang="en-US" sz="2400" dirty="0">
                <a:solidFill>
                  <a:schemeClr val="bg1"/>
                </a:solidFill>
              </a:rPr>
              <a:t>has been used throughout the </a:t>
            </a:r>
            <a:r>
              <a:rPr lang="en-US" sz="2400" dirty="0" smtClean="0">
                <a:solidFill>
                  <a:schemeClr val="bg1"/>
                </a:solidFill>
              </a:rPr>
              <a:t>grant </a:t>
            </a:r>
            <a:r>
              <a:rPr lang="en-US" sz="2400" dirty="0">
                <a:solidFill>
                  <a:schemeClr val="bg1"/>
                </a:solidFill>
              </a:rPr>
              <a:t>project </a:t>
            </a:r>
            <a:r>
              <a:rPr lang="en-US" sz="2400" dirty="0" smtClean="0">
                <a:solidFill>
                  <a:schemeClr val="bg1"/>
                </a:solidFill>
              </a:rPr>
              <a:t>“Medical Emergencies in EMS” </a:t>
            </a:r>
            <a:r>
              <a:rPr lang="en-US" sz="2400" dirty="0">
                <a:solidFill>
                  <a:schemeClr val="bg1"/>
                </a:solidFill>
              </a:rPr>
              <a:t>development life </a:t>
            </a:r>
            <a:r>
              <a:rPr lang="en-US" sz="2400" dirty="0" smtClean="0">
                <a:solidFill>
                  <a:schemeClr val="bg1"/>
                </a:solidFill>
              </a:rPr>
              <a:t>cycle.</a:t>
            </a:r>
            <a:endParaRPr lang="en-US" sz="2400" dirty="0">
              <a:solidFill>
                <a:schemeClr val="bg1"/>
              </a:solidFill>
            </a:endParaRPr>
          </a:p>
        </p:txBody>
      </p:sp>
    </p:spTree>
    <p:extLst>
      <p:ext uri="{BB962C8B-B14F-4D97-AF65-F5344CB8AC3E}">
        <p14:creationId xmlns:p14="http://schemas.microsoft.com/office/powerpoint/2010/main" val="33262874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0" y="76200"/>
            <a:ext cx="7696200" cy="646331"/>
          </a:xfrm>
          <a:prstGeom prst="rect">
            <a:avLst/>
          </a:prstGeom>
          <a:noFill/>
        </p:spPr>
        <p:txBody>
          <a:bodyPr wrap="square" rtlCol="1">
            <a:spAutoFit/>
          </a:bodyPr>
          <a:lstStyle/>
          <a:p>
            <a:pPr rtl="0"/>
            <a:r>
              <a:rPr lang="en-US" sz="3600" dirty="0" smtClean="0">
                <a:solidFill>
                  <a:schemeClr val="accent6">
                    <a:lumMod val="75000"/>
                  </a:schemeClr>
                </a:solidFill>
              </a:rPr>
              <a:t>Strategy</a:t>
            </a:r>
            <a:r>
              <a:rPr lang="en-US" sz="2800" dirty="0" smtClean="0">
                <a:solidFill>
                  <a:schemeClr val="bg1"/>
                </a:solidFill>
              </a:rPr>
              <a:t>, Used in </a:t>
            </a:r>
            <a:r>
              <a:rPr lang="en-US" sz="3600" dirty="0" smtClean="0">
                <a:solidFill>
                  <a:schemeClr val="bg1"/>
                </a:solidFill>
              </a:rPr>
              <a:t>Project Implementation</a:t>
            </a:r>
          </a:p>
        </p:txBody>
      </p:sp>
      <p:sp>
        <p:nvSpPr>
          <p:cNvPr id="6" name="TextBox 5"/>
          <p:cNvSpPr txBox="1"/>
          <p:nvPr/>
        </p:nvSpPr>
        <p:spPr>
          <a:xfrm>
            <a:off x="304800" y="1828800"/>
            <a:ext cx="8534400" cy="1384995"/>
          </a:xfrm>
          <a:prstGeom prst="rect">
            <a:avLst/>
          </a:prstGeom>
          <a:noFill/>
        </p:spPr>
        <p:txBody>
          <a:bodyPr wrap="square" rtlCol="0">
            <a:spAutoFit/>
          </a:bodyPr>
          <a:lstStyle/>
          <a:p>
            <a:pPr algn="just"/>
            <a:r>
              <a:rPr lang="en-US" sz="2000" dirty="0" smtClean="0">
                <a:solidFill>
                  <a:schemeClr val="bg1"/>
                </a:solidFill>
                <a:cs typeface="Times New Roman" pitchFamily="18" charset="0"/>
              </a:rPr>
              <a:t>● </a:t>
            </a:r>
            <a:r>
              <a:rPr lang="en-US" sz="2400" dirty="0" smtClean="0">
                <a:solidFill>
                  <a:schemeClr val="accent2"/>
                </a:solidFill>
                <a:cs typeface="Times New Roman" pitchFamily="18" charset="0"/>
              </a:rPr>
              <a:t>Design:</a:t>
            </a:r>
            <a:r>
              <a:rPr lang="en-US" sz="2000" dirty="0" smtClean="0">
                <a:solidFill>
                  <a:schemeClr val="bg1"/>
                </a:solidFill>
                <a:cs typeface="Times New Roman" pitchFamily="18" charset="0"/>
              </a:rPr>
              <a:t> </a:t>
            </a:r>
            <a:r>
              <a:rPr lang="en-US" sz="2000" dirty="0">
                <a:solidFill>
                  <a:schemeClr val="bg1"/>
                </a:solidFill>
              </a:rPr>
              <a:t>The requirement specifications from first phase are studied in this phase </a:t>
            </a:r>
            <a:r>
              <a:rPr lang="en-US" sz="2000" dirty="0" smtClean="0">
                <a:solidFill>
                  <a:schemeClr val="bg1"/>
                </a:solidFill>
              </a:rPr>
              <a:t>and system </a:t>
            </a:r>
            <a:r>
              <a:rPr lang="en-US" sz="2000" dirty="0">
                <a:solidFill>
                  <a:schemeClr val="bg1"/>
                </a:solidFill>
              </a:rPr>
              <a:t>design is prepared. System Design helps in specifying hardware and </a:t>
            </a:r>
            <a:r>
              <a:rPr lang="en-US" sz="2000" dirty="0" smtClean="0">
                <a:solidFill>
                  <a:schemeClr val="bg1"/>
                </a:solidFill>
              </a:rPr>
              <a:t>system requirements </a:t>
            </a:r>
            <a:r>
              <a:rPr lang="en-US" sz="2000" dirty="0">
                <a:solidFill>
                  <a:schemeClr val="bg1"/>
                </a:solidFill>
              </a:rPr>
              <a:t>and also helps in defining overall system architecture.</a:t>
            </a:r>
          </a:p>
        </p:txBody>
      </p:sp>
      <p:sp>
        <p:nvSpPr>
          <p:cNvPr id="7" name="TextBox 6"/>
          <p:cNvSpPr txBox="1"/>
          <p:nvPr/>
        </p:nvSpPr>
        <p:spPr>
          <a:xfrm>
            <a:off x="304800" y="3110805"/>
            <a:ext cx="8534400" cy="1384995"/>
          </a:xfrm>
          <a:prstGeom prst="rect">
            <a:avLst/>
          </a:prstGeom>
          <a:noFill/>
        </p:spPr>
        <p:txBody>
          <a:bodyPr wrap="square" rtlCol="0">
            <a:spAutoFit/>
          </a:bodyPr>
          <a:lstStyle/>
          <a:p>
            <a:pPr algn="justLow"/>
            <a:r>
              <a:rPr lang="en-US" sz="2000" dirty="0" smtClean="0">
                <a:solidFill>
                  <a:schemeClr val="bg1"/>
                </a:solidFill>
                <a:cs typeface="Times New Roman" pitchFamily="18" charset="0"/>
              </a:rPr>
              <a:t>● </a:t>
            </a:r>
            <a:r>
              <a:rPr lang="en-US" sz="2400" dirty="0" smtClean="0">
                <a:solidFill>
                  <a:schemeClr val="accent2"/>
                </a:solidFill>
                <a:cs typeface="Times New Roman" pitchFamily="18" charset="0"/>
              </a:rPr>
              <a:t>Implementation:</a:t>
            </a:r>
            <a:r>
              <a:rPr lang="en-US" sz="2000" dirty="0" smtClean="0">
                <a:solidFill>
                  <a:schemeClr val="bg1"/>
                </a:solidFill>
                <a:cs typeface="Times New Roman" pitchFamily="18" charset="0"/>
              </a:rPr>
              <a:t> </a:t>
            </a:r>
            <a:r>
              <a:rPr lang="en-US" sz="2000" dirty="0" smtClean="0">
                <a:solidFill>
                  <a:schemeClr val="bg1"/>
                </a:solidFill>
              </a:rPr>
              <a:t>With </a:t>
            </a:r>
            <a:r>
              <a:rPr lang="en-US" sz="2000" dirty="0">
                <a:solidFill>
                  <a:schemeClr val="bg1"/>
                </a:solidFill>
              </a:rPr>
              <a:t>inputs from system design, the system is first developed in small programs called units, which are integrated in the next phase. Each unit is developed and tested for its functionality which is referred to as Unit Testing. </a:t>
            </a:r>
          </a:p>
        </p:txBody>
      </p:sp>
      <p:sp>
        <p:nvSpPr>
          <p:cNvPr id="8" name="TextBox 7"/>
          <p:cNvSpPr txBox="1"/>
          <p:nvPr/>
        </p:nvSpPr>
        <p:spPr>
          <a:xfrm>
            <a:off x="304800" y="1066800"/>
            <a:ext cx="8534400" cy="769441"/>
          </a:xfrm>
          <a:prstGeom prst="rect">
            <a:avLst/>
          </a:prstGeom>
          <a:noFill/>
        </p:spPr>
        <p:txBody>
          <a:bodyPr wrap="square" rtlCol="0">
            <a:spAutoFit/>
          </a:bodyPr>
          <a:lstStyle/>
          <a:p>
            <a:pPr algn="justLow"/>
            <a:r>
              <a:rPr lang="en-US" sz="2000" dirty="0" smtClean="0">
                <a:solidFill>
                  <a:schemeClr val="bg1"/>
                </a:solidFill>
                <a:cs typeface="Times New Roman" pitchFamily="18" charset="0"/>
              </a:rPr>
              <a:t>● </a:t>
            </a:r>
            <a:r>
              <a:rPr lang="en-US" sz="2400" dirty="0" smtClean="0">
                <a:solidFill>
                  <a:schemeClr val="accent2"/>
                </a:solidFill>
                <a:cs typeface="Times New Roman" pitchFamily="18" charset="0"/>
              </a:rPr>
              <a:t>Requirement and Analysis:</a:t>
            </a:r>
            <a:r>
              <a:rPr lang="en-US" sz="2400" dirty="0" smtClean="0">
                <a:solidFill>
                  <a:schemeClr val="accent2"/>
                </a:solidFill>
              </a:rPr>
              <a:t> </a:t>
            </a:r>
            <a:r>
              <a:rPr lang="en-US" sz="2000" dirty="0" smtClean="0">
                <a:solidFill>
                  <a:schemeClr val="bg1"/>
                </a:solidFill>
              </a:rPr>
              <a:t>All </a:t>
            </a:r>
            <a:r>
              <a:rPr lang="en-US" sz="2000" dirty="0">
                <a:solidFill>
                  <a:schemeClr val="bg1"/>
                </a:solidFill>
              </a:rPr>
              <a:t>possible requirements of the </a:t>
            </a:r>
            <a:r>
              <a:rPr lang="en-US" sz="2000" dirty="0" smtClean="0">
                <a:solidFill>
                  <a:schemeClr val="bg1"/>
                </a:solidFill>
              </a:rPr>
              <a:t>system are </a:t>
            </a:r>
            <a:r>
              <a:rPr lang="en-US" sz="2000" dirty="0">
                <a:solidFill>
                  <a:schemeClr val="bg1"/>
                </a:solidFill>
              </a:rPr>
              <a:t>captured in this phase and documented in a requirement specification doc</a:t>
            </a:r>
            <a:r>
              <a:rPr lang="en-US" sz="2000" dirty="0" smtClean="0">
                <a:solidFill>
                  <a:schemeClr val="bg1"/>
                </a:solidFill>
              </a:rPr>
              <a:t>.</a:t>
            </a:r>
            <a:endParaRPr lang="en-US" sz="2000" dirty="0">
              <a:solidFill>
                <a:schemeClr val="bg1"/>
              </a:solidFill>
            </a:endParaRPr>
          </a:p>
        </p:txBody>
      </p:sp>
      <p:sp>
        <p:nvSpPr>
          <p:cNvPr id="9" name="TextBox 8"/>
          <p:cNvSpPr txBox="1"/>
          <p:nvPr/>
        </p:nvSpPr>
        <p:spPr>
          <a:xfrm>
            <a:off x="304800" y="4409182"/>
            <a:ext cx="8534400" cy="1077218"/>
          </a:xfrm>
          <a:prstGeom prst="rect">
            <a:avLst/>
          </a:prstGeom>
          <a:noFill/>
        </p:spPr>
        <p:txBody>
          <a:bodyPr wrap="square" rtlCol="0">
            <a:spAutoFit/>
          </a:bodyPr>
          <a:lstStyle/>
          <a:p>
            <a:pPr algn="justLow"/>
            <a:r>
              <a:rPr lang="en-US" sz="2000" dirty="0" smtClean="0">
                <a:solidFill>
                  <a:schemeClr val="bg1"/>
                </a:solidFill>
                <a:cs typeface="Times New Roman" pitchFamily="18" charset="0"/>
              </a:rPr>
              <a:t>● </a:t>
            </a:r>
            <a:r>
              <a:rPr lang="en-US" sz="2400" dirty="0" smtClean="0">
                <a:solidFill>
                  <a:schemeClr val="accent2"/>
                </a:solidFill>
                <a:cs typeface="Times New Roman" pitchFamily="18" charset="0"/>
              </a:rPr>
              <a:t>Testing:</a:t>
            </a:r>
            <a:r>
              <a:rPr lang="en-US" sz="2000" dirty="0" smtClean="0">
                <a:solidFill>
                  <a:schemeClr val="bg1"/>
                </a:solidFill>
                <a:cs typeface="Times New Roman" pitchFamily="18" charset="0"/>
              </a:rPr>
              <a:t> </a:t>
            </a:r>
            <a:r>
              <a:rPr lang="en-US" sz="2000" dirty="0" smtClean="0">
                <a:solidFill>
                  <a:schemeClr val="bg1"/>
                </a:solidFill>
              </a:rPr>
              <a:t>All </a:t>
            </a:r>
            <a:r>
              <a:rPr lang="en-US" sz="2000" dirty="0">
                <a:solidFill>
                  <a:schemeClr val="bg1"/>
                </a:solidFill>
              </a:rPr>
              <a:t>the units developed in the implementation phase are integrated into a system after testing of each unit. Post integration the entire system is tested for any faults and failures</a:t>
            </a:r>
            <a:r>
              <a:rPr lang="en-US" sz="2000" dirty="0" smtClean="0">
                <a:solidFill>
                  <a:schemeClr val="bg1"/>
                </a:solidFill>
              </a:rPr>
              <a:t>.</a:t>
            </a:r>
            <a:endParaRPr lang="en-US" sz="2000" dirty="0">
              <a:solidFill>
                <a:schemeClr val="bg1"/>
              </a:solidFill>
            </a:endParaRPr>
          </a:p>
        </p:txBody>
      </p:sp>
      <p:sp>
        <p:nvSpPr>
          <p:cNvPr id="10" name="TextBox 9"/>
          <p:cNvSpPr txBox="1"/>
          <p:nvPr/>
        </p:nvSpPr>
        <p:spPr>
          <a:xfrm>
            <a:off x="304800" y="5486400"/>
            <a:ext cx="8534400" cy="1077218"/>
          </a:xfrm>
          <a:prstGeom prst="rect">
            <a:avLst/>
          </a:prstGeom>
          <a:noFill/>
        </p:spPr>
        <p:txBody>
          <a:bodyPr wrap="square" rtlCol="0">
            <a:spAutoFit/>
          </a:bodyPr>
          <a:lstStyle/>
          <a:p>
            <a:pPr algn="justLow"/>
            <a:r>
              <a:rPr lang="en-US" sz="2000" dirty="0" smtClean="0">
                <a:solidFill>
                  <a:schemeClr val="bg1"/>
                </a:solidFill>
                <a:cs typeface="Times New Roman" pitchFamily="18" charset="0"/>
              </a:rPr>
              <a:t>● </a:t>
            </a:r>
            <a:r>
              <a:rPr lang="en-US" sz="2400" dirty="0" smtClean="0">
                <a:solidFill>
                  <a:schemeClr val="accent2"/>
                </a:solidFill>
                <a:cs typeface="Times New Roman" pitchFamily="18" charset="0"/>
              </a:rPr>
              <a:t>Deployment and Evaluation:</a:t>
            </a:r>
            <a:r>
              <a:rPr lang="en-US" sz="2000" dirty="0">
                <a:solidFill>
                  <a:schemeClr val="bg1"/>
                </a:solidFill>
              </a:rPr>
              <a:t> </a:t>
            </a:r>
            <a:r>
              <a:rPr lang="en-US" sz="2000" dirty="0" smtClean="0">
                <a:solidFill>
                  <a:schemeClr val="bg1"/>
                </a:solidFill>
              </a:rPr>
              <a:t>Once </a:t>
            </a:r>
            <a:r>
              <a:rPr lang="en-US" sz="2000" dirty="0">
                <a:solidFill>
                  <a:schemeClr val="bg1"/>
                </a:solidFill>
              </a:rPr>
              <a:t>the functional and non-functional testing is done, the product is deployed in the customer environment or released into the market</a:t>
            </a:r>
            <a:r>
              <a:rPr lang="en-US" sz="2000" dirty="0" smtClean="0">
                <a:solidFill>
                  <a:schemeClr val="bg1"/>
                </a:solidFill>
              </a:rPr>
              <a:t>.</a:t>
            </a:r>
            <a:endParaRPr lang="en-US" sz="2000" dirty="0">
              <a:solidFill>
                <a:schemeClr val="bg1"/>
              </a:solidFill>
            </a:endParaRPr>
          </a:p>
        </p:txBody>
      </p:sp>
    </p:spTree>
    <p:extLst>
      <p:ext uri="{BB962C8B-B14F-4D97-AF65-F5344CB8AC3E}">
        <p14:creationId xmlns:p14="http://schemas.microsoft.com/office/powerpoint/2010/main" val="312841204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547</TotalTime>
  <Words>958</Words>
  <Application>Microsoft Office PowerPoint</Application>
  <PresentationFormat>عرض على الشاشة (3:4)‏</PresentationFormat>
  <Paragraphs>107</Paragraphs>
  <Slides>20</Slides>
  <Notes>0</Notes>
  <HiddenSlides>0</HiddenSlides>
  <MMClips>0</MMClips>
  <ScaleCrop>false</ScaleCrop>
  <HeadingPairs>
    <vt:vector size="6" baseType="variant">
      <vt:variant>
        <vt:lpstr>الخطوط المستخدمة</vt:lpstr>
      </vt:variant>
      <vt:variant>
        <vt:i4>5</vt:i4>
      </vt:variant>
      <vt:variant>
        <vt:lpstr>نسق</vt:lpstr>
      </vt:variant>
      <vt:variant>
        <vt:i4>1</vt:i4>
      </vt:variant>
      <vt:variant>
        <vt:lpstr>عناوين الشرائح</vt:lpstr>
      </vt:variant>
      <vt:variant>
        <vt:i4>20</vt:i4>
      </vt:variant>
    </vt:vector>
  </HeadingPairs>
  <TitlesOfParts>
    <vt:vector size="26" baseType="lpstr">
      <vt:lpstr>SimSun</vt:lpstr>
      <vt:lpstr>Arial</vt:lpstr>
      <vt:lpstr>Calibri</vt:lpstr>
      <vt:lpstr>Kokila</vt:lpstr>
      <vt:lpstr>Times New Roman</vt:lpstr>
      <vt:lpstr>Office Theme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AmzdTest</dc:creator>
  <cp:lastModifiedBy>فهد العامري</cp:lastModifiedBy>
  <cp:revision>29</cp:revision>
  <dcterms:created xsi:type="dcterms:W3CDTF">2014-10-14T09:24:25Z</dcterms:created>
  <dcterms:modified xsi:type="dcterms:W3CDTF">2021-01-19T08:03:30Z</dcterms:modified>
</cp:coreProperties>
</file>