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8"/>
  </p:notesMasterIdLst>
  <p:handoutMasterIdLst>
    <p:handoutMasterId r:id="rId19"/>
  </p:handoutMasterIdLst>
  <p:sldIdLst>
    <p:sldId id="336" r:id="rId3"/>
    <p:sldId id="268" r:id="rId4"/>
    <p:sldId id="338" r:id="rId5"/>
    <p:sldId id="349" r:id="rId6"/>
    <p:sldId id="350" r:id="rId7"/>
    <p:sldId id="339" r:id="rId8"/>
    <p:sldId id="341" r:id="rId9"/>
    <p:sldId id="345" r:id="rId10"/>
    <p:sldId id="352" r:id="rId11"/>
    <p:sldId id="348" r:id="rId12"/>
    <p:sldId id="354" r:id="rId13"/>
    <p:sldId id="355" r:id="rId14"/>
    <p:sldId id="347" r:id="rId15"/>
    <p:sldId id="340" r:id="rId16"/>
    <p:sldId id="343" r:id="rId17"/>
  </p:sldIdLst>
  <p:sldSz cx="9144000" cy="6858000" type="screen4x3"/>
  <p:notesSz cx="6858000" cy="9144000"/>
  <p:custShowLst>
    <p:custShow name="قرار إنشاء العمادة" id="0">
      <p:sldLst/>
    </p:custShow>
    <p:custShow name="مقر العمادة" id="1">
      <p:sldLst/>
    </p:custShow>
    <p:custShow name="نبذة عن العمادة" id="2">
      <p:sldLst/>
    </p:custShow>
    <p:custShow name="ساسة الجودة" id="3">
      <p:sldLst/>
    </p:custShow>
    <p:custShow name="اهداف ورؤية ورسالة العمادة" id="4">
      <p:sldLst/>
    </p:custShow>
    <p:custShow name="الشعار" id="5">
      <p:sldLst/>
    </p:custShow>
    <p:custShow name="الهيكل التنظيمي" id="6">
      <p:sldLst/>
    </p:custShow>
    <p:custShow name="الوصف الاهداف المهام" id="7">
      <p:sldLst/>
    </p:custShow>
    <p:custShow name="المسؤوليات والصلااحيات" id="8">
      <p:sldLst/>
    </p:custShow>
    <p:custShow name="سرد الإجراءات" id="9">
      <p:sldLst/>
    </p:custShow>
  </p:custShowLst>
  <p:defaultTextStyle>
    <a:defPPr>
      <a:defRPr lang="en-US"/>
    </a:defPPr>
    <a:lvl1pPr algn="r" rtl="1" fontAlgn="base">
      <a:spcBef>
        <a:spcPct val="0"/>
      </a:spcBef>
      <a:spcAft>
        <a:spcPct val="0"/>
      </a:spcAft>
      <a:defRPr kern="1200">
        <a:solidFill>
          <a:schemeClr val="tx1"/>
        </a:solidFill>
        <a:latin typeface="Gill Sans MT" pitchFamily="34" charset="0"/>
        <a:ea typeface="+mn-ea"/>
        <a:cs typeface="Arial" pitchFamily="34" charset="0"/>
      </a:defRPr>
    </a:lvl1pPr>
    <a:lvl2pPr marL="457200" algn="r" rtl="1" fontAlgn="base">
      <a:spcBef>
        <a:spcPct val="0"/>
      </a:spcBef>
      <a:spcAft>
        <a:spcPct val="0"/>
      </a:spcAft>
      <a:defRPr kern="1200">
        <a:solidFill>
          <a:schemeClr val="tx1"/>
        </a:solidFill>
        <a:latin typeface="Gill Sans MT" pitchFamily="34" charset="0"/>
        <a:ea typeface="+mn-ea"/>
        <a:cs typeface="Arial" pitchFamily="34" charset="0"/>
      </a:defRPr>
    </a:lvl2pPr>
    <a:lvl3pPr marL="914400" algn="r" rtl="1" fontAlgn="base">
      <a:spcBef>
        <a:spcPct val="0"/>
      </a:spcBef>
      <a:spcAft>
        <a:spcPct val="0"/>
      </a:spcAft>
      <a:defRPr kern="1200">
        <a:solidFill>
          <a:schemeClr val="tx1"/>
        </a:solidFill>
        <a:latin typeface="Gill Sans MT" pitchFamily="34" charset="0"/>
        <a:ea typeface="+mn-ea"/>
        <a:cs typeface="Arial" pitchFamily="34" charset="0"/>
      </a:defRPr>
    </a:lvl3pPr>
    <a:lvl4pPr marL="1371600" algn="r" rtl="1" fontAlgn="base">
      <a:spcBef>
        <a:spcPct val="0"/>
      </a:spcBef>
      <a:spcAft>
        <a:spcPct val="0"/>
      </a:spcAft>
      <a:defRPr kern="1200">
        <a:solidFill>
          <a:schemeClr val="tx1"/>
        </a:solidFill>
        <a:latin typeface="Gill Sans MT" pitchFamily="34" charset="0"/>
        <a:ea typeface="+mn-ea"/>
        <a:cs typeface="Arial" pitchFamily="34" charset="0"/>
      </a:defRPr>
    </a:lvl4pPr>
    <a:lvl5pPr marL="1828800" algn="r" rtl="1" fontAlgn="base">
      <a:spcBef>
        <a:spcPct val="0"/>
      </a:spcBef>
      <a:spcAft>
        <a:spcPct val="0"/>
      </a:spcAft>
      <a:defRPr kern="1200">
        <a:solidFill>
          <a:schemeClr val="tx1"/>
        </a:solidFill>
        <a:latin typeface="Gill Sans MT" pitchFamily="34" charset="0"/>
        <a:ea typeface="+mn-ea"/>
        <a:cs typeface="Arial" pitchFamily="34" charset="0"/>
      </a:defRPr>
    </a:lvl5pPr>
    <a:lvl6pPr marL="2286000" algn="r" defTabSz="914400" rtl="1" eaLnBrk="1" latinLnBrk="0" hangingPunct="1">
      <a:defRPr kern="1200">
        <a:solidFill>
          <a:schemeClr val="tx1"/>
        </a:solidFill>
        <a:latin typeface="Gill Sans MT" pitchFamily="34" charset="0"/>
        <a:ea typeface="+mn-ea"/>
        <a:cs typeface="Arial" pitchFamily="34" charset="0"/>
      </a:defRPr>
    </a:lvl6pPr>
    <a:lvl7pPr marL="2743200" algn="r" defTabSz="914400" rtl="1" eaLnBrk="1" latinLnBrk="0" hangingPunct="1">
      <a:defRPr kern="1200">
        <a:solidFill>
          <a:schemeClr val="tx1"/>
        </a:solidFill>
        <a:latin typeface="Gill Sans MT" pitchFamily="34" charset="0"/>
        <a:ea typeface="+mn-ea"/>
        <a:cs typeface="Arial" pitchFamily="34" charset="0"/>
      </a:defRPr>
    </a:lvl7pPr>
    <a:lvl8pPr marL="3200400" algn="r" defTabSz="914400" rtl="1" eaLnBrk="1" latinLnBrk="0" hangingPunct="1">
      <a:defRPr kern="1200">
        <a:solidFill>
          <a:schemeClr val="tx1"/>
        </a:solidFill>
        <a:latin typeface="Gill Sans MT" pitchFamily="34" charset="0"/>
        <a:ea typeface="+mn-ea"/>
        <a:cs typeface="Arial" pitchFamily="34" charset="0"/>
      </a:defRPr>
    </a:lvl8pPr>
    <a:lvl9pPr marL="3657600" algn="r" defTabSz="914400" rtl="1" eaLnBrk="1" latinLnBrk="0" hangingPunct="1">
      <a:defRPr kern="1200">
        <a:solidFill>
          <a:schemeClr val="tx1"/>
        </a:solidFill>
        <a:latin typeface="Gill Sans MT"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5519"/>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74" autoAdjust="0"/>
    <p:restoredTop sz="86355" autoAdjust="0"/>
  </p:normalViewPr>
  <p:slideViewPr>
    <p:cSldViewPr>
      <p:cViewPr varScale="1">
        <p:scale>
          <a:sx n="97" d="100"/>
          <a:sy n="97" d="100"/>
        </p:scale>
        <p:origin x="162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10" d="100"/>
          <a:sy n="110" d="100"/>
        </p:scale>
        <p:origin x="972" y="-114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800" b="1" dirty="0" smtClean="0"/>
            <a:t>المقدمة:</a:t>
          </a:r>
          <a:endParaRPr lang="ar-SA" sz="2800" b="1" dirty="0">
            <a:latin typeface="Century Gothic" pitchFamily="34" charset="0"/>
          </a:endParaRPr>
        </a:p>
      </dgm:t>
    </dgm:pt>
    <dgm:pt modelId="{6C13E0BB-05D2-45CB-B257-9F28928C9CA5}" type="parTrans" cxnId="{90BED8C4-CF6E-46B2-85BD-96C794ECB576}">
      <dgm:prSet/>
      <dgm:spPr/>
      <dgm:t>
        <a:bodyPr/>
        <a:lstStyle/>
        <a:p>
          <a:pPr rtl="1"/>
          <a:endParaRPr lang="ar-SA" sz="3200"/>
        </a:p>
      </dgm:t>
    </dgm:pt>
    <dgm:pt modelId="{8EAB21D3-2590-478D-B327-FF9F95CCD6E2}" type="sibTrans" cxnId="{90BED8C4-CF6E-46B2-85BD-96C794ECB576}">
      <dgm:prSet/>
      <dgm:spPr/>
      <dgm:t>
        <a:bodyPr/>
        <a:lstStyle/>
        <a:p>
          <a:pPr rtl="1"/>
          <a:endParaRPr lang="ar-SA" sz="32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248399" custLinFactNeighborX="3279" custLinFactNeighborY="-16698">
        <dgm:presLayoutVars>
          <dgm:chMax val="0"/>
          <dgm:bulletEnabled val="1"/>
        </dgm:presLayoutVars>
      </dgm:prSet>
      <dgm:spPr/>
      <dgm:t>
        <a:bodyPr/>
        <a:lstStyle/>
        <a:p>
          <a:pPr rtl="1"/>
          <a:endParaRPr lang="ar-SA"/>
        </a:p>
      </dgm:t>
    </dgm:pt>
  </dgm:ptLst>
  <dgm:cxnLst>
    <dgm:cxn modelId="{F0E6A9C8-8BCD-4565-94C3-5EC340AB7602}" type="presOf" srcId="{8595612A-936A-4484-BD40-F4F7B617F762}" destId="{C39FD705-1F20-4145-A64D-C45ADCC41384}" srcOrd="0" destOrd="0" presId="urn:microsoft.com/office/officeart/2005/8/layout/vList2"/>
    <dgm:cxn modelId="{90BED8C4-CF6E-46B2-85BD-96C794ECB576}" srcId="{8595612A-936A-4484-BD40-F4F7B617F762}" destId="{BAE3709A-F8EA-485E-9266-14498126D0AD}" srcOrd="0" destOrd="0" parTransId="{6C13E0BB-05D2-45CB-B257-9F28928C9CA5}" sibTransId="{8EAB21D3-2590-478D-B327-FF9F95CCD6E2}"/>
    <dgm:cxn modelId="{950CC24C-026E-45AB-89A9-B3FE04D44C41}" type="presOf" srcId="{BAE3709A-F8EA-485E-9266-14498126D0AD}" destId="{50BA6970-50F6-433E-9605-D2F6C83FD614}" srcOrd="0" destOrd="0" presId="urn:microsoft.com/office/officeart/2005/8/layout/vList2"/>
    <dgm:cxn modelId="{B8F5E7DE-1C9C-4F83-BF48-3DCBBEEA1022}"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800" b="1" dirty="0" smtClean="0"/>
            <a:t>فكرة المشروع:</a:t>
          </a:r>
          <a:endParaRPr lang="ar-SA" sz="2800" b="1" dirty="0">
            <a:latin typeface="Century Gothic" pitchFamily="34" charset="0"/>
          </a:endParaRPr>
        </a:p>
      </dgm:t>
    </dgm:pt>
    <dgm:pt modelId="{6C13E0BB-05D2-45CB-B257-9F28928C9CA5}" type="parTrans" cxnId="{90BED8C4-CF6E-46B2-85BD-96C794ECB576}">
      <dgm:prSet/>
      <dgm:spPr/>
      <dgm:t>
        <a:bodyPr/>
        <a:lstStyle/>
        <a:p>
          <a:pPr rtl="1"/>
          <a:endParaRPr lang="ar-SA" sz="3200"/>
        </a:p>
      </dgm:t>
    </dgm:pt>
    <dgm:pt modelId="{8EAB21D3-2590-478D-B327-FF9F95CCD6E2}" type="sibTrans" cxnId="{90BED8C4-CF6E-46B2-85BD-96C794ECB576}">
      <dgm:prSet/>
      <dgm:spPr/>
      <dgm:t>
        <a:bodyPr/>
        <a:lstStyle/>
        <a:p>
          <a:pPr rtl="1"/>
          <a:endParaRPr lang="ar-SA" sz="32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248399" custLinFactNeighborX="3279" custLinFactNeighborY="-16698">
        <dgm:presLayoutVars>
          <dgm:chMax val="0"/>
          <dgm:bulletEnabled val="1"/>
        </dgm:presLayoutVars>
      </dgm:prSet>
      <dgm:spPr/>
      <dgm:t>
        <a:bodyPr/>
        <a:lstStyle/>
        <a:p>
          <a:pPr rtl="1"/>
          <a:endParaRPr lang="ar-SA"/>
        </a:p>
      </dgm:t>
    </dgm:pt>
  </dgm:ptLst>
  <dgm:cxnLst>
    <dgm:cxn modelId="{F6591216-0250-430B-9E91-30EC14D85804}" type="presOf" srcId="{BAE3709A-F8EA-485E-9266-14498126D0AD}" destId="{50BA6970-50F6-433E-9605-D2F6C83FD614}" srcOrd="0" destOrd="0" presId="urn:microsoft.com/office/officeart/2005/8/layout/vList2"/>
    <dgm:cxn modelId="{90BED8C4-CF6E-46B2-85BD-96C794ECB576}" srcId="{8595612A-936A-4484-BD40-F4F7B617F762}" destId="{BAE3709A-F8EA-485E-9266-14498126D0AD}" srcOrd="0" destOrd="0" parTransId="{6C13E0BB-05D2-45CB-B257-9F28928C9CA5}" sibTransId="{8EAB21D3-2590-478D-B327-FF9F95CCD6E2}"/>
    <dgm:cxn modelId="{167FFAB9-AC9F-412D-BEAC-091EF07B5EB3}" type="presOf" srcId="{8595612A-936A-4484-BD40-F4F7B617F762}" destId="{C39FD705-1F20-4145-A64D-C45ADCC41384}" srcOrd="0" destOrd="0" presId="urn:microsoft.com/office/officeart/2005/8/layout/vList2"/>
    <dgm:cxn modelId="{E0F6316F-89C6-4634-B07F-DAACE0D4454C}"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800" b="1" dirty="0" smtClean="0"/>
            <a:t>أهمية المشروع :</a:t>
          </a:r>
          <a:endParaRPr lang="ar-SA" sz="2800" b="1" dirty="0">
            <a:latin typeface="Century Gothic" pitchFamily="34" charset="0"/>
          </a:endParaRPr>
        </a:p>
      </dgm:t>
    </dgm:pt>
    <dgm:pt modelId="{6C13E0BB-05D2-45CB-B257-9F28928C9CA5}" type="parTrans" cxnId="{90BED8C4-CF6E-46B2-85BD-96C794ECB576}">
      <dgm:prSet/>
      <dgm:spPr/>
      <dgm:t>
        <a:bodyPr/>
        <a:lstStyle/>
        <a:p>
          <a:pPr rtl="1"/>
          <a:endParaRPr lang="ar-SA" sz="2800"/>
        </a:p>
      </dgm:t>
    </dgm:pt>
    <dgm:pt modelId="{8EAB21D3-2590-478D-B327-FF9F95CCD6E2}" type="sibTrans" cxnId="{90BED8C4-CF6E-46B2-85BD-96C794ECB576}">
      <dgm:prSet/>
      <dgm:spPr/>
      <dgm:t>
        <a:bodyPr/>
        <a:lstStyle/>
        <a:p>
          <a:pPr rtl="1"/>
          <a:endParaRPr lang="ar-SA" sz="28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42152" custLinFactNeighborX="0" custLinFactNeighborY="-23308">
        <dgm:presLayoutVars>
          <dgm:chMax val="0"/>
          <dgm:bulletEnabled val="1"/>
        </dgm:presLayoutVars>
      </dgm:prSet>
      <dgm:spPr/>
      <dgm:t>
        <a:bodyPr/>
        <a:lstStyle/>
        <a:p>
          <a:pPr rtl="1"/>
          <a:endParaRPr lang="ar-SA"/>
        </a:p>
      </dgm:t>
    </dgm:pt>
  </dgm:ptLst>
  <dgm:cxnLst>
    <dgm:cxn modelId="{2417874E-7F06-4E7C-AA5A-3FFE23EDC437}" type="presOf" srcId="{BAE3709A-F8EA-485E-9266-14498126D0AD}" destId="{50BA6970-50F6-433E-9605-D2F6C83FD614}" srcOrd="0" destOrd="0" presId="urn:microsoft.com/office/officeart/2005/8/layout/vList2"/>
    <dgm:cxn modelId="{90BED8C4-CF6E-46B2-85BD-96C794ECB576}" srcId="{8595612A-936A-4484-BD40-F4F7B617F762}" destId="{BAE3709A-F8EA-485E-9266-14498126D0AD}" srcOrd="0" destOrd="0" parTransId="{6C13E0BB-05D2-45CB-B257-9F28928C9CA5}" sibTransId="{8EAB21D3-2590-478D-B327-FF9F95CCD6E2}"/>
    <dgm:cxn modelId="{234D255F-77D4-4943-8971-A91B4B9582C4}" type="presOf" srcId="{8595612A-936A-4484-BD40-F4F7B617F762}" destId="{C39FD705-1F20-4145-A64D-C45ADCC41384}" srcOrd="0" destOrd="0" presId="urn:microsoft.com/office/officeart/2005/8/layout/vList2"/>
    <dgm:cxn modelId="{D4289B92-2B1C-48B7-8B8F-3A5D08FBC359}"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800" b="1" dirty="0" smtClean="0"/>
            <a:t>مجال المنحة:</a:t>
          </a:r>
          <a:endParaRPr lang="ar-SA" sz="2800" b="1" dirty="0">
            <a:latin typeface="Century Gothic" pitchFamily="34" charset="0"/>
          </a:endParaRPr>
        </a:p>
      </dgm:t>
    </dgm:pt>
    <dgm:pt modelId="{6C13E0BB-05D2-45CB-B257-9F28928C9CA5}" type="parTrans" cxnId="{90BED8C4-CF6E-46B2-85BD-96C794ECB576}">
      <dgm:prSet/>
      <dgm:spPr/>
      <dgm:t>
        <a:bodyPr/>
        <a:lstStyle/>
        <a:p>
          <a:pPr rtl="1"/>
          <a:endParaRPr lang="ar-SA" sz="2800"/>
        </a:p>
      </dgm:t>
    </dgm:pt>
    <dgm:pt modelId="{8EAB21D3-2590-478D-B327-FF9F95CCD6E2}" type="sibTrans" cxnId="{90BED8C4-CF6E-46B2-85BD-96C794ECB576}">
      <dgm:prSet/>
      <dgm:spPr/>
      <dgm:t>
        <a:bodyPr/>
        <a:lstStyle/>
        <a:p>
          <a:pPr rtl="1"/>
          <a:endParaRPr lang="ar-SA" sz="28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54551" custLinFactNeighborY="3614">
        <dgm:presLayoutVars>
          <dgm:chMax val="0"/>
          <dgm:bulletEnabled val="1"/>
        </dgm:presLayoutVars>
      </dgm:prSet>
      <dgm:spPr/>
      <dgm:t>
        <a:bodyPr/>
        <a:lstStyle/>
        <a:p>
          <a:pPr rtl="1"/>
          <a:endParaRPr lang="ar-SA"/>
        </a:p>
      </dgm:t>
    </dgm:pt>
  </dgm:ptLst>
  <dgm:cxnLst>
    <dgm:cxn modelId="{90BED8C4-CF6E-46B2-85BD-96C794ECB576}" srcId="{8595612A-936A-4484-BD40-F4F7B617F762}" destId="{BAE3709A-F8EA-485E-9266-14498126D0AD}" srcOrd="0" destOrd="0" parTransId="{6C13E0BB-05D2-45CB-B257-9F28928C9CA5}" sibTransId="{8EAB21D3-2590-478D-B327-FF9F95CCD6E2}"/>
    <dgm:cxn modelId="{B024177E-24BB-4B6B-A046-5EEBCB43289D}" type="presOf" srcId="{8595612A-936A-4484-BD40-F4F7B617F762}" destId="{C39FD705-1F20-4145-A64D-C45ADCC41384}" srcOrd="0" destOrd="0" presId="urn:microsoft.com/office/officeart/2005/8/layout/vList2"/>
    <dgm:cxn modelId="{0BEBC7D5-3305-424D-B866-4BC134EEC99A}" type="presOf" srcId="{BAE3709A-F8EA-485E-9266-14498126D0AD}" destId="{50BA6970-50F6-433E-9605-D2F6C83FD614}" srcOrd="0" destOrd="0" presId="urn:microsoft.com/office/officeart/2005/8/layout/vList2"/>
    <dgm:cxn modelId="{71853151-A72A-4458-AD07-99437C1D3A17}"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800" b="1" dirty="0" smtClean="0"/>
            <a:t>إجراءات تطبيق </a:t>
          </a:r>
          <a:r>
            <a:rPr lang="ar-EG" sz="2800" b="1" dirty="0" smtClean="0"/>
            <a:t>المشروع</a:t>
          </a:r>
          <a:r>
            <a:rPr lang="ar-SA" sz="2800" b="1" dirty="0" smtClean="0"/>
            <a:t>.</a:t>
          </a:r>
          <a:endParaRPr lang="ar-SA" sz="2800" b="1" dirty="0">
            <a:latin typeface="Century Gothic" pitchFamily="34" charset="0"/>
          </a:endParaRPr>
        </a:p>
      </dgm:t>
    </dgm:pt>
    <dgm:pt modelId="{6C13E0BB-05D2-45CB-B257-9F28928C9CA5}" type="parTrans" cxnId="{90BED8C4-CF6E-46B2-85BD-96C794ECB576}">
      <dgm:prSet/>
      <dgm:spPr/>
      <dgm:t>
        <a:bodyPr/>
        <a:lstStyle/>
        <a:p>
          <a:pPr rtl="1"/>
          <a:endParaRPr lang="ar-SA" sz="2800"/>
        </a:p>
      </dgm:t>
    </dgm:pt>
    <dgm:pt modelId="{8EAB21D3-2590-478D-B327-FF9F95CCD6E2}" type="sibTrans" cxnId="{90BED8C4-CF6E-46B2-85BD-96C794ECB576}">
      <dgm:prSet/>
      <dgm:spPr/>
      <dgm:t>
        <a:bodyPr/>
        <a:lstStyle/>
        <a:p>
          <a:pPr rtl="1"/>
          <a:endParaRPr lang="ar-SA" sz="28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42152" custLinFactNeighborX="0" custLinFactNeighborY="-23308">
        <dgm:presLayoutVars>
          <dgm:chMax val="0"/>
          <dgm:bulletEnabled val="1"/>
        </dgm:presLayoutVars>
      </dgm:prSet>
      <dgm:spPr/>
      <dgm:t>
        <a:bodyPr/>
        <a:lstStyle/>
        <a:p>
          <a:pPr rtl="1"/>
          <a:endParaRPr lang="ar-SA"/>
        </a:p>
      </dgm:t>
    </dgm:pt>
  </dgm:ptLst>
  <dgm:cxnLst>
    <dgm:cxn modelId="{90BED8C4-CF6E-46B2-85BD-96C794ECB576}" srcId="{8595612A-936A-4484-BD40-F4F7B617F762}" destId="{BAE3709A-F8EA-485E-9266-14498126D0AD}" srcOrd="0" destOrd="0" parTransId="{6C13E0BB-05D2-45CB-B257-9F28928C9CA5}" sibTransId="{8EAB21D3-2590-478D-B327-FF9F95CCD6E2}"/>
    <dgm:cxn modelId="{700FC241-6C02-488D-B369-60C60F0E81B8}" type="presOf" srcId="{BAE3709A-F8EA-485E-9266-14498126D0AD}" destId="{50BA6970-50F6-433E-9605-D2F6C83FD614}" srcOrd="0" destOrd="0" presId="urn:microsoft.com/office/officeart/2005/8/layout/vList2"/>
    <dgm:cxn modelId="{27355FFA-8DEB-49D0-9DEE-26119A3FF492}" type="presOf" srcId="{8595612A-936A-4484-BD40-F4F7B617F762}" destId="{C39FD705-1F20-4145-A64D-C45ADCC41384}" srcOrd="0" destOrd="0" presId="urn:microsoft.com/office/officeart/2005/8/layout/vList2"/>
    <dgm:cxn modelId="{7BB98029-9C8D-45B0-9E32-A8DE572D760B}"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400" b="1" dirty="0" smtClean="0"/>
            <a:t>النتائج والمخرجات:</a:t>
          </a:r>
          <a:endParaRPr lang="ar-SA" sz="2400" b="1" dirty="0">
            <a:latin typeface="Century Gothic" pitchFamily="34" charset="0"/>
          </a:endParaRPr>
        </a:p>
      </dgm:t>
    </dgm:pt>
    <dgm:pt modelId="{6C13E0BB-05D2-45CB-B257-9F28928C9CA5}" type="parTrans" cxnId="{90BED8C4-CF6E-46B2-85BD-96C794ECB576}">
      <dgm:prSet/>
      <dgm:spPr/>
      <dgm:t>
        <a:bodyPr/>
        <a:lstStyle/>
        <a:p>
          <a:pPr rtl="1"/>
          <a:endParaRPr lang="ar-SA" sz="2800"/>
        </a:p>
      </dgm:t>
    </dgm:pt>
    <dgm:pt modelId="{8EAB21D3-2590-478D-B327-FF9F95CCD6E2}" type="sibTrans" cxnId="{90BED8C4-CF6E-46B2-85BD-96C794ECB576}">
      <dgm:prSet/>
      <dgm:spPr/>
      <dgm:t>
        <a:bodyPr/>
        <a:lstStyle/>
        <a:p>
          <a:pPr rtl="1"/>
          <a:endParaRPr lang="ar-SA" sz="28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42152" custLinFactNeighborX="0" custLinFactNeighborY="-23308">
        <dgm:presLayoutVars>
          <dgm:chMax val="0"/>
          <dgm:bulletEnabled val="1"/>
        </dgm:presLayoutVars>
      </dgm:prSet>
      <dgm:spPr/>
      <dgm:t>
        <a:bodyPr/>
        <a:lstStyle/>
        <a:p>
          <a:pPr rtl="1"/>
          <a:endParaRPr lang="ar-SA"/>
        </a:p>
      </dgm:t>
    </dgm:pt>
  </dgm:ptLst>
  <dgm:cxnLst>
    <dgm:cxn modelId="{1973B395-4CA2-407E-8E0A-20F819A2519F}" type="presOf" srcId="{8595612A-936A-4484-BD40-F4F7B617F762}" destId="{C39FD705-1F20-4145-A64D-C45ADCC41384}" srcOrd="0" destOrd="0" presId="urn:microsoft.com/office/officeart/2005/8/layout/vList2"/>
    <dgm:cxn modelId="{A489FB0F-458D-4761-ADEE-CB535550544A}" type="presOf" srcId="{BAE3709A-F8EA-485E-9266-14498126D0AD}" destId="{50BA6970-50F6-433E-9605-D2F6C83FD614}" srcOrd="0" destOrd="0" presId="urn:microsoft.com/office/officeart/2005/8/layout/vList2"/>
    <dgm:cxn modelId="{90BED8C4-CF6E-46B2-85BD-96C794ECB576}" srcId="{8595612A-936A-4484-BD40-F4F7B617F762}" destId="{BAE3709A-F8EA-485E-9266-14498126D0AD}" srcOrd="0" destOrd="0" parTransId="{6C13E0BB-05D2-45CB-B257-9F28928C9CA5}" sibTransId="{8EAB21D3-2590-478D-B327-FF9F95CCD6E2}"/>
    <dgm:cxn modelId="{F0E009B1-69A9-480D-B9FD-01AD2B112E03}"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SA" sz="2400" b="1" dirty="0" smtClean="0"/>
            <a:t>التوصيات:</a:t>
          </a:r>
          <a:endParaRPr lang="ar-SA" sz="2400" b="1" dirty="0">
            <a:latin typeface="Century Gothic" pitchFamily="34" charset="0"/>
          </a:endParaRPr>
        </a:p>
      </dgm:t>
    </dgm:pt>
    <dgm:pt modelId="{6C13E0BB-05D2-45CB-B257-9F28928C9CA5}" type="parTrans" cxnId="{90BED8C4-CF6E-46B2-85BD-96C794ECB576}">
      <dgm:prSet/>
      <dgm:spPr/>
      <dgm:t>
        <a:bodyPr/>
        <a:lstStyle/>
        <a:p>
          <a:pPr rtl="1"/>
          <a:endParaRPr lang="ar-SA" sz="2800"/>
        </a:p>
      </dgm:t>
    </dgm:pt>
    <dgm:pt modelId="{8EAB21D3-2590-478D-B327-FF9F95CCD6E2}" type="sibTrans" cxnId="{90BED8C4-CF6E-46B2-85BD-96C794ECB576}">
      <dgm:prSet/>
      <dgm:spPr/>
      <dgm:t>
        <a:bodyPr/>
        <a:lstStyle/>
        <a:p>
          <a:pPr rtl="1"/>
          <a:endParaRPr lang="ar-SA" sz="28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42152" custLinFactNeighborX="0" custLinFactNeighborY="-23308">
        <dgm:presLayoutVars>
          <dgm:chMax val="0"/>
          <dgm:bulletEnabled val="1"/>
        </dgm:presLayoutVars>
      </dgm:prSet>
      <dgm:spPr/>
      <dgm:t>
        <a:bodyPr/>
        <a:lstStyle/>
        <a:p>
          <a:pPr rtl="1"/>
          <a:endParaRPr lang="ar-SA"/>
        </a:p>
      </dgm:t>
    </dgm:pt>
  </dgm:ptLst>
  <dgm:cxnLst>
    <dgm:cxn modelId="{90BED8C4-CF6E-46B2-85BD-96C794ECB576}" srcId="{8595612A-936A-4484-BD40-F4F7B617F762}" destId="{BAE3709A-F8EA-485E-9266-14498126D0AD}" srcOrd="0" destOrd="0" parTransId="{6C13E0BB-05D2-45CB-B257-9F28928C9CA5}" sibTransId="{8EAB21D3-2590-478D-B327-FF9F95CCD6E2}"/>
    <dgm:cxn modelId="{BA866323-68E1-4EC7-BB48-B2C4F3A7576D}" type="presOf" srcId="{8595612A-936A-4484-BD40-F4F7B617F762}" destId="{C39FD705-1F20-4145-A64D-C45ADCC41384}" srcOrd="0" destOrd="0" presId="urn:microsoft.com/office/officeart/2005/8/layout/vList2"/>
    <dgm:cxn modelId="{7892A255-D0C2-44E4-84BE-2FB2E65698CB}" type="presOf" srcId="{BAE3709A-F8EA-485E-9266-14498126D0AD}" destId="{50BA6970-50F6-433E-9605-D2F6C83FD614}" srcOrd="0" destOrd="0" presId="urn:microsoft.com/office/officeart/2005/8/layout/vList2"/>
    <dgm:cxn modelId="{8C4914EA-982F-4B7A-B841-5752E6CE372B}"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95612A-936A-4484-BD40-F4F7B617F762}" type="doc">
      <dgm:prSet loTypeId="urn:microsoft.com/office/officeart/2005/8/layout/vList2" loCatId="list" qsTypeId="urn:microsoft.com/office/officeart/2005/8/quickstyle/simple2" qsCatId="simple" csTypeId="urn:microsoft.com/office/officeart/2005/8/colors/accent1_2" csCatId="accent1" phldr="1"/>
      <dgm:spPr/>
      <dgm:t>
        <a:bodyPr/>
        <a:lstStyle/>
        <a:p>
          <a:pPr rtl="1"/>
          <a:endParaRPr lang="ar-SA"/>
        </a:p>
      </dgm:t>
    </dgm:pt>
    <dgm:pt modelId="{BAE3709A-F8EA-485E-9266-14498126D0AD}">
      <dgm:prSet phldrT="[Text]" custT="1"/>
      <dgm:spPr/>
      <dgm:t>
        <a:bodyPr/>
        <a:lstStyle/>
        <a:p>
          <a:pPr rtl="1"/>
          <a:r>
            <a:rPr lang="ar-EG" sz="2400" b="1" dirty="0" smtClean="0"/>
            <a:t>الشكر والتقدير:</a:t>
          </a:r>
          <a:endParaRPr lang="ar-SA" sz="2400" b="1" dirty="0">
            <a:latin typeface="Century Gothic" pitchFamily="34" charset="0"/>
          </a:endParaRPr>
        </a:p>
      </dgm:t>
    </dgm:pt>
    <dgm:pt modelId="{6C13E0BB-05D2-45CB-B257-9F28928C9CA5}" type="parTrans" cxnId="{90BED8C4-CF6E-46B2-85BD-96C794ECB576}">
      <dgm:prSet/>
      <dgm:spPr/>
      <dgm:t>
        <a:bodyPr/>
        <a:lstStyle/>
        <a:p>
          <a:pPr rtl="1"/>
          <a:endParaRPr lang="ar-SA" sz="2800"/>
        </a:p>
      </dgm:t>
    </dgm:pt>
    <dgm:pt modelId="{8EAB21D3-2590-478D-B327-FF9F95CCD6E2}" type="sibTrans" cxnId="{90BED8C4-CF6E-46B2-85BD-96C794ECB576}">
      <dgm:prSet/>
      <dgm:spPr/>
      <dgm:t>
        <a:bodyPr/>
        <a:lstStyle/>
        <a:p>
          <a:pPr rtl="1"/>
          <a:endParaRPr lang="ar-SA" sz="2800"/>
        </a:p>
      </dgm:t>
    </dgm:pt>
    <dgm:pt modelId="{C39FD705-1F20-4145-A64D-C45ADCC41384}" type="pres">
      <dgm:prSet presAssocID="{8595612A-936A-4484-BD40-F4F7B617F762}" presName="linear" presStyleCnt="0">
        <dgm:presLayoutVars>
          <dgm:animLvl val="lvl"/>
          <dgm:resizeHandles val="exact"/>
        </dgm:presLayoutVars>
      </dgm:prSet>
      <dgm:spPr/>
      <dgm:t>
        <a:bodyPr/>
        <a:lstStyle/>
        <a:p>
          <a:pPr rtl="1"/>
          <a:endParaRPr lang="ar-SA"/>
        </a:p>
      </dgm:t>
    </dgm:pt>
    <dgm:pt modelId="{50BA6970-50F6-433E-9605-D2F6C83FD614}" type="pres">
      <dgm:prSet presAssocID="{BAE3709A-F8EA-485E-9266-14498126D0AD}" presName="parentText" presStyleLbl="node1" presStyleIdx="0" presStyleCnt="1" custScaleX="100000" custScaleY="42152" custLinFactNeighborX="0" custLinFactNeighborY="-23308">
        <dgm:presLayoutVars>
          <dgm:chMax val="0"/>
          <dgm:bulletEnabled val="1"/>
        </dgm:presLayoutVars>
      </dgm:prSet>
      <dgm:spPr/>
      <dgm:t>
        <a:bodyPr/>
        <a:lstStyle/>
        <a:p>
          <a:pPr rtl="1"/>
          <a:endParaRPr lang="ar-SA"/>
        </a:p>
      </dgm:t>
    </dgm:pt>
  </dgm:ptLst>
  <dgm:cxnLst>
    <dgm:cxn modelId="{90BED8C4-CF6E-46B2-85BD-96C794ECB576}" srcId="{8595612A-936A-4484-BD40-F4F7B617F762}" destId="{BAE3709A-F8EA-485E-9266-14498126D0AD}" srcOrd="0" destOrd="0" parTransId="{6C13E0BB-05D2-45CB-B257-9F28928C9CA5}" sibTransId="{8EAB21D3-2590-478D-B327-FF9F95CCD6E2}"/>
    <dgm:cxn modelId="{F548D13D-7EDE-467F-B7D7-F3921DE74E22}" type="presOf" srcId="{BAE3709A-F8EA-485E-9266-14498126D0AD}" destId="{50BA6970-50F6-433E-9605-D2F6C83FD614}" srcOrd="0" destOrd="0" presId="urn:microsoft.com/office/officeart/2005/8/layout/vList2"/>
    <dgm:cxn modelId="{87295D91-EF47-45BE-8F43-E31EACB4C323}" type="presOf" srcId="{8595612A-936A-4484-BD40-F4F7B617F762}" destId="{C39FD705-1F20-4145-A64D-C45ADCC41384}" srcOrd="0" destOrd="0" presId="urn:microsoft.com/office/officeart/2005/8/layout/vList2"/>
    <dgm:cxn modelId="{C4A7167D-C05E-42F8-A677-6293CD9FFF68}" type="presParOf" srcId="{C39FD705-1F20-4145-A64D-C45ADCC41384}" destId="{50BA6970-50F6-433E-9605-D2F6C83FD61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CFDF33F1-E9E4-4A40-88F9-3E8006C76136}" type="datetimeFigureOut">
              <a:rPr lang="ar-SA" smtClean="0"/>
              <a:pPr/>
              <a:t>06/06/42</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65DB7D2-BBE2-495D-851F-98A5F78216BE}" type="slidenum">
              <a:rPr lang="ar-SA" smtClean="0"/>
              <a:pPr/>
              <a:t>‹#›</a:t>
            </a:fld>
            <a:endParaRPr lang="ar-SA"/>
          </a:p>
        </p:txBody>
      </p:sp>
    </p:spTree>
    <p:extLst>
      <p:ext uri="{BB962C8B-B14F-4D97-AF65-F5344CB8AC3E}">
        <p14:creationId xmlns:p14="http://schemas.microsoft.com/office/powerpoint/2010/main" val="350998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smtClean="0">
                <a:latin typeface="+mn-lt"/>
                <a:cs typeface="+mn-cs"/>
              </a:defRPr>
            </a:lvl1pPr>
          </a:lstStyle>
          <a:p>
            <a:pPr>
              <a:defRPr/>
            </a:pPr>
            <a:fld id="{16C0BBCB-B9EC-4813-B0A7-0FD78E341623}" type="datetimeFigureOut">
              <a:rPr lang="en-US"/>
              <a:pPr>
                <a:defRPr/>
              </a:pPr>
              <a:t>1/19/2021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smtClean="0">
                <a:latin typeface="+mn-lt"/>
                <a:cs typeface="+mn-cs"/>
              </a:defRPr>
            </a:lvl1pPr>
          </a:lstStyle>
          <a:p>
            <a:pPr>
              <a:defRPr/>
            </a:pPr>
            <a:fld id="{947C8CA4-4E08-4E65-A579-7C154E41B5A0}" type="slidenum">
              <a:rPr lang="en-US"/>
              <a:pPr>
                <a:defRPr/>
              </a:pPr>
              <a:t>‹#›</a:t>
            </a:fld>
            <a:endParaRPr lang="en-US"/>
          </a:p>
        </p:txBody>
      </p:sp>
    </p:spTree>
    <p:extLst>
      <p:ext uri="{BB962C8B-B14F-4D97-AF65-F5344CB8AC3E}">
        <p14:creationId xmlns:p14="http://schemas.microsoft.com/office/powerpoint/2010/main" val="40786647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SA"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rtl="0">
              <a:defRPr>
                <a:solidFill>
                  <a:schemeClr val="tx1"/>
                </a:solidFill>
                <a:latin typeface="Gill Sans MT" pitchFamily="34" charset="0"/>
              </a:defRPr>
            </a:lvl1pPr>
            <a:lvl2pPr marL="742950" indent="-285750" algn="l" rtl="0">
              <a:defRPr>
                <a:solidFill>
                  <a:schemeClr val="tx1"/>
                </a:solidFill>
                <a:latin typeface="Gill Sans MT" pitchFamily="34" charset="0"/>
              </a:defRPr>
            </a:lvl2pPr>
            <a:lvl3pPr marL="1143000" indent="-228600" algn="l" rtl="0">
              <a:defRPr>
                <a:solidFill>
                  <a:schemeClr val="tx1"/>
                </a:solidFill>
                <a:latin typeface="Gill Sans MT" pitchFamily="34" charset="0"/>
              </a:defRPr>
            </a:lvl3pPr>
            <a:lvl4pPr marL="1600200" indent="-228600" algn="l" rtl="0">
              <a:defRPr>
                <a:solidFill>
                  <a:schemeClr val="tx1"/>
                </a:solidFill>
                <a:latin typeface="Gill Sans MT" pitchFamily="34" charset="0"/>
              </a:defRPr>
            </a:lvl4pPr>
            <a:lvl5pPr marL="2057400" indent="-228600" algn="l" rtl="0">
              <a:defRPr>
                <a:solidFill>
                  <a:schemeClr val="tx1"/>
                </a:solidFill>
                <a:latin typeface="Gill Sans MT" pitchFamily="34" charset="0"/>
              </a:defRPr>
            </a:lvl5pPr>
            <a:lvl6pPr marL="2514600" indent="-228600" algn="l" rtl="0" fontAlgn="base">
              <a:spcBef>
                <a:spcPct val="0"/>
              </a:spcBef>
              <a:spcAft>
                <a:spcPct val="0"/>
              </a:spcAft>
              <a:defRPr>
                <a:solidFill>
                  <a:schemeClr val="tx1"/>
                </a:solidFill>
                <a:latin typeface="Gill Sans MT" pitchFamily="34" charset="0"/>
              </a:defRPr>
            </a:lvl6pPr>
            <a:lvl7pPr marL="2971800" indent="-228600" algn="l" rtl="0" fontAlgn="base">
              <a:spcBef>
                <a:spcPct val="0"/>
              </a:spcBef>
              <a:spcAft>
                <a:spcPct val="0"/>
              </a:spcAft>
              <a:defRPr>
                <a:solidFill>
                  <a:schemeClr val="tx1"/>
                </a:solidFill>
                <a:latin typeface="Gill Sans MT" pitchFamily="34" charset="0"/>
              </a:defRPr>
            </a:lvl7pPr>
            <a:lvl8pPr marL="3429000" indent="-228600" algn="l" rtl="0" fontAlgn="base">
              <a:spcBef>
                <a:spcPct val="0"/>
              </a:spcBef>
              <a:spcAft>
                <a:spcPct val="0"/>
              </a:spcAft>
              <a:defRPr>
                <a:solidFill>
                  <a:schemeClr val="tx1"/>
                </a:solidFill>
                <a:latin typeface="Gill Sans MT" pitchFamily="34" charset="0"/>
              </a:defRPr>
            </a:lvl8pPr>
            <a:lvl9pPr marL="3886200" indent="-228600" algn="l" rtl="0" fontAlgn="base">
              <a:spcBef>
                <a:spcPct val="0"/>
              </a:spcBef>
              <a:spcAft>
                <a:spcPct val="0"/>
              </a:spcAft>
              <a:defRPr>
                <a:solidFill>
                  <a:schemeClr val="tx1"/>
                </a:solidFill>
                <a:latin typeface="Gill Sans MT" pitchFamily="34" charset="0"/>
              </a:defRPr>
            </a:lvl9pPr>
          </a:lstStyle>
          <a:p>
            <a:pPr algn="r" fontAlgn="base">
              <a:spcBef>
                <a:spcPct val="0"/>
              </a:spcBef>
              <a:spcAft>
                <a:spcPct val="0"/>
              </a:spcAft>
            </a:pPr>
            <a:fld id="{0F9951E3-9649-40BF-AD49-0D776CA6B20B}" type="slidenum">
              <a:rPr lang="en-US">
                <a:latin typeface="Calibri" pitchFamily="34" charset="0"/>
              </a:rPr>
              <a:pPr algn="r" fontAlgn="base">
                <a:spcBef>
                  <a:spcPct val="0"/>
                </a:spcBef>
                <a:spcAft>
                  <a:spcPct val="0"/>
                </a:spcAft>
              </a:pPr>
              <a:t>1</a:t>
            </a:fld>
            <a:endParaRPr lang="en-US">
              <a:latin typeface="Calibri" pitchFamily="34" charset="0"/>
            </a:endParaRPr>
          </a:p>
        </p:txBody>
      </p:sp>
    </p:spTree>
    <p:extLst>
      <p:ext uri="{BB962C8B-B14F-4D97-AF65-F5344CB8AC3E}">
        <p14:creationId xmlns:p14="http://schemas.microsoft.com/office/powerpoint/2010/main" val="355359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47C8CA4-4E08-4E65-A579-7C154E41B5A0}" type="slidenum">
              <a:rPr lang="en-US" smtClean="0"/>
              <a:pPr>
                <a:defRPr/>
              </a:pPr>
              <a:t>2</a:t>
            </a:fld>
            <a:endParaRPr lang="en-US"/>
          </a:p>
        </p:txBody>
      </p:sp>
    </p:spTree>
    <p:extLst>
      <p:ext uri="{BB962C8B-B14F-4D97-AF65-F5344CB8AC3E}">
        <p14:creationId xmlns:p14="http://schemas.microsoft.com/office/powerpoint/2010/main" val="682726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47C8CA4-4E08-4E65-A579-7C154E41B5A0}" type="slidenum">
              <a:rPr lang="en-US" smtClean="0"/>
              <a:pPr>
                <a:defRPr/>
              </a:pPr>
              <a:t>4</a:t>
            </a:fld>
            <a:endParaRPr lang="en-US"/>
          </a:p>
        </p:txBody>
      </p:sp>
    </p:spTree>
    <p:extLst>
      <p:ext uri="{BB962C8B-B14F-4D97-AF65-F5344CB8AC3E}">
        <p14:creationId xmlns:p14="http://schemas.microsoft.com/office/powerpoint/2010/main" val="4738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47C8CA4-4E08-4E65-A579-7C154E41B5A0}" type="slidenum">
              <a:rPr lang="en-US" smtClean="0"/>
              <a:pPr>
                <a:defRPr/>
              </a:pPr>
              <a:t>5</a:t>
            </a:fld>
            <a:endParaRPr lang="en-US"/>
          </a:p>
        </p:txBody>
      </p:sp>
    </p:spTree>
    <p:extLst>
      <p:ext uri="{BB962C8B-B14F-4D97-AF65-F5344CB8AC3E}">
        <p14:creationId xmlns:p14="http://schemas.microsoft.com/office/powerpoint/2010/main" val="3538437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14" name="Title 13"/>
          <p:cNvSpPr>
            <a:spLocks noGrp="1"/>
          </p:cNvSpPr>
          <p:nvPr>
            <p:ph type="ctrTitle"/>
          </p:nvPr>
        </p:nvSpPr>
        <p:spPr>
          <a:xfrm>
            <a:off x="1150249" y="1252444"/>
            <a:ext cx="7406640" cy="1472184"/>
          </a:xfrm>
        </p:spPr>
        <p:txBody>
          <a:bodyPr anchor="b"/>
          <a:lstStyle>
            <a:lvl1pPr algn="l">
              <a:defRPr/>
            </a:lvl1pPr>
            <a:extLst/>
          </a:lstStyle>
          <a:p>
            <a:r>
              <a:rPr lang="ar-SA" smtClean="0"/>
              <a:t>Click to edit Master title style</a:t>
            </a:r>
            <a:endParaRPr lang="ar-SA"/>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Click to edit Master subtitle style</a:t>
            </a:r>
            <a:endParaRPr lang="ar-SA"/>
          </a:p>
        </p:txBody>
      </p:sp>
      <p:sp>
        <p:nvSpPr>
          <p:cNvPr id="6" name="Date Placeholder 6"/>
          <p:cNvSpPr>
            <a:spLocks noGrp="1"/>
          </p:cNvSpPr>
          <p:nvPr>
            <p:ph type="dt" sz="half" idx="10"/>
          </p:nvPr>
        </p:nvSpPr>
        <p:spPr/>
        <p:txBody>
          <a:bodyPr/>
          <a:lstStyle>
            <a:lvl1pPr>
              <a:defRPr/>
            </a:lvl1pPr>
            <a:extLst/>
          </a:lstStyle>
          <a:p>
            <a:pPr>
              <a:defRPr/>
            </a:pPr>
            <a:fld id="{334FD8C6-4A5E-4FB4-8D1F-0409074AE096}" type="datetimeFigureOut">
              <a:rPr lang="ar-SA"/>
              <a:pPr>
                <a:defRPr/>
              </a:pPr>
              <a:t>06/06/42</a:t>
            </a:fld>
            <a:endParaRPr lang="ar-SA"/>
          </a:p>
        </p:txBody>
      </p:sp>
      <p:sp>
        <p:nvSpPr>
          <p:cNvPr id="7" name="Footer Placeholder 19"/>
          <p:cNvSpPr>
            <a:spLocks noGrp="1"/>
          </p:cNvSpPr>
          <p:nvPr>
            <p:ph type="ftr" sz="quarter" idx="11"/>
          </p:nvPr>
        </p:nvSpPr>
        <p:spPr/>
        <p:txBody>
          <a:bodyPr/>
          <a:lstStyle>
            <a:lvl1pPr>
              <a:defRPr/>
            </a:lvl1pPr>
            <a:extLst/>
          </a:lstStyle>
          <a:p>
            <a:pPr>
              <a:defRPr/>
            </a:pPr>
            <a:endParaRPr lang="ar-SA"/>
          </a:p>
        </p:txBody>
      </p:sp>
      <p:sp>
        <p:nvSpPr>
          <p:cNvPr id="8" name="Slide Number Placeholder 9"/>
          <p:cNvSpPr>
            <a:spLocks noGrp="1"/>
          </p:cNvSpPr>
          <p:nvPr>
            <p:ph type="sldNum" sz="quarter" idx="12"/>
          </p:nvPr>
        </p:nvSpPr>
        <p:spPr/>
        <p:txBody>
          <a:bodyPr/>
          <a:lstStyle>
            <a:lvl1pPr>
              <a:defRPr/>
            </a:lvl1pPr>
            <a:extLst/>
          </a:lstStyle>
          <a:p>
            <a:pPr>
              <a:defRPr/>
            </a:pPr>
            <a:fld id="{9C6AFC8D-D304-4A8C-8BDD-BAABA6EDB428}" type="slidenum">
              <a:rPr lang="ar-SA"/>
              <a:pPr>
                <a:defRPr/>
              </a:pPr>
              <a:t>‹#›</a:t>
            </a:fld>
            <a:endParaRPr lang="ar-SA"/>
          </a:p>
        </p:txBody>
      </p:sp>
    </p:spTree>
    <p:extLst>
      <p:ext uri="{BB962C8B-B14F-4D97-AF65-F5344CB8AC3E}">
        <p14:creationId xmlns:p14="http://schemas.microsoft.com/office/powerpoint/2010/main" val="1771525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ar-SA" smtClean="0"/>
              <a:t>Click to edit Master title style</a:t>
            </a:r>
            <a:endParaRPr lang="ar-SA"/>
          </a:p>
        </p:txBody>
      </p:sp>
      <p:sp>
        <p:nvSpPr>
          <p:cNvPr id="3" name="Vertical Text Placeholder 2"/>
          <p:cNvSpPr>
            <a:spLocks noGrp="1"/>
          </p:cNvSpPr>
          <p:nvPr>
            <p:ph type="body" orient="vert" idx="1"/>
          </p:nvPr>
        </p:nvSpPr>
        <p:spPr/>
        <p:txBody>
          <a:bodyPr vert="eaVert"/>
          <a:lstStyle>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4" name="Date Placeholder 23"/>
          <p:cNvSpPr>
            <a:spLocks noGrp="1"/>
          </p:cNvSpPr>
          <p:nvPr>
            <p:ph type="dt" sz="half" idx="10"/>
          </p:nvPr>
        </p:nvSpPr>
        <p:spPr/>
        <p:txBody>
          <a:bodyPr/>
          <a:lstStyle>
            <a:lvl1pPr>
              <a:defRPr/>
            </a:lvl1pPr>
          </a:lstStyle>
          <a:p>
            <a:pPr>
              <a:defRPr/>
            </a:pPr>
            <a:fld id="{150B2301-2216-4BB7-83EF-931E2031ADAD}" type="datetimeFigureOut">
              <a:rPr lang="ar-SA"/>
              <a:pPr>
                <a:defRPr/>
              </a:pPr>
              <a:t>06/06/42</a:t>
            </a:fld>
            <a:endParaRPr lang="ar-SA"/>
          </a:p>
        </p:txBody>
      </p:sp>
      <p:sp>
        <p:nvSpPr>
          <p:cNvPr id="5" name="Footer Placeholder 9"/>
          <p:cNvSpPr>
            <a:spLocks noGrp="1"/>
          </p:cNvSpPr>
          <p:nvPr>
            <p:ph type="ftr" sz="quarter" idx="11"/>
          </p:nvPr>
        </p:nvSpPr>
        <p:spPr/>
        <p:txBody>
          <a:bodyPr/>
          <a:lstStyle>
            <a:lvl1pPr>
              <a:defRPr/>
            </a:lvl1pPr>
          </a:lstStyle>
          <a:p>
            <a:pPr>
              <a:defRPr/>
            </a:pPr>
            <a:endParaRPr lang="ar-SA"/>
          </a:p>
        </p:txBody>
      </p:sp>
      <p:sp>
        <p:nvSpPr>
          <p:cNvPr id="6" name="Slide Number Placeholder 21"/>
          <p:cNvSpPr>
            <a:spLocks noGrp="1"/>
          </p:cNvSpPr>
          <p:nvPr>
            <p:ph type="sldNum" sz="quarter" idx="12"/>
          </p:nvPr>
        </p:nvSpPr>
        <p:spPr/>
        <p:txBody>
          <a:bodyPr/>
          <a:lstStyle>
            <a:lvl1pPr>
              <a:defRPr/>
            </a:lvl1pPr>
          </a:lstStyle>
          <a:p>
            <a:pPr>
              <a:defRPr/>
            </a:pPr>
            <a:fld id="{872E3259-7648-4511-9FD9-12A946531681}" type="slidenum">
              <a:rPr lang="ar-SA"/>
              <a:pPr>
                <a:defRPr/>
              </a:pPr>
              <a:t>‹#›</a:t>
            </a:fld>
            <a:endParaRPr lang="ar-SA"/>
          </a:p>
        </p:txBody>
      </p:sp>
    </p:spTree>
    <p:extLst>
      <p:ext uri="{BB962C8B-B14F-4D97-AF65-F5344CB8AC3E}">
        <p14:creationId xmlns:p14="http://schemas.microsoft.com/office/powerpoint/2010/main" val="4659701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ar-SA" dirty="0" smtClean="0"/>
              <a:t>Click to edit Master title style</a:t>
            </a:r>
            <a:endParaRPr lang="ar-SA" dirty="0"/>
          </a:p>
        </p:txBody>
      </p:sp>
      <p:sp>
        <p:nvSpPr>
          <p:cNvPr id="3" name="Content Placeholder 2"/>
          <p:cNvSpPr>
            <a:spLocks noGrp="1"/>
          </p:cNvSpPr>
          <p:nvPr>
            <p:ph idx="1"/>
          </p:nvPr>
        </p:nvSpPr>
        <p:spPr/>
        <p:txBody>
          <a:bodyPr/>
          <a:lstStyle>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4" name="Date Placeholder 23"/>
          <p:cNvSpPr>
            <a:spLocks noGrp="1"/>
          </p:cNvSpPr>
          <p:nvPr>
            <p:ph type="dt" sz="half" idx="10"/>
          </p:nvPr>
        </p:nvSpPr>
        <p:spPr/>
        <p:txBody>
          <a:bodyPr/>
          <a:lstStyle>
            <a:lvl1pPr>
              <a:defRPr/>
            </a:lvl1pPr>
          </a:lstStyle>
          <a:p>
            <a:pPr>
              <a:defRPr/>
            </a:pPr>
            <a:fld id="{48AFE44E-6E7F-4E99-8636-EFED13E81C6C}" type="datetimeFigureOut">
              <a:rPr lang="ar-SA"/>
              <a:pPr>
                <a:defRPr/>
              </a:pPr>
              <a:t>06/06/42</a:t>
            </a:fld>
            <a:endParaRPr lang="ar-SA"/>
          </a:p>
        </p:txBody>
      </p:sp>
      <p:sp>
        <p:nvSpPr>
          <p:cNvPr id="5" name="Footer Placeholder 9"/>
          <p:cNvSpPr>
            <a:spLocks noGrp="1"/>
          </p:cNvSpPr>
          <p:nvPr>
            <p:ph type="ftr" sz="quarter" idx="11"/>
          </p:nvPr>
        </p:nvSpPr>
        <p:spPr/>
        <p:txBody>
          <a:bodyPr/>
          <a:lstStyle>
            <a:lvl1pPr>
              <a:defRPr/>
            </a:lvl1pPr>
          </a:lstStyle>
          <a:p>
            <a:pPr>
              <a:defRPr/>
            </a:pPr>
            <a:endParaRPr lang="ar-SA"/>
          </a:p>
        </p:txBody>
      </p:sp>
      <p:sp>
        <p:nvSpPr>
          <p:cNvPr id="6" name="Slide Number Placeholder 21"/>
          <p:cNvSpPr>
            <a:spLocks noGrp="1"/>
          </p:cNvSpPr>
          <p:nvPr>
            <p:ph type="sldNum" sz="quarter" idx="12"/>
          </p:nvPr>
        </p:nvSpPr>
        <p:spPr/>
        <p:txBody>
          <a:bodyPr/>
          <a:lstStyle>
            <a:lvl1pPr>
              <a:defRPr/>
            </a:lvl1pPr>
          </a:lstStyle>
          <a:p>
            <a:pPr>
              <a:defRPr/>
            </a:pPr>
            <a:fld id="{50E89C75-2FC7-4AD2-8776-3993F0657254}" type="slidenum">
              <a:rPr lang="ar-SA"/>
              <a:pPr>
                <a:defRPr/>
              </a:pPr>
              <a:t>‹#›</a:t>
            </a:fld>
            <a:endParaRPr lang="ar-SA"/>
          </a:p>
        </p:txBody>
      </p:sp>
    </p:spTree>
    <p:extLst>
      <p:ext uri="{BB962C8B-B14F-4D97-AF65-F5344CB8AC3E}">
        <p14:creationId xmlns:p14="http://schemas.microsoft.com/office/powerpoint/2010/main" val="36733922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ar-SA" smtClean="0"/>
              <a:t>Click to edit Master title style</a:t>
            </a:r>
            <a:endParaRPr lang="ar-SA"/>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5BC91F98-F4C6-4BB0-BA39-E3F34FCD127B}" type="datetimeFigureOut">
              <a:rPr lang="ar-SA"/>
              <a:pPr>
                <a:defRPr/>
              </a:pPr>
              <a:t>06/06/42</a:t>
            </a:fld>
            <a:endParaRPr lang="ar-SA"/>
          </a:p>
        </p:txBody>
      </p:sp>
      <p:sp>
        <p:nvSpPr>
          <p:cNvPr id="9" name="Footer Placeholder 4"/>
          <p:cNvSpPr>
            <a:spLocks noGrp="1"/>
          </p:cNvSpPr>
          <p:nvPr>
            <p:ph type="ftr" sz="quarter" idx="11"/>
          </p:nvPr>
        </p:nvSpPr>
        <p:spPr/>
        <p:txBody>
          <a:bodyPr/>
          <a:lstStyle>
            <a:lvl1pPr>
              <a:defRPr/>
            </a:lvl1pPr>
            <a:extLst/>
          </a:lstStyle>
          <a:p>
            <a:pPr>
              <a:defRPr/>
            </a:pPr>
            <a:endParaRPr lang="ar-SA"/>
          </a:p>
        </p:txBody>
      </p:sp>
      <p:sp>
        <p:nvSpPr>
          <p:cNvPr id="10" name="Slide Number Placeholder 5"/>
          <p:cNvSpPr>
            <a:spLocks noGrp="1"/>
          </p:cNvSpPr>
          <p:nvPr>
            <p:ph type="sldNum" sz="quarter" idx="12"/>
          </p:nvPr>
        </p:nvSpPr>
        <p:spPr/>
        <p:txBody>
          <a:bodyPr/>
          <a:lstStyle>
            <a:lvl1pPr>
              <a:defRPr/>
            </a:lvl1pPr>
            <a:extLst/>
          </a:lstStyle>
          <a:p>
            <a:pPr>
              <a:defRPr/>
            </a:pPr>
            <a:fld id="{091D3769-8011-4610-908B-E3D744A9141F}" type="slidenum">
              <a:rPr lang="ar-SA"/>
              <a:pPr>
                <a:defRPr/>
              </a:pPr>
              <a:t>‹#›</a:t>
            </a:fld>
            <a:endParaRPr lang="ar-SA"/>
          </a:p>
        </p:txBody>
      </p:sp>
    </p:spTree>
    <p:extLst>
      <p:ext uri="{BB962C8B-B14F-4D97-AF65-F5344CB8AC3E}">
        <p14:creationId xmlns:p14="http://schemas.microsoft.com/office/powerpoint/2010/main" val="4680350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ar-SA" smtClean="0"/>
              <a:t>Click to edit Master title style</a:t>
            </a:r>
            <a:endParaRPr lang="ar-SA"/>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5" name="Date Placeholder 23"/>
          <p:cNvSpPr>
            <a:spLocks noGrp="1"/>
          </p:cNvSpPr>
          <p:nvPr>
            <p:ph type="dt" sz="half" idx="10"/>
          </p:nvPr>
        </p:nvSpPr>
        <p:spPr/>
        <p:txBody>
          <a:bodyPr/>
          <a:lstStyle>
            <a:lvl1pPr>
              <a:defRPr/>
            </a:lvl1pPr>
          </a:lstStyle>
          <a:p>
            <a:pPr>
              <a:defRPr/>
            </a:pPr>
            <a:fld id="{B08704CC-531B-44C5-B0E6-477F1C88575C}" type="datetimeFigureOut">
              <a:rPr lang="ar-SA"/>
              <a:pPr>
                <a:defRPr/>
              </a:pPr>
              <a:t>06/06/42</a:t>
            </a:fld>
            <a:endParaRPr lang="ar-SA"/>
          </a:p>
        </p:txBody>
      </p:sp>
      <p:sp>
        <p:nvSpPr>
          <p:cNvPr id="6" name="Footer Placeholder 9"/>
          <p:cNvSpPr>
            <a:spLocks noGrp="1"/>
          </p:cNvSpPr>
          <p:nvPr>
            <p:ph type="ftr" sz="quarter" idx="11"/>
          </p:nvPr>
        </p:nvSpPr>
        <p:spPr/>
        <p:txBody>
          <a:bodyPr/>
          <a:lstStyle>
            <a:lvl1pPr>
              <a:defRPr/>
            </a:lvl1pPr>
          </a:lstStyle>
          <a:p>
            <a:pPr>
              <a:defRPr/>
            </a:pPr>
            <a:endParaRPr lang="ar-SA"/>
          </a:p>
        </p:txBody>
      </p:sp>
      <p:sp>
        <p:nvSpPr>
          <p:cNvPr id="7" name="Slide Number Placeholder 21"/>
          <p:cNvSpPr>
            <a:spLocks noGrp="1"/>
          </p:cNvSpPr>
          <p:nvPr>
            <p:ph type="sldNum" sz="quarter" idx="12"/>
          </p:nvPr>
        </p:nvSpPr>
        <p:spPr/>
        <p:txBody>
          <a:bodyPr/>
          <a:lstStyle>
            <a:lvl1pPr>
              <a:defRPr/>
            </a:lvl1pPr>
          </a:lstStyle>
          <a:p>
            <a:pPr>
              <a:defRPr/>
            </a:pPr>
            <a:fld id="{A6AEFB8D-29A1-4681-A415-0D9E891AA850}" type="slidenum">
              <a:rPr lang="ar-SA"/>
              <a:pPr>
                <a:defRPr/>
              </a:pPr>
              <a:t>‹#›</a:t>
            </a:fld>
            <a:endParaRPr lang="ar-SA"/>
          </a:p>
        </p:txBody>
      </p:sp>
    </p:spTree>
    <p:extLst>
      <p:ext uri="{BB962C8B-B14F-4D97-AF65-F5344CB8AC3E}">
        <p14:creationId xmlns:p14="http://schemas.microsoft.com/office/powerpoint/2010/main" val="21104096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ar-SA" smtClean="0"/>
              <a:t>Click to edit Master title style</a:t>
            </a:r>
            <a:endParaRPr lang="ar-SA"/>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7" name="Date Placeholder 6"/>
          <p:cNvSpPr>
            <a:spLocks noGrp="1"/>
          </p:cNvSpPr>
          <p:nvPr>
            <p:ph type="dt" sz="half" idx="10"/>
          </p:nvPr>
        </p:nvSpPr>
        <p:spPr/>
        <p:txBody>
          <a:bodyPr/>
          <a:lstStyle>
            <a:lvl1pPr>
              <a:defRPr/>
            </a:lvl1pPr>
            <a:extLst/>
          </a:lstStyle>
          <a:p>
            <a:pPr>
              <a:defRPr/>
            </a:pPr>
            <a:fld id="{E90B0840-6AFD-4AD2-AE78-B1C9CAC36D28}" type="datetimeFigureOut">
              <a:rPr lang="ar-SA"/>
              <a:pPr>
                <a:defRPr/>
              </a:pPr>
              <a:t>06/06/42</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7769A24-07DB-4AF4-9EC6-E8670EA2B2D3}" type="slidenum">
              <a:rPr lang="ar-SA"/>
              <a:pPr>
                <a:defRPr/>
              </a:pPr>
              <a:t>‹#›</a:t>
            </a:fld>
            <a:endParaRPr lang="ar-SA"/>
          </a:p>
        </p:txBody>
      </p:sp>
    </p:spTree>
    <p:extLst>
      <p:ext uri="{BB962C8B-B14F-4D97-AF65-F5344CB8AC3E}">
        <p14:creationId xmlns:p14="http://schemas.microsoft.com/office/powerpoint/2010/main" val="18976872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ar-SA" smtClean="0"/>
              <a:t>Click to edit Master title style</a:t>
            </a:r>
            <a:endParaRPr lang="ar-SA"/>
          </a:p>
        </p:txBody>
      </p:sp>
      <p:sp>
        <p:nvSpPr>
          <p:cNvPr id="3" name="Date Placeholder 23"/>
          <p:cNvSpPr>
            <a:spLocks noGrp="1"/>
          </p:cNvSpPr>
          <p:nvPr>
            <p:ph type="dt" sz="half" idx="10"/>
          </p:nvPr>
        </p:nvSpPr>
        <p:spPr/>
        <p:txBody>
          <a:bodyPr/>
          <a:lstStyle>
            <a:lvl1pPr>
              <a:defRPr/>
            </a:lvl1pPr>
          </a:lstStyle>
          <a:p>
            <a:pPr>
              <a:defRPr/>
            </a:pPr>
            <a:fld id="{EBECA568-B248-4814-AB73-F5070A755666}" type="datetimeFigureOut">
              <a:rPr lang="ar-SA"/>
              <a:pPr>
                <a:defRPr/>
              </a:pPr>
              <a:t>06/06/42</a:t>
            </a:fld>
            <a:endParaRPr lang="ar-SA"/>
          </a:p>
        </p:txBody>
      </p:sp>
      <p:sp>
        <p:nvSpPr>
          <p:cNvPr id="4" name="Footer Placeholder 9"/>
          <p:cNvSpPr>
            <a:spLocks noGrp="1"/>
          </p:cNvSpPr>
          <p:nvPr>
            <p:ph type="ftr" sz="quarter" idx="11"/>
          </p:nvPr>
        </p:nvSpPr>
        <p:spPr/>
        <p:txBody>
          <a:bodyPr/>
          <a:lstStyle>
            <a:lvl1pPr>
              <a:defRPr/>
            </a:lvl1pPr>
          </a:lstStyle>
          <a:p>
            <a:pPr>
              <a:defRPr/>
            </a:pPr>
            <a:endParaRPr lang="ar-SA"/>
          </a:p>
        </p:txBody>
      </p:sp>
      <p:sp>
        <p:nvSpPr>
          <p:cNvPr id="5" name="Slide Number Placeholder 21"/>
          <p:cNvSpPr>
            <a:spLocks noGrp="1"/>
          </p:cNvSpPr>
          <p:nvPr>
            <p:ph type="sldNum" sz="quarter" idx="12"/>
          </p:nvPr>
        </p:nvSpPr>
        <p:spPr/>
        <p:txBody>
          <a:bodyPr/>
          <a:lstStyle>
            <a:lvl1pPr>
              <a:defRPr/>
            </a:lvl1pPr>
          </a:lstStyle>
          <a:p>
            <a:pPr>
              <a:defRPr/>
            </a:pPr>
            <a:fld id="{0642369F-692A-402C-982D-277037EE0564}" type="slidenum">
              <a:rPr lang="ar-SA"/>
              <a:pPr>
                <a:defRPr/>
              </a:pPr>
              <a:t>‹#›</a:t>
            </a:fld>
            <a:endParaRPr lang="ar-SA"/>
          </a:p>
        </p:txBody>
      </p:sp>
    </p:spTree>
    <p:extLst>
      <p:ext uri="{BB962C8B-B14F-4D97-AF65-F5344CB8AC3E}">
        <p14:creationId xmlns:p14="http://schemas.microsoft.com/office/powerpoint/2010/main" val="40236552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8B01BAE-551B-44DC-9789-FDE27436574E}" type="datetimeFigureOut">
              <a:rPr lang="ar-SA"/>
              <a:pPr>
                <a:defRPr/>
              </a:pPr>
              <a:t>06/06/42</a:t>
            </a:fld>
            <a:endParaRPr lang="ar-SA"/>
          </a:p>
        </p:txBody>
      </p:sp>
      <p:sp>
        <p:nvSpPr>
          <p:cNvPr id="5" name="Footer Placeholder 2"/>
          <p:cNvSpPr>
            <a:spLocks noGrp="1"/>
          </p:cNvSpPr>
          <p:nvPr>
            <p:ph type="ftr" sz="quarter" idx="11"/>
          </p:nvPr>
        </p:nvSpPr>
        <p:spPr/>
        <p:txBody>
          <a:bodyPr/>
          <a:lstStyle>
            <a:lvl1pPr>
              <a:defRPr/>
            </a:lvl1pPr>
            <a:extLst/>
          </a:lstStyle>
          <a:p>
            <a:pPr>
              <a:defRPr/>
            </a:pPr>
            <a:endParaRPr lang="ar-SA"/>
          </a:p>
        </p:txBody>
      </p:sp>
      <p:sp>
        <p:nvSpPr>
          <p:cNvPr id="6" name="Slide Number Placeholder 3"/>
          <p:cNvSpPr>
            <a:spLocks noGrp="1"/>
          </p:cNvSpPr>
          <p:nvPr>
            <p:ph type="sldNum" sz="quarter" idx="12"/>
          </p:nvPr>
        </p:nvSpPr>
        <p:spPr/>
        <p:txBody>
          <a:bodyPr/>
          <a:lstStyle>
            <a:lvl1pPr>
              <a:defRPr/>
            </a:lvl1pPr>
            <a:extLst/>
          </a:lstStyle>
          <a:p>
            <a:pPr>
              <a:defRPr/>
            </a:pPr>
            <a:fld id="{CDBDB00C-0EC6-4C44-BB8D-123C35F7B7F1}" type="slidenum">
              <a:rPr lang="ar-SA"/>
              <a:pPr>
                <a:defRPr/>
              </a:pPr>
              <a:t>‹#›</a:t>
            </a:fld>
            <a:endParaRPr lang="ar-SA"/>
          </a:p>
        </p:txBody>
      </p:sp>
    </p:spTree>
    <p:extLst>
      <p:ext uri="{BB962C8B-B14F-4D97-AF65-F5344CB8AC3E}">
        <p14:creationId xmlns:p14="http://schemas.microsoft.com/office/powerpoint/2010/main" val="3034608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ar-SA" smtClean="0"/>
              <a:t>Click to edit Master title style</a:t>
            </a:r>
            <a:endParaRPr lang="ar-SA"/>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ar-SA"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ar-SA"/>
          </a:p>
        </p:txBody>
      </p:sp>
      <p:sp>
        <p:nvSpPr>
          <p:cNvPr id="5" name="Date Placeholder 4"/>
          <p:cNvSpPr>
            <a:spLocks noGrp="1"/>
          </p:cNvSpPr>
          <p:nvPr>
            <p:ph type="dt" sz="half" idx="10"/>
          </p:nvPr>
        </p:nvSpPr>
        <p:spPr/>
        <p:txBody>
          <a:bodyPr/>
          <a:lstStyle>
            <a:lvl1pPr>
              <a:defRPr/>
            </a:lvl1pPr>
            <a:extLst/>
          </a:lstStyle>
          <a:p>
            <a:pPr>
              <a:defRPr/>
            </a:pPr>
            <a:fld id="{647420D6-2CE9-4DD4-9580-E757DA008791}" type="datetimeFigureOut">
              <a:rPr lang="ar-SA"/>
              <a:pPr>
                <a:defRPr/>
              </a:pPr>
              <a:t>06/06/42</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7BBE1223-C763-4D2A-B2FB-B3407FCD2C2A}" type="slidenum">
              <a:rPr lang="ar-SA"/>
              <a:pPr>
                <a:defRPr/>
              </a:pPr>
              <a:t>‹#›</a:t>
            </a:fld>
            <a:endParaRPr lang="ar-SA"/>
          </a:p>
        </p:txBody>
      </p:sp>
    </p:spTree>
    <p:extLst>
      <p:ext uri="{BB962C8B-B14F-4D97-AF65-F5344CB8AC3E}">
        <p14:creationId xmlns:p14="http://schemas.microsoft.com/office/powerpoint/2010/main" val="15653286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gn="l" rtl="0"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ar-SA" smtClean="0"/>
              <a:t>Click to edit Master title style</a:t>
            </a:r>
            <a:endParaRPr lang="ar-SA"/>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ar-SA" noProof="0" smtClean="0"/>
              <a:t>Click icon to add picture</a:t>
            </a:r>
            <a:endParaRPr lang="ar-SA"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ar-SA"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CB70613D-F58F-4DA9-9FFE-094FCE60C8D0}" type="datetimeFigureOut">
              <a:rPr lang="ar-SA"/>
              <a:pPr>
                <a:defRPr/>
              </a:pPr>
              <a:t>06/06/42</a:t>
            </a:fld>
            <a:endParaRPr lang="ar-SA"/>
          </a:p>
        </p:txBody>
      </p:sp>
      <p:sp>
        <p:nvSpPr>
          <p:cNvPr id="9" name="Footer Placeholder 5"/>
          <p:cNvSpPr>
            <a:spLocks noGrp="1"/>
          </p:cNvSpPr>
          <p:nvPr>
            <p:ph type="ftr" sz="quarter" idx="11"/>
          </p:nvPr>
        </p:nvSpPr>
        <p:spPr/>
        <p:txBody>
          <a:bodyPr/>
          <a:lstStyle>
            <a:lvl1pPr>
              <a:defRPr/>
            </a:lvl1pPr>
            <a:extLst/>
          </a:lstStyle>
          <a:p>
            <a:pPr>
              <a:defRPr/>
            </a:pPr>
            <a:endParaRPr lang="ar-SA"/>
          </a:p>
        </p:txBody>
      </p:sp>
      <p:sp>
        <p:nvSpPr>
          <p:cNvPr id="10" name="Slide Number Placeholder 6"/>
          <p:cNvSpPr>
            <a:spLocks noGrp="1"/>
          </p:cNvSpPr>
          <p:nvPr>
            <p:ph type="sldNum" sz="quarter" idx="12"/>
          </p:nvPr>
        </p:nvSpPr>
        <p:spPr/>
        <p:txBody>
          <a:bodyPr/>
          <a:lstStyle>
            <a:lvl1pPr>
              <a:defRPr/>
            </a:lvl1pPr>
            <a:extLst/>
          </a:lstStyle>
          <a:p>
            <a:pPr>
              <a:defRPr/>
            </a:pPr>
            <a:fld id="{143BA4CC-128A-4DE9-9E91-FFA1DE01273A}" type="slidenum">
              <a:rPr lang="ar-SA"/>
              <a:pPr>
                <a:defRPr/>
              </a:pPr>
              <a:t>‹#›</a:t>
            </a:fld>
            <a:endParaRPr lang="ar-SA"/>
          </a:p>
        </p:txBody>
      </p:sp>
    </p:spTree>
    <p:extLst>
      <p:ext uri="{BB962C8B-B14F-4D97-AF65-F5344CB8AC3E}">
        <p14:creationId xmlns:p14="http://schemas.microsoft.com/office/powerpoint/2010/main" val="31727258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Oval 7"/>
          <p:cNvSpPr/>
          <p:nvPr/>
        </p:nvSpPr>
        <p:spPr>
          <a:xfrm>
            <a:off x="107504" y="-27384"/>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rtl="0"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9118310C-46E3-447D-89A6-55F7572AB349}" type="datetimeFigureOut">
              <a:rPr lang="ar-SA"/>
              <a:pPr>
                <a:defRPr/>
              </a:pPr>
              <a:t>06/06/42</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lgn="l" rtl="0"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ar-SA"/>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rtl="0"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786D12BC-EC53-472F-94E0-EA1265D0C0CD}" type="slidenum">
              <a:rPr lang="ar-SA"/>
              <a:pPr>
                <a:defRPr/>
              </a:pPr>
              <a:t>‹#›</a:t>
            </a:fld>
            <a:endParaRPr lang="ar-SA"/>
          </a:p>
        </p:txBody>
      </p:sp>
      <p:sp>
        <p:nvSpPr>
          <p:cNvPr id="15" name="Rectangle 14"/>
          <p:cNvSpPr/>
          <p:nvPr/>
        </p:nvSpPr>
        <p:spPr bwMode="invGray">
          <a:xfrm>
            <a:off x="1114425"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19" name="Rounded Rectangle 18"/>
          <p:cNvSpPr/>
          <p:nvPr/>
        </p:nvSpPr>
        <p:spPr>
          <a:xfrm>
            <a:off x="0" y="0"/>
            <a:ext cx="9136542" cy="824380"/>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marL="0" indent="4346575" algn="ctr" rtl="1" fontAlgn="auto">
              <a:spcBef>
                <a:spcPts val="0"/>
              </a:spcBef>
              <a:spcAft>
                <a:spcPts val="0"/>
              </a:spcAft>
              <a:defRPr/>
            </a:pPr>
            <a:r>
              <a:rPr lang="ar-SA" sz="1800" b="1" dirty="0" smtClean="0">
                <a:solidFill>
                  <a:schemeClr val="bg1"/>
                </a:solidFill>
                <a:latin typeface="Century Gothic" pitchFamily="34" charset="0"/>
              </a:rPr>
              <a:t> </a:t>
            </a:r>
            <a:endParaRPr lang="en-US" sz="1800" b="1" dirty="0">
              <a:solidFill>
                <a:schemeClr val="bg1"/>
              </a:solidFill>
              <a:latin typeface="Century Gothic" pitchFamily="34" charset="0"/>
            </a:endParaRPr>
          </a:p>
        </p:txBody>
      </p:sp>
      <p:pic>
        <p:nvPicPr>
          <p:cNvPr id="23" name="Picture 5" descr="http://www.sptechs.com/emarket/Thumbs/pics/item134553.gif"/>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flipH="1">
            <a:off x="26504" y="5889574"/>
            <a:ext cx="933946" cy="92867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userDrawn="1"/>
        </p:nvPicPr>
        <p:blipFill>
          <a:blip r:embed="rId13"/>
          <a:stretch>
            <a:fillRect/>
          </a:stretch>
        </p:blipFill>
        <p:spPr>
          <a:xfrm>
            <a:off x="6274665" y="44612"/>
            <a:ext cx="2366350" cy="713796"/>
          </a:xfrm>
          <a:prstGeom prst="rect">
            <a:avLst/>
          </a:prstGeom>
        </p:spPr>
      </p:pic>
      <p:sp>
        <p:nvSpPr>
          <p:cNvPr id="7" name="Pie 6"/>
          <p:cNvSpPr/>
          <p:nvPr/>
        </p:nvSpPr>
        <p:spPr>
          <a:xfrm>
            <a:off x="-350124" y="-355524"/>
            <a:ext cx="695214" cy="683664"/>
          </a:xfrm>
          <a:prstGeom prst="pie">
            <a:avLst>
              <a:gd name="adj1" fmla="val 0"/>
              <a:gd name="adj2" fmla="val 5402120"/>
            </a:avLst>
          </a:prstGeom>
          <a:ln/>
        </p:spPr>
        <p:style>
          <a:lnRef idx="0">
            <a:schemeClr val="accent2"/>
          </a:lnRef>
          <a:fillRef idx="3">
            <a:schemeClr val="accent2"/>
          </a:fillRef>
          <a:effectRef idx="3">
            <a:schemeClr val="accent2"/>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16" name="Pie 15"/>
          <p:cNvSpPr/>
          <p:nvPr userDrawn="1"/>
        </p:nvSpPr>
        <p:spPr>
          <a:xfrm rot="5400000">
            <a:off x="8798556" y="-349375"/>
            <a:ext cx="695214" cy="683664"/>
          </a:xfrm>
          <a:prstGeom prst="pie">
            <a:avLst>
              <a:gd name="adj1" fmla="val 0"/>
              <a:gd name="adj2" fmla="val 5402120"/>
            </a:avLst>
          </a:prstGeom>
          <a:ln/>
        </p:spPr>
        <p:style>
          <a:lnRef idx="0">
            <a:schemeClr val="accent2"/>
          </a:lnRef>
          <a:fillRef idx="3">
            <a:schemeClr val="accent2"/>
          </a:fillRef>
          <a:effectRef idx="3">
            <a:schemeClr val="accent2"/>
          </a:effectRef>
          <a:fontRef idx="minor">
            <a:schemeClr val="lt1"/>
          </a:fontRef>
        </p:style>
        <p:txBody>
          <a:bodyPr anchor="ctr"/>
          <a:lstStyle>
            <a:extLst/>
          </a:lstStyle>
          <a:p>
            <a:pPr algn="ctr" rtl="0" fontAlgn="auto">
              <a:spcBef>
                <a:spcPts val="0"/>
              </a:spcBef>
              <a:spcAft>
                <a:spcPts val="0"/>
              </a:spcAft>
              <a:defRPr/>
            </a:pPr>
            <a:endParaRPr lang="en-US"/>
          </a:p>
        </p:txBody>
      </p:sp>
      <p:pic>
        <p:nvPicPr>
          <p:cNvPr id="18" name="Picture 17" descr="https://celt.ksu.edu.sa/sites/celt.ksu.edu.sa/themes/cel2/logo.png"/>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7465" y="50546"/>
            <a:ext cx="2674367" cy="684859"/>
          </a:xfrm>
          <a:prstGeom prst="rect">
            <a:avLst/>
          </a:prstGeom>
          <a:noFill/>
          <a:ln>
            <a:noFill/>
          </a:ln>
        </p:spPr>
      </p:pic>
      <p:pic>
        <p:nvPicPr>
          <p:cNvPr id="25" name="Picture 24" descr="https://celt.ksu.edu.sa/sites/celt.ksu.edu.sa/themes/cel2/logo.png"/>
          <p:cNvPicPr/>
          <p:nvPr userDrawn="1"/>
        </p:nvPicPr>
        <p:blipFill>
          <a:blip r:embed="rId15">
            <a:extLst>
              <a:ext uri="{BEBA8EAE-BF5A-486C-A8C5-ECC9F3942E4B}">
                <a14:imgProps xmlns:a14="http://schemas.microsoft.com/office/drawing/2010/main">
                  <a14:imgLayer r:embed="rId16">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913556" y="1129444"/>
            <a:ext cx="7889638" cy="1530278"/>
          </a:xfrm>
          <a:prstGeom prst="rect">
            <a:avLst/>
          </a:prstGeom>
          <a:noFill/>
          <a:ln>
            <a:noFill/>
          </a:ln>
          <a:effectLst/>
          <a:scene3d>
            <a:camera prst="orthographicFront">
              <a:rot lat="0" lon="0" rev="0"/>
            </a:camera>
            <a:lightRig rig="chilly" dir="t">
              <a:rot lat="0" lon="0" rev="18480000"/>
            </a:lightRig>
          </a:scene3d>
          <a:sp3d prstMaterial="clear">
            <a:bevelT h="63500"/>
          </a:sp3d>
        </p:spPr>
      </p:pic>
      <p:pic>
        <p:nvPicPr>
          <p:cNvPr id="26" name="Picture 25" descr="https://celt.ksu.edu.sa/sites/celt.ksu.edu.sa/themes/cel2/logo.png"/>
          <p:cNvPicPr/>
          <p:nvPr userDrawn="1"/>
        </p:nvPicPr>
        <p:blipFill>
          <a:blip r:embed="rId15">
            <a:extLst>
              <a:ext uri="{BEBA8EAE-BF5A-486C-A8C5-ECC9F3942E4B}">
                <a14:imgProps xmlns:a14="http://schemas.microsoft.com/office/drawing/2010/main">
                  <a14:imgLayer r:embed="rId16">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913556" y="2847716"/>
            <a:ext cx="7889638" cy="1530278"/>
          </a:xfrm>
          <a:prstGeom prst="rect">
            <a:avLst/>
          </a:prstGeom>
          <a:noFill/>
          <a:ln>
            <a:noFill/>
          </a:ln>
          <a:effectLst/>
          <a:scene3d>
            <a:camera prst="orthographicFront">
              <a:rot lat="0" lon="0" rev="0"/>
            </a:camera>
            <a:lightRig rig="chilly" dir="t">
              <a:rot lat="0" lon="0" rev="18480000"/>
            </a:lightRig>
          </a:scene3d>
          <a:sp3d prstMaterial="clear">
            <a:bevelT h="63500"/>
          </a:sp3d>
        </p:spPr>
      </p:pic>
      <p:pic>
        <p:nvPicPr>
          <p:cNvPr id="27" name="Picture 26" descr="https://celt.ksu.edu.sa/sites/celt.ksu.edu.sa/themes/cel2/logo.png"/>
          <p:cNvPicPr/>
          <p:nvPr userDrawn="1"/>
        </p:nvPicPr>
        <p:blipFill>
          <a:blip r:embed="rId15">
            <a:extLst>
              <a:ext uri="{BEBA8EAE-BF5A-486C-A8C5-ECC9F3942E4B}">
                <a14:imgProps xmlns:a14="http://schemas.microsoft.com/office/drawing/2010/main">
                  <a14:imgLayer r:embed="rId16">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913556" y="4563018"/>
            <a:ext cx="7889638" cy="1530278"/>
          </a:xfrm>
          <a:prstGeom prst="rect">
            <a:avLst/>
          </a:prstGeom>
          <a:noFill/>
          <a:ln>
            <a:noFill/>
          </a:ln>
          <a:effectLst/>
          <a:scene3d>
            <a:camera prst="orthographicFront">
              <a:rot lat="0" lon="0" rev="0"/>
            </a:camera>
            <a:lightRig rig="chilly" dir="t">
              <a:rot lat="0" lon="0" rev="18480000"/>
            </a:lightRig>
          </a:scene3d>
          <a:sp3d prstMaterial="clear">
            <a:bevelT h="63500"/>
          </a:sp3d>
        </p:spPr>
      </p:pic>
    </p:spTree>
  </p:cSld>
  <p:clrMap bg1="lt1" tx1="dk1" bg2="lt2" tx2="dk2" accent1="accent1" accent2="accent2" accent3="accent3" accent4="accent4" accent5="accent5" accent6="accent6" hlink="hlink" folHlink="folHlink"/>
  <p:sldLayoutIdLst>
    <p:sldLayoutId id="2147483681" r:id="rId1"/>
    <p:sldLayoutId id="2147483677" r:id="rId2"/>
    <p:sldLayoutId id="2147483682" r:id="rId3"/>
    <p:sldLayoutId id="2147483678" r:id="rId4"/>
    <p:sldLayoutId id="2147483683" r:id="rId5"/>
    <p:sldLayoutId id="2147483679" r:id="rId6"/>
    <p:sldLayoutId id="2147483684" r:id="rId7"/>
    <p:sldLayoutId id="2147483685" r:id="rId8"/>
    <p:sldLayoutId id="2147483686" r:id="rId9"/>
    <p:sldLayoutId id="2147483680" r:id="rId10"/>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txStyles>
    <p:titleStyle>
      <a:lvl1pPr algn="l" rtl="1"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fontAlgn="base">
        <a:spcBef>
          <a:spcPct val="0"/>
        </a:spcBef>
        <a:spcAft>
          <a:spcPct val="0"/>
        </a:spcAft>
        <a:defRPr sz="4300">
          <a:solidFill>
            <a:srgbClr val="572314"/>
          </a:solidFill>
          <a:latin typeface="Gill Sans MT" pitchFamily="34" charset="0"/>
        </a:defRPr>
      </a:lvl2pPr>
      <a:lvl3pPr algn="l" rtl="1" fontAlgn="base">
        <a:spcBef>
          <a:spcPct val="0"/>
        </a:spcBef>
        <a:spcAft>
          <a:spcPct val="0"/>
        </a:spcAft>
        <a:defRPr sz="4300">
          <a:solidFill>
            <a:srgbClr val="572314"/>
          </a:solidFill>
          <a:latin typeface="Gill Sans MT" pitchFamily="34" charset="0"/>
        </a:defRPr>
      </a:lvl3pPr>
      <a:lvl4pPr algn="l" rtl="1" fontAlgn="base">
        <a:spcBef>
          <a:spcPct val="0"/>
        </a:spcBef>
        <a:spcAft>
          <a:spcPct val="0"/>
        </a:spcAft>
        <a:defRPr sz="4300">
          <a:solidFill>
            <a:srgbClr val="572314"/>
          </a:solidFill>
          <a:latin typeface="Gill Sans MT" pitchFamily="34" charset="0"/>
        </a:defRPr>
      </a:lvl4pPr>
      <a:lvl5pPr algn="l" rtl="1" fontAlgn="base">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p:titleStyle>
    <p:body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0.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diagramLayout" Target="../diagrams/layout7.xml"/><Relationship Id="rId7" Type="http://schemas.openxmlformats.org/officeDocument/2006/relationships/image" Target="../media/image21.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3.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mailto:shendawy@ksu..edu.s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elt.ksu.edu.s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7.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8.gif"/><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9.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2912" y="1447055"/>
            <a:ext cx="5184576" cy="979597"/>
          </a:xfrm>
          <a:effectLst>
            <a:outerShdw blurRad="50800" dist="38100" dir="5400000" algn="t" rotWithShape="0">
              <a:prstClr val="black">
                <a:alpha val="40000"/>
              </a:prstClr>
            </a:outerShdw>
          </a:effectLst>
          <a:scene3d>
            <a:camera prst="orthographicFront"/>
            <a:lightRig rig="threePt" dir="t"/>
          </a:scene3d>
          <a:sp3d>
            <a:bevelT prst="relaxedInset"/>
          </a:sp3d>
        </p:spPr>
        <p:txBody>
          <a:bodyPr>
            <a:noAutofit/>
          </a:bodyPr>
          <a:lstStyle/>
          <a:p>
            <a:pPr algn="ctr"/>
            <a:r>
              <a:rPr lang="ar-SA" sz="2800" b="1" dirty="0" smtClean="0">
                <a:effectLst/>
              </a:rPr>
              <a:t>عرض عن منحة </a:t>
            </a:r>
            <a:r>
              <a:rPr lang="ar-SA" sz="2800" b="1" dirty="0">
                <a:effectLst/>
              </a:rPr>
              <a:t>التميز في التعلم والتعليم </a:t>
            </a:r>
            <a:r>
              <a:rPr lang="en-US" sz="2800" b="1" dirty="0">
                <a:effectLst/>
              </a:rPr>
              <a:t/>
            </a:r>
            <a:br>
              <a:rPr lang="en-US" sz="2800" b="1" dirty="0">
                <a:effectLst/>
              </a:rPr>
            </a:br>
            <a:r>
              <a:rPr lang="ar-SA" sz="2800" b="1" dirty="0">
                <a:effectLst/>
              </a:rPr>
              <a:t>بعنوان </a:t>
            </a:r>
            <a:endParaRPr lang="en-US" sz="2800" b="1" dirty="0">
              <a:effectLst/>
            </a:endParaRPr>
          </a:p>
        </p:txBody>
      </p:sp>
      <p:sp>
        <p:nvSpPr>
          <p:cNvPr id="5" name="Title 1"/>
          <p:cNvSpPr txBox="1">
            <a:spLocks/>
          </p:cNvSpPr>
          <p:nvPr/>
        </p:nvSpPr>
        <p:spPr>
          <a:xfrm>
            <a:off x="1366788" y="2557439"/>
            <a:ext cx="7416824" cy="1026964"/>
          </a:xfrm>
          <a:prstGeom prst="rect">
            <a:avLst/>
          </a:prstGeom>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91440" tIns="45720" rIns="91440" bIns="45720" numCol="1" anchor="b" anchorCtr="0" compatLnSpc="1">
            <a:prstTxWarp prst="textNoShape">
              <a:avLst/>
            </a:prstTxWarp>
            <a:noAutofit/>
          </a:bodyPr>
          <a:lstStyle>
            <a:lvl1pPr algn="l" rtl="1"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fontAlgn="base">
              <a:spcBef>
                <a:spcPct val="0"/>
              </a:spcBef>
              <a:spcAft>
                <a:spcPct val="0"/>
              </a:spcAft>
              <a:defRPr sz="4300">
                <a:solidFill>
                  <a:srgbClr val="572314"/>
                </a:solidFill>
                <a:latin typeface="Gill Sans MT" pitchFamily="34" charset="0"/>
              </a:defRPr>
            </a:lvl2pPr>
            <a:lvl3pPr algn="l" rtl="1" fontAlgn="base">
              <a:spcBef>
                <a:spcPct val="0"/>
              </a:spcBef>
              <a:spcAft>
                <a:spcPct val="0"/>
              </a:spcAft>
              <a:defRPr sz="4300">
                <a:solidFill>
                  <a:srgbClr val="572314"/>
                </a:solidFill>
                <a:latin typeface="Gill Sans MT" pitchFamily="34" charset="0"/>
              </a:defRPr>
            </a:lvl3pPr>
            <a:lvl4pPr algn="l" rtl="1" fontAlgn="base">
              <a:spcBef>
                <a:spcPct val="0"/>
              </a:spcBef>
              <a:spcAft>
                <a:spcPct val="0"/>
              </a:spcAft>
              <a:defRPr sz="4300">
                <a:solidFill>
                  <a:srgbClr val="572314"/>
                </a:solidFill>
                <a:latin typeface="Gill Sans MT" pitchFamily="34" charset="0"/>
              </a:defRPr>
            </a:lvl4pPr>
            <a:lvl5pPr algn="l" rtl="1" fontAlgn="base">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a:lstStyle>
          <a:p>
            <a:pPr algn="ctr"/>
            <a:r>
              <a:rPr lang="ar-SA" sz="3200" b="1" dirty="0" smtClean="0">
                <a:effectLst/>
              </a:rPr>
              <a:t>تصميم نموذج لمستودع عناصر التعلم الرقمية لأعضاء هيئة التدريس بجامعة الملك سعود عبر شبكة الإنترنت</a:t>
            </a:r>
            <a:endParaRPr lang="en-US" sz="3200" b="1" dirty="0">
              <a:effectLst/>
            </a:endParaRPr>
          </a:p>
        </p:txBody>
      </p:sp>
      <p:sp>
        <p:nvSpPr>
          <p:cNvPr id="7" name="Title 1"/>
          <p:cNvSpPr txBox="1">
            <a:spLocks/>
          </p:cNvSpPr>
          <p:nvPr/>
        </p:nvSpPr>
        <p:spPr>
          <a:xfrm>
            <a:off x="2482912" y="3715190"/>
            <a:ext cx="5184576" cy="523558"/>
          </a:xfrm>
          <a:prstGeom prst="rect">
            <a:avLst/>
          </a:prstGeom>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91440" tIns="45720" rIns="91440" bIns="45720" numCol="1" anchor="b" anchorCtr="0" compatLnSpc="1">
            <a:prstTxWarp prst="textNoShape">
              <a:avLst/>
            </a:prstTxWarp>
            <a:noAutofit/>
          </a:bodyPr>
          <a:lstStyle>
            <a:lvl1pPr algn="l" rtl="1"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fontAlgn="base">
              <a:spcBef>
                <a:spcPct val="0"/>
              </a:spcBef>
              <a:spcAft>
                <a:spcPct val="0"/>
              </a:spcAft>
              <a:defRPr sz="4300">
                <a:solidFill>
                  <a:srgbClr val="572314"/>
                </a:solidFill>
                <a:latin typeface="Gill Sans MT" pitchFamily="34" charset="0"/>
              </a:defRPr>
            </a:lvl2pPr>
            <a:lvl3pPr algn="l" rtl="1" fontAlgn="base">
              <a:spcBef>
                <a:spcPct val="0"/>
              </a:spcBef>
              <a:spcAft>
                <a:spcPct val="0"/>
              </a:spcAft>
              <a:defRPr sz="4300">
                <a:solidFill>
                  <a:srgbClr val="572314"/>
                </a:solidFill>
                <a:latin typeface="Gill Sans MT" pitchFamily="34" charset="0"/>
              </a:defRPr>
            </a:lvl3pPr>
            <a:lvl4pPr algn="l" rtl="1" fontAlgn="base">
              <a:spcBef>
                <a:spcPct val="0"/>
              </a:spcBef>
              <a:spcAft>
                <a:spcPct val="0"/>
              </a:spcAft>
              <a:defRPr sz="4300">
                <a:solidFill>
                  <a:srgbClr val="572314"/>
                </a:solidFill>
                <a:latin typeface="Gill Sans MT" pitchFamily="34" charset="0"/>
              </a:defRPr>
            </a:lvl4pPr>
            <a:lvl5pPr algn="l" rtl="1" fontAlgn="base">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a:lstStyle>
          <a:p>
            <a:pPr algn="ctr"/>
            <a:r>
              <a:rPr lang="ar-SA" sz="2400" b="1" dirty="0" smtClean="0">
                <a:effectLst/>
              </a:rPr>
              <a:t>إعداد</a:t>
            </a:r>
            <a:endParaRPr lang="en-US" sz="2400" b="1" dirty="0">
              <a:effectLst/>
            </a:endParaRPr>
          </a:p>
        </p:txBody>
      </p:sp>
      <p:sp>
        <p:nvSpPr>
          <p:cNvPr id="8" name="Title 1"/>
          <p:cNvSpPr txBox="1">
            <a:spLocks/>
          </p:cNvSpPr>
          <p:nvPr/>
        </p:nvSpPr>
        <p:spPr>
          <a:xfrm>
            <a:off x="1762832" y="4369535"/>
            <a:ext cx="6624736" cy="1180728"/>
          </a:xfrm>
          <a:prstGeom prst="rect">
            <a:avLst/>
          </a:prstGeom>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91440" tIns="45720" rIns="91440" bIns="45720" numCol="1" anchor="b" anchorCtr="0" compatLnSpc="1">
            <a:prstTxWarp prst="textNoShape">
              <a:avLst/>
            </a:prstTxWarp>
            <a:noAutofit/>
          </a:bodyPr>
          <a:lstStyle>
            <a:lvl1pPr algn="l" rtl="1"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fontAlgn="base">
              <a:spcBef>
                <a:spcPct val="0"/>
              </a:spcBef>
              <a:spcAft>
                <a:spcPct val="0"/>
              </a:spcAft>
              <a:defRPr sz="4300">
                <a:solidFill>
                  <a:srgbClr val="572314"/>
                </a:solidFill>
                <a:latin typeface="Gill Sans MT" pitchFamily="34" charset="0"/>
              </a:defRPr>
            </a:lvl2pPr>
            <a:lvl3pPr algn="l" rtl="1" fontAlgn="base">
              <a:spcBef>
                <a:spcPct val="0"/>
              </a:spcBef>
              <a:spcAft>
                <a:spcPct val="0"/>
              </a:spcAft>
              <a:defRPr sz="4300">
                <a:solidFill>
                  <a:srgbClr val="572314"/>
                </a:solidFill>
                <a:latin typeface="Gill Sans MT" pitchFamily="34" charset="0"/>
              </a:defRPr>
            </a:lvl3pPr>
            <a:lvl4pPr algn="l" rtl="1" fontAlgn="base">
              <a:spcBef>
                <a:spcPct val="0"/>
              </a:spcBef>
              <a:spcAft>
                <a:spcPct val="0"/>
              </a:spcAft>
              <a:defRPr sz="4300">
                <a:solidFill>
                  <a:srgbClr val="572314"/>
                </a:solidFill>
                <a:latin typeface="Gill Sans MT" pitchFamily="34" charset="0"/>
              </a:defRPr>
            </a:lvl4pPr>
            <a:lvl5pPr algn="l" rtl="1" fontAlgn="base">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a:lstStyle>
          <a:p>
            <a:pPr algn="ctr"/>
            <a:r>
              <a:rPr lang="ar-SA" sz="2400" b="1" dirty="0" smtClean="0">
                <a:effectLst/>
              </a:rPr>
              <a:t>د. سعد هنداوي سعد</a:t>
            </a:r>
          </a:p>
          <a:p>
            <a:pPr algn="ctr"/>
            <a:r>
              <a:rPr lang="ar-SA" sz="2400" b="1" dirty="0" smtClean="0">
                <a:effectLst/>
              </a:rPr>
              <a:t>استاذ تكنولوجيا التعليم المساعد </a:t>
            </a:r>
          </a:p>
          <a:p>
            <a:pPr algn="ctr"/>
            <a:r>
              <a:rPr lang="ar-SA" sz="2400" b="1" dirty="0" smtClean="0">
                <a:effectLst/>
              </a:rPr>
              <a:t>عمادة التعليم الإلكتروني والتعلم عن بُعد</a:t>
            </a:r>
            <a:endParaRPr lang="en-US" sz="2400" b="1" dirty="0">
              <a:effectLst/>
            </a:endParaRPr>
          </a:p>
        </p:txBody>
      </p:sp>
      <p:pic>
        <p:nvPicPr>
          <p:cNvPr id="11" name="Picture 10" descr="http://upload.wikimedia.org/wikipedia/ar/c/c6/%D8%A8%D8%B3%D9%85_%D8%A7%D9%84%D9%84%D9%87_%D8%A7%D9%84%D8%B1%D8%AD%D9%85%D9%86_%D8%A7%D9%84%D8%B1%D8%AD%D9%8A%D9%85.png"/>
          <p:cNvPicPr/>
          <p:nvPr/>
        </p:nvPicPr>
        <p:blipFill>
          <a:blip r:embed="rId3">
            <a:extLst>
              <a:ext uri="{28A0092B-C50C-407E-A947-70E740481C1C}">
                <a14:useLocalDpi xmlns:a14="http://schemas.microsoft.com/office/drawing/2010/main" val="0"/>
              </a:ext>
            </a:extLst>
          </a:blip>
          <a:srcRect/>
          <a:stretch>
            <a:fillRect/>
          </a:stretch>
        </p:blipFill>
        <p:spPr bwMode="auto">
          <a:xfrm>
            <a:off x="4105647" y="944541"/>
            <a:ext cx="1939107" cy="371727"/>
          </a:xfrm>
          <a:prstGeom prst="rect">
            <a:avLst/>
          </a:prstGeom>
          <a:noFill/>
          <a:ln>
            <a:noFill/>
          </a:ln>
        </p:spPr>
      </p:pic>
      <p:sp>
        <p:nvSpPr>
          <p:cNvPr id="12" name="Title 1"/>
          <p:cNvSpPr txBox="1">
            <a:spLocks/>
          </p:cNvSpPr>
          <p:nvPr/>
        </p:nvSpPr>
        <p:spPr>
          <a:xfrm>
            <a:off x="2482912" y="5681048"/>
            <a:ext cx="5184576" cy="508243"/>
          </a:xfrm>
          <a:prstGeom prst="rect">
            <a:avLst/>
          </a:prstGeom>
          <a:effectLst>
            <a:outerShdw blurRad="50800" dist="38100" dir="5400000" algn="t" rotWithShape="0">
              <a:prstClr val="black">
                <a:alpha val="40000"/>
              </a:prstClr>
            </a:outerShdw>
          </a:effectLst>
          <a:scene3d>
            <a:camera prst="orthographicFront"/>
            <a:lightRig rig="threePt" dir="t"/>
          </a:scene3d>
          <a:sp3d>
            <a:bevelT prst="relaxedInset"/>
          </a:sp3d>
        </p:spPr>
        <p:txBody>
          <a:bodyPr vert="horz" wrap="square" lIns="91440" tIns="45720" rIns="91440" bIns="45720" numCol="1" anchor="b" anchorCtr="0" compatLnSpc="1">
            <a:prstTxWarp prst="textNoShape">
              <a:avLst/>
            </a:prstTxWarp>
            <a:noAutofit/>
          </a:bodyPr>
          <a:lstStyle>
            <a:lvl1pPr algn="l" rtl="1"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fontAlgn="base">
              <a:spcBef>
                <a:spcPct val="0"/>
              </a:spcBef>
              <a:spcAft>
                <a:spcPct val="0"/>
              </a:spcAft>
              <a:defRPr sz="4300">
                <a:solidFill>
                  <a:srgbClr val="572314"/>
                </a:solidFill>
                <a:latin typeface="Gill Sans MT" pitchFamily="34" charset="0"/>
              </a:defRPr>
            </a:lvl2pPr>
            <a:lvl3pPr algn="l" rtl="1" fontAlgn="base">
              <a:spcBef>
                <a:spcPct val="0"/>
              </a:spcBef>
              <a:spcAft>
                <a:spcPct val="0"/>
              </a:spcAft>
              <a:defRPr sz="4300">
                <a:solidFill>
                  <a:srgbClr val="572314"/>
                </a:solidFill>
                <a:latin typeface="Gill Sans MT" pitchFamily="34" charset="0"/>
              </a:defRPr>
            </a:lvl3pPr>
            <a:lvl4pPr algn="l" rtl="1" fontAlgn="base">
              <a:spcBef>
                <a:spcPct val="0"/>
              </a:spcBef>
              <a:spcAft>
                <a:spcPct val="0"/>
              </a:spcAft>
              <a:defRPr sz="4300">
                <a:solidFill>
                  <a:srgbClr val="572314"/>
                </a:solidFill>
                <a:latin typeface="Gill Sans MT" pitchFamily="34" charset="0"/>
              </a:defRPr>
            </a:lvl4pPr>
            <a:lvl5pPr algn="l" rtl="1" fontAlgn="base">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a:lstStyle>
          <a:p>
            <a:pPr algn="ctr"/>
            <a:r>
              <a:rPr lang="ar-SA" sz="2000" b="1" dirty="0" smtClean="0">
                <a:effectLst/>
              </a:rPr>
              <a:t>ذو الحجة 1345هـ</a:t>
            </a:r>
            <a:endParaRPr lang="en-US" sz="2000" b="1" dirty="0">
              <a:effectLst/>
            </a:endParaRPr>
          </a:p>
        </p:txBody>
      </p:sp>
    </p:spTree>
    <p:extLst>
      <p:ext uri="{BB962C8B-B14F-4D97-AF65-F5344CB8AC3E}">
        <p14:creationId xmlns:p14="http://schemas.microsoft.com/office/powerpoint/2010/main" val="20770339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out)">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1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par>
                          <p:cTn id="23" fill="hold">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1500"/>
                                        <p:tgtEl>
                                          <p:spTgt spid="8"/>
                                        </p:tgtEl>
                                      </p:cBhvr>
                                    </p:animEffect>
                                  </p:childTnLst>
                                </p:cTn>
                              </p:par>
                            </p:childTnLst>
                          </p:cTn>
                        </p:par>
                        <p:par>
                          <p:cTn id="27" fill="hold">
                            <p:stCondLst>
                              <p:cond delay="2000"/>
                            </p:stCondLst>
                            <p:childTnLst>
                              <p:par>
                                <p:cTn id="28" presetID="22" presetClass="entr" presetSubtype="2"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right)">
                                      <p:cBhvr>
                                        <p:cTn id="3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81663355"/>
              </p:ext>
            </p:extLst>
          </p:nvPr>
        </p:nvGraphicFramePr>
        <p:xfrm>
          <a:off x="4572000" y="1052736"/>
          <a:ext cx="4043139" cy="72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187624" y="1700808"/>
            <a:ext cx="7488832" cy="1200329"/>
          </a:xfrm>
          <a:prstGeom prst="rect">
            <a:avLst/>
          </a:prstGeom>
        </p:spPr>
        <p:txBody>
          <a:bodyPr wrap="square">
            <a:spAutoFit/>
          </a:bodyPr>
          <a:lstStyle/>
          <a:p>
            <a:pPr marL="463550" indent="-463550" algn="just"/>
            <a:r>
              <a:rPr lang="ar-SA" sz="2400" b="1" dirty="0" smtClean="0">
                <a:solidFill>
                  <a:srgbClr val="0070C0"/>
                </a:solidFill>
                <a:latin typeface="Simplified Arabic" panose="02020603050405020304" pitchFamily="18" charset="-78"/>
                <a:cs typeface="Simplified Arabic" panose="02020603050405020304" pitchFamily="18" charset="-78"/>
              </a:rPr>
              <a:t>1- </a:t>
            </a:r>
            <a:r>
              <a:rPr lang="ar-SA" sz="2400" b="1" dirty="0">
                <a:solidFill>
                  <a:srgbClr val="0070C0"/>
                </a:solidFill>
                <a:latin typeface="Simplified Arabic" panose="02020603050405020304" pitchFamily="18" charset="-78"/>
                <a:cs typeface="Simplified Arabic" panose="02020603050405020304" pitchFamily="18" charset="-78"/>
              </a:rPr>
              <a:t>قائمة معايير </a:t>
            </a:r>
            <a:r>
              <a:rPr lang="ar-SA" sz="2400" b="1" dirty="0" smtClean="0">
                <a:solidFill>
                  <a:srgbClr val="0070C0"/>
                </a:solidFill>
                <a:latin typeface="Simplified Arabic" panose="02020603050405020304" pitchFamily="18" charset="-78"/>
                <a:cs typeface="Simplified Arabic" panose="02020603050405020304" pitchFamily="18" charset="-78"/>
              </a:rPr>
              <a:t>مستودع </a:t>
            </a:r>
            <a:r>
              <a:rPr lang="ar-SA" sz="2400" b="1" dirty="0">
                <a:solidFill>
                  <a:srgbClr val="0070C0"/>
                </a:solidFill>
                <a:latin typeface="Simplified Arabic" panose="02020603050405020304" pitchFamily="18" charset="-78"/>
                <a:cs typeface="Simplified Arabic" panose="02020603050405020304" pitchFamily="18" charset="-78"/>
              </a:rPr>
              <a:t>عناصر التعلم </a:t>
            </a:r>
            <a:r>
              <a:rPr lang="en-US" sz="2400" b="1" dirty="0">
                <a:solidFill>
                  <a:srgbClr val="0070C0"/>
                </a:solidFill>
                <a:latin typeface="Simplified Arabic" panose="02020603050405020304" pitchFamily="18" charset="-78"/>
                <a:cs typeface="Simplified Arabic" panose="02020603050405020304" pitchFamily="18" charset="-78"/>
              </a:rPr>
              <a:t>Learning Object</a:t>
            </a:r>
            <a:r>
              <a:rPr lang="ar-SA" sz="2400" b="1" dirty="0">
                <a:solidFill>
                  <a:srgbClr val="0070C0"/>
                </a:solidFill>
                <a:latin typeface="Simplified Arabic" panose="02020603050405020304" pitchFamily="18" charset="-78"/>
                <a:cs typeface="Simplified Arabic" panose="02020603050405020304" pitchFamily="18" charset="-78"/>
              </a:rPr>
              <a:t> عبر الإنترنت تتكون من (9) مجالات ، (25) معيار، (288) </a:t>
            </a:r>
            <a:r>
              <a:rPr lang="ar-SA" sz="2400" b="1" dirty="0" smtClean="0">
                <a:solidFill>
                  <a:srgbClr val="0070C0"/>
                </a:solidFill>
                <a:latin typeface="Simplified Arabic" panose="02020603050405020304" pitchFamily="18" charset="-78"/>
                <a:cs typeface="Simplified Arabic" panose="02020603050405020304" pitchFamily="18" charset="-78"/>
              </a:rPr>
              <a:t>مؤشر كما بالجدول التالي:</a:t>
            </a:r>
            <a:endParaRPr lang="ar-SA" sz="2400" b="1" dirty="0">
              <a:solidFill>
                <a:srgbClr val="0070C0"/>
              </a:solidFill>
              <a:latin typeface="Simplified Arabic" panose="02020603050405020304" pitchFamily="18" charset="-78"/>
              <a:cs typeface="Simplified Arabic" panose="02020603050405020304" pitchFamily="18"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582389323"/>
              </p:ext>
            </p:extLst>
          </p:nvPr>
        </p:nvGraphicFramePr>
        <p:xfrm>
          <a:off x="1331640" y="2990804"/>
          <a:ext cx="7367130" cy="3750564"/>
        </p:xfrm>
        <a:graphic>
          <a:graphicData uri="http://schemas.openxmlformats.org/drawingml/2006/table">
            <a:tbl>
              <a:tblPr rtl="1" firstRow="1" firstCol="1" bandRow="1">
                <a:tableStyleId>{5C22544A-7EE6-4342-B048-85BDC9FD1C3A}</a:tableStyleId>
              </a:tblPr>
              <a:tblGrid>
                <a:gridCol w="1330470"/>
                <a:gridCol w="4822868"/>
                <a:gridCol w="1213792"/>
              </a:tblGrid>
              <a:tr h="204239">
                <a:tc>
                  <a:txBody>
                    <a:bodyPr/>
                    <a:lstStyle/>
                    <a:p>
                      <a:pPr marL="0" marR="0" algn="ctr" rtl="1">
                        <a:lnSpc>
                          <a:spcPct val="115000"/>
                        </a:lnSpc>
                        <a:spcBef>
                          <a:spcPts val="0"/>
                        </a:spcBef>
                        <a:spcAft>
                          <a:spcPts val="0"/>
                        </a:spcAft>
                      </a:pPr>
                      <a:r>
                        <a:rPr lang="ar-EG" sz="1800" b="1" dirty="0">
                          <a:effectLst/>
                          <a:latin typeface="Simplified Arabic" panose="02020603050405020304" pitchFamily="18" charset="-78"/>
                          <a:cs typeface="Simplified Arabic" panose="02020603050405020304" pitchFamily="18" charset="-78"/>
                        </a:rPr>
                        <a:t>المجال</a:t>
                      </a:r>
                      <a:endParaRPr lang="en-US"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1">
                        <a:lnSpc>
                          <a:spcPct val="115000"/>
                        </a:lnSpc>
                        <a:spcBef>
                          <a:spcPts val="0"/>
                        </a:spcBef>
                        <a:spcAft>
                          <a:spcPts val="0"/>
                        </a:spcAft>
                      </a:pPr>
                      <a:r>
                        <a:rPr lang="ar-EG" sz="1800" b="1" dirty="0">
                          <a:effectLst/>
                          <a:latin typeface="Simplified Arabic" panose="02020603050405020304" pitchFamily="18" charset="-78"/>
                          <a:cs typeface="Simplified Arabic" panose="02020603050405020304" pitchFamily="18" charset="-78"/>
                        </a:rPr>
                        <a:t>المعيار</a:t>
                      </a:r>
                      <a:endParaRPr lang="en-US"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1">
                        <a:lnSpc>
                          <a:spcPct val="115000"/>
                        </a:lnSpc>
                        <a:spcBef>
                          <a:spcPts val="0"/>
                        </a:spcBef>
                        <a:spcAft>
                          <a:spcPts val="0"/>
                        </a:spcAft>
                      </a:pPr>
                      <a:r>
                        <a:rPr lang="ar-SA" sz="1800" b="1" dirty="0" smtClean="0">
                          <a:effectLst/>
                          <a:latin typeface="Simplified Arabic" panose="02020603050405020304" pitchFamily="18" charset="-78"/>
                          <a:cs typeface="Simplified Arabic" panose="02020603050405020304" pitchFamily="18" charset="-78"/>
                        </a:rPr>
                        <a:t>عدد </a:t>
                      </a:r>
                      <a:r>
                        <a:rPr lang="ar-EG" sz="1800" b="1" dirty="0" smtClean="0">
                          <a:effectLst/>
                          <a:latin typeface="Simplified Arabic" panose="02020603050405020304" pitchFamily="18" charset="-78"/>
                          <a:cs typeface="Simplified Arabic" panose="02020603050405020304" pitchFamily="18" charset="-78"/>
                        </a:rPr>
                        <a:t>المؤشرات</a:t>
                      </a:r>
                      <a:endParaRPr lang="en-US"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115008">
                <a:tc rowSpan="2">
                  <a:txBody>
                    <a:bodyPr/>
                    <a:lstStyle/>
                    <a:p>
                      <a:pPr marL="0" marR="0" algn="r" rtl="1">
                        <a:lnSpc>
                          <a:spcPct val="115000"/>
                        </a:lnSpc>
                        <a:spcBef>
                          <a:spcPts val="0"/>
                        </a:spcBef>
                        <a:spcAft>
                          <a:spcPts val="0"/>
                        </a:spcAft>
                      </a:pPr>
                      <a:r>
                        <a:rPr lang="ar-EG" sz="1400" b="1" dirty="0">
                          <a:effectLst/>
                          <a:latin typeface="Simplified Arabic" panose="02020603050405020304" pitchFamily="18" charset="-78"/>
                          <a:cs typeface="Simplified Arabic" panose="02020603050405020304" pitchFamily="18" charset="-78"/>
                        </a:rPr>
                        <a:t>1 -المحتوى</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r" rtl="1">
                        <a:lnSpc>
                          <a:spcPct val="115000"/>
                        </a:lnSpc>
                        <a:spcBef>
                          <a:spcPts val="0"/>
                        </a:spcBef>
                        <a:spcAft>
                          <a:spcPts val="0"/>
                        </a:spcAft>
                      </a:pPr>
                      <a:r>
                        <a:rPr lang="ar-EG" sz="1400" b="1" dirty="0">
                          <a:effectLst/>
                          <a:latin typeface="Simplified Arabic" panose="02020603050405020304" pitchFamily="18" charset="-78"/>
                          <a:cs typeface="Simplified Arabic" panose="02020603050405020304" pitchFamily="18" charset="-78"/>
                        </a:rPr>
                        <a:t>1/1 تحديد عناصر التعلم بمستودع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dirty="0">
                          <a:effectLst/>
                          <a:latin typeface="Simplified Arabic" panose="02020603050405020304" pitchFamily="18" charset="-78"/>
                          <a:cs typeface="Simplified Arabic" panose="02020603050405020304" pitchFamily="18" charset="-78"/>
                        </a:rPr>
                        <a:t>16</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115008">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1</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تنظيم محتوى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16</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115008">
                <a:tc rowSpan="12">
                  <a:txBody>
                    <a:bodyPr/>
                    <a:lstStyle/>
                    <a:p>
                      <a:pPr marL="285750" marR="0" indent="-285750" algn="r" rtl="1">
                        <a:lnSpc>
                          <a:spcPct val="115000"/>
                        </a:lnSpc>
                        <a:spcBef>
                          <a:spcPts val="0"/>
                        </a:spcBef>
                        <a:spcAft>
                          <a:spcPts val="0"/>
                        </a:spcAft>
                      </a:pPr>
                      <a:r>
                        <a:rPr lang="ar-EG" sz="1400" b="1" dirty="0">
                          <a:effectLst/>
                          <a:latin typeface="Simplified Arabic" panose="02020603050405020304" pitchFamily="18" charset="-78"/>
                          <a:cs typeface="Simplified Arabic" panose="02020603050405020304" pitchFamily="18" charset="-78"/>
                        </a:rPr>
                        <a:t>2- تصميم واجهات تفاعل مستودع عناصر التعلم </a:t>
                      </a:r>
                      <a:r>
                        <a:rPr lang="en-US" sz="1400" b="1" dirty="0">
                          <a:effectLst/>
                          <a:latin typeface="Simplified Arabic" panose="02020603050405020304" pitchFamily="18" charset="-78"/>
                          <a:cs typeface="Simplified Arabic" panose="02020603050405020304" pitchFamily="18" charset="-78"/>
                        </a:rPr>
                        <a:t>Design Interface</a:t>
                      </a:r>
                      <a:r>
                        <a:rPr lang="ar-EG" sz="1400" b="1" dirty="0">
                          <a:effectLst/>
                          <a:latin typeface="Simplified Arabic" panose="02020603050405020304" pitchFamily="18" charset="-78"/>
                          <a:cs typeface="Simplified Arabic" panose="02020603050405020304" pitchFamily="18" charset="-78"/>
                        </a:rPr>
                        <a:t>:</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1</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تحديد هدف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4</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115008">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/2 </a:t>
                      </a:r>
                      <a:r>
                        <a:rPr lang="ar-EG" sz="1400" b="1" dirty="0">
                          <a:effectLst/>
                          <a:latin typeface="Simplified Arabic" panose="02020603050405020304" pitchFamily="18" charset="-78"/>
                          <a:cs typeface="Simplified Arabic" panose="02020603050405020304" pitchFamily="18" charset="-78"/>
                        </a:rPr>
                        <a:t>تنظيم الصفحة الرئيسة بمستودع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9</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3</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تخطيط صفحات </a:t>
                      </a:r>
                      <a:r>
                        <a:rPr lang="en-US" sz="1400" b="1" dirty="0">
                          <a:effectLst/>
                          <a:latin typeface="Simplified Arabic" panose="02020603050405020304" pitchFamily="18" charset="-78"/>
                          <a:cs typeface="Simplified Arabic" panose="02020603050405020304" pitchFamily="18" charset="-78"/>
                        </a:rPr>
                        <a:t>Page Lay Out</a:t>
                      </a:r>
                      <a:r>
                        <a:rPr lang="ar-EG" sz="1400" b="1" dirty="0">
                          <a:effectLst/>
                          <a:latin typeface="Simplified Arabic" panose="02020603050405020304" pitchFamily="18" charset="-78"/>
                          <a:cs typeface="Simplified Arabic" panose="02020603050405020304" pitchFamily="18" charset="-78"/>
                        </a:rPr>
                        <a:t>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dirty="0">
                          <a:effectLst/>
                          <a:latin typeface="Simplified Arabic" panose="02020603050405020304" pitchFamily="18" charset="-78"/>
                          <a:cs typeface="Simplified Arabic" panose="02020603050405020304" pitchFamily="18" charset="-78"/>
                        </a:rPr>
                        <a:t>7</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4</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تنظيم رؤوس وعناوين </a:t>
                      </a:r>
                      <a:r>
                        <a:rPr lang="en-US" sz="1400" b="1" dirty="0">
                          <a:effectLst/>
                          <a:latin typeface="Simplified Arabic" panose="02020603050405020304" pitchFamily="18" charset="-78"/>
                          <a:cs typeface="Simplified Arabic" panose="02020603050405020304" pitchFamily="18" charset="-78"/>
                        </a:rPr>
                        <a:t>Heading &amp;Titles</a:t>
                      </a:r>
                      <a:r>
                        <a:rPr lang="ar-EG" sz="1400" b="1" dirty="0">
                          <a:effectLst/>
                          <a:latin typeface="Simplified Arabic" panose="02020603050405020304" pitchFamily="18" charset="-78"/>
                          <a:cs typeface="Simplified Arabic" panose="02020603050405020304" pitchFamily="18" charset="-78"/>
                        </a:rPr>
                        <a:t> صفحات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5</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5</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تمرير وتقليب </a:t>
                      </a:r>
                      <a:r>
                        <a:rPr lang="en-US" sz="1400" b="1" dirty="0">
                          <a:effectLst/>
                          <a:latin typeface="Simplified Arabic" panose="02020603050405020304" pitchFamily="18" charset="-78"/>
                          <a:cs typeface="Simplified Arabic" panose="02020603050405020304" pitchFamily="18" charset="-78"/>
                        </a:rPr>
                        <a:t>Scrolling and Paging</a:t>
                      </a:r>
                      <a:r>
                        <a:rPr lang="ar-EG" sz="1400" b="1" dirty="0">
                          <a:effectLst/>
                          <a:latin typeface="Simplified Arabic" panose="02020603050405020304" pitchFamily="18" charset="-78"/>
                          <a:cs typeface="Simplified Arabic" panose="02020603050405020304" pitchFamily="18" charset="-78"/>
                        </a:rPr>
                        <a:t> صفحات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3</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115008">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6</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تنظيم القوائم </a:t>
                      </a:r>
                      <a:r>
                        <a:rPr lang="en-US" sz="1400" b="1" dirty="0">
                          <a:effectLst/>
                          <a:latin typeface="Simplified Arabic" panose="02020603050405020304" pitchFamily="18" charset="-78"/>
                          <a:cs typeface="Simplified Arabic" panose="02020603050405020304" pitchFamily="18" charset="-78"/>
                        </a:rPr>
                        <a:t>Lists</a:t>
                      </a:r>
                      <a:r>
                        <a:rPr lang="ar-EG" sz="1400" b="1" dirty="0">
                          <a:effectLst/>
                          <a:latin typeface="Simplified Arabic" panose="02020603050405020304" pitchFamily="18" charset="-78"/>
                          <a:cs typeface="Simplified Arabic" panose="02020603050405020304" pitchFamily="18" charset="-78"/>
                        </a:rPr>
                        <a:t> داخل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5</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7</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تنظيم الإبحار </a:t>
                      </a:r>
                      <a:r>
                        <a:rPr lang="en-US" sz="1400" b="1" dirty="0">
                          <a:effectLst/>
                          <a:latin typeface="Simplified Arabic" panose="02020603050405020304" pitchFamily="18" charset="-78"/>
                          <a:cs typeface="Simplified Arabic" panose="02020603050405020304" pitchFamily="18" charset="-78"/>
                        </a:rPr>
                        <a:t>Navigation</a:t>
                      </a:r>
                      <a:r>
                        <a:rPr lang="ar-EG" sz="1400" b="1" dirty="0">
                          <a:effectLst/>
                          <a:latin typeface="Simplified Arabic" panose="02020603050405020304" pitchFamily="18" charset="-78"/>
                          <a:cs typeface="Simplified Arabic" panose="02020603050405020304" pitchFamily="18" charset="-78"/>
                        </a:rPr>
                        <a:t> داخل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9</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8</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تنظيم الإرتباطات </a:t>
                      </a:r>
                      <a:r>
                        <a:rPr lang="en-US" sz="1400" b="1" dirty="0">
                          <a:effectLst/>
                          <a:latin typeface="Simplified Arabic" panose="02020603050405020304" pitchFamily="18" charset="-78"/>
                          <a:cs typeface="Simplified Arabic" panose="02020603050405020304" pitchFamily="18" charset="-78"/>
                        </a:rPr>
                        <a:t>links</a:t>
                      </a:r>
                      <a:r>
                        <a:rPr lang="ar-EG" sz="1400" b="1" dirty="0">
                          <a:effectLst/>
                          <a:latin typeface="Simplified Arabic" panose="02020603050405020304" pitchFamily="18" charset="-78"/>
                          <a:cs typeface="Simplified Arabic" panose="02020603050405020304" pitchFamily="18" charset="-78"/>
                        </a:rPr>
                        <a:t> داخل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9</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9</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تنظيم النماذج </a:t>
                      </a:r>
                      <a:r>
                        <a:rPr lang="en-US" sz="1400" b="1" dirty="0">
                          <a:effectLst/>
                          <a:latin typeface="Simplified Arabic" panose="02020603050405020304" pitchFamily="18" charset="-78"/>
                          <a:cs typeface="Simplified Arabic" panose="02020603050405020304" pitchFamily="18" charset="-78"/>
                        </a:rPr>
                        <a:t>Forms</a:t>
                      </a:r>
                      <a:r>
                        <a:rPr lang="ar-EG" sz="1400" b="1" dirty="0">
                          <a:effectLst/>
                          <a:latin typeface="Simplified Arabic" panose="02020603050405020304" pitchFamily="18" charset="-78"/>
                          <a:cs typeface="Simplified Arabic" panose="02020603050405020304" pitchFamily="18" charset="-78"/>
                        </a:rPr>
                        <a:t> داخل مستودع عناصر التعلم .</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15</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10</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تنظيم الألوان </a:t>
                      </a:r>
                      <a:r>
                        <a:rPr lang="en-US" sz="1400" b="1" dirty="0">
                          <a:effectLst/>
                          <a:latin typeface="Simplified Arabic" panose="02020603050405020304" pitchFamily="18" charset="-78"/>
                          <a:cs typeface="Simplified Arabic" panose="02020603050405020304" pitchFamily="18" charset="-78"/>
                        </a:rPr>
                        <a:t>Colors</a:t>
                      </a:r>
                      <a:r>
                        <a:rPr lang="ar-EG" sz="1400" b="1" dirty="0">
                          <a:effectLst/>
                          <a:latin typeface="Simplified Arabic" panose="02020603050405020304" pitchFamily="18" charset="-78"/>
                          <a:cs typeface="Simplified Arabic" panose="02020603050405020304" pitchFamily="18" charset="-78"/>
                        </a:rPr>
                        <a:t> المستخدمة داخل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8</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11</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تنظيم  الوسائل متعددة </a:t>
                      </a:r>
                      <a:r>
                        <a:rPr lang="en-US" sz="1400" b="1" dirty="0">
                          <a:effectLst/>
                          <a:latin typeface="Simplified Arabic" panose="02020603050405020304" pitchFamily="18" charset="-78"/>
                          <a:cs typeface="Simplified Arabic" panose="02020603050405020304" pitchFamily="18" charset="-78"/>
                        </a:rPr>
                        <a:t>Multimedia</a:t>
                      </a:r>
                      <a:r>
                        <a:rPr lang="ar-EG" sz="1400" b="1" dirty="0">
                          <a:effectLst/>
                          <a:latin typeface="Simplified Arabic" panose="02020603050405020304" pitchFamily="18" charset="-78"/>
                          <a:cs typeface="Simplified Arabic" panose="02020603050405020304" pitchFamily="18" charset="-78"/>
                        </a:rPr>
                        <a:t> بمستودع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19</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115008">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12</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2</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تصميم واجهة التفاعل داخل مستودع عناصر 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dirty="0">
                          <a:effectLst/>
                          <a:latin typeface="Simplified Arabic" panose="02020603050405020304" pitchFamily="18" charset="-78"/>
                          <a:cs typeface="Simplified Arabic" panose="02020603050405020304" pitchFamily="18" charset="-78"/>
                        </a:rPr>
                        <a:t>9</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bl>
          </a:graphicData>
        </a:graphic>
      </p:graphicFrame>
      <p:pic>
        <p:nvPicPr>
          <p:cNvPr id="4098" name="Picture 2" descr="http://elforqaan.com/upload/1669a7949d583f7334c8c772478ac51119f8bc19.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27784" y="1074818"/>
            <a:ext cx="733921" cy="508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9954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wipe(left)">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right)">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10233105"/>
              </p:ext>
            </p:extLst>
          </p:nvPr>
        </p:nvGraphicFramePr>
        <p:xfrm>
          <a:off x="1403648" y="1129240"/>
          <a:ext cx="7218420" cy="5468112"/>
        </p:xfrm>
        <a:graphic>
          <a:graphicData uri="http://schemas.openxmlformats.org/drawingml/2006/table">
            <a:tbl>
              <a:tblPr rtl="1" firstRow="1" firstCol="1" bandRow="1">
                <a:tableStyleId>{5C22544A-7EE6-4342-B048-85BDC9FD1C3A}</a:tableStyleId>
              </a:tblPr>
              <a:tblGrid>
                <a:gridCol w="1602084"/>
                <a:gridCol w="4499952"/>
                <a:gridCol w="1116384"/>
              </a:tblGrid>
              <a:tr h="204239">
                <a:tc>
                  <a:txBody>
                    <a:bodyPr/>
                    <a:lstStyle/>
                    <a:p>
                      <a:pPr marL="0" marR="0" algn="ctr" rtl="1">
                        <a:lnSpc>
                          <a:spcPct val="115000"/>
                        </a:lnSpc>
                        <a:spcBef>
                          <a:spcPts val="0"/>
                        </a:spcBef>
                        <a:spcAft>
                          <a:spcPts val="0"/>
                        </a:spcAft>
                      </a:pPr>
                      <a:r>
                        <a:rPr lang="ar-EG" sz="1800" b="1" dirty="0">
                          <a:effectLst/>
                          <a:latin typeface="Simplified Arabic" panose="02020603050405020304" pitchFamily="18" charset="-78"/>
                          <a:cs typeface="Simplified Arabic" panose="02020603050405020304" pitchFamily="18" charset="-78"/>
                        </a:rPr>
                        <a:t>المجال</a:t>
                      </a:r>
                      <a:endParaRPr lang="en-US"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1">
                        <a:lnSpc>
                          <a:spcPct val="115000"/>
                        </a:lnSpc>
                        <a:spcBef>
                          <a:spcPts val="0"/>
                        </a:spcBef>
                        <a:spcAft>
                          <a:spcPts val="0"/>
                        </a:spcAft>
                      </a:pPr>
                      <a:r>
                        <a:rPr lang="ar-EG" sz="1800" b="1" dirty="0">
                          <a:effectLst/>
                          <a:latin typeface="Simplified Arabic" panose="02020603050405020304" pitchFamily="18" charset="-78"/>
                          <a:cs typeface="Simplified Arabic" panose="02020603050405020304" pitchFamily="18" charset="-78"/>
                        </a:rPr>
                        <a:t>المعيار</a:t>
                      </a:r>
                      <a:endParaRPr lang="en-US"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1">
                        <a:lnSpc>
                          <a:spcPct val="115000"/>
                        </a:lnSpc>
                        <a:spcBef>
                          <a:spcPts val="0"/>
                        </a:spcBef>
                        <a:spcAft>
                          <a:spcPts val="0"/>
                        </a:spcAft>
                      </a:pPr>
                      <a:r>
                        <a:rPr lang="ar-SA" sz="1800" b="1" dirty="0" smtClean="0">
                          <a:effectLst/>
                          <a:latin typeface="Simplified Arabic" panose="02020603050405020304" pitchFamily="18" charset="-78"/>
                          <a:cs typeface="Simplified Arabic" panose="02020603050405020304" pitchFamily="18" charset="-78"/>
                        </a:rPr>
                        <a:t>عدد </a:t>
                      </a:r>
                      <a:r>
                        <a:rPr lang="ar-EG" sz="1800" b="1" dirty="0" smtClean="0">
                          <a:effectLst/>
                          <a:latin typeface="Simplified Arabic" panose="02020603050405020304" pitchFamily="18" charset="-78"/>
                          <a:cs typeface="Simplified Arabic" panose="02020603050405020304" pitchFamily="18" charset="-78"/>
                        </a:rPr>
                        <a:t>المؤشرات</a:t>
                      </a:r>
                      <a:endParaRPr lang="en-US" sz="18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a:txBody>
                    <a:bodyPr/>
                    <a:lstStyle/>
                    <a:p>
                      <a:pPr marL="231775" marR="0" indent="-231775" algn="r" rtl="1">
                        <a:lnSpc>
                          <a:spcPct val="115000"/>
                        </a:lnSpc>
                        <a:spcBef>
                          <a:spcPts val="0"/>
                        </a:spcBef>
                        <a:spcAft>
                          <a:spcPts val="0"/>
                        </a:spcAft>
                      </a:pPr>
                      <a:r>
                        <a:rPr lang="en-US" sz="1400" b="1" dirty="0">
                          <a:effectLst/>
                          <a:latin typeface="Simplified Arabic" panose="02020603050405020304" pitchFamily="18" charset="-78"/>
                          <a:cs typeface="Simplified Arabic" panose="02020603050405020304" pitchFamily="18" charset="-78"/>
                        </a:rPr>
                        <a:t>3</a:t>
                      </a:r>
                      <a:r>
                        <a:rPr lang="ar-EG" sz="1400" b="1" dirty="0">
                          <a:effectLst/>
                          <a:latin typeface="Simplified Arabic" panose="02020603050405020304" pitchFamily="18" charset="-78"/>
                          <a:cs typeface="Simplified Arabic" panose="02020603050405020304" pitchFamily="18" charset="-78"/>
                        </a:rPr>
                        <a:t>- إدارة حقوق المكية الفكرية  </a:t>
                      </a:r>
                      <a:r>
                        <a:rPr lang="en-US" sz="1400" b="1" dirty="0">
                          <a:effectLst/>
                          <a:latin typeface="Simplified Arabic" panose="02020603050405020304" pitchFamily="18" charset="-78"/>
                          <a:cs typeface="Simplified Arabic" panose="02020603050405020304" pitchFamily="18" charset="-78"/>
                        </a:rPr>
                        <a:t>Right Management</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r" rtl="1">
                        <a:lnSpc>
                          <a:spcPct val="115000"/>
                        </a:lnSpc>
                        <a:spcBef>
                          <a:spcPts val="0"/>
                        </a:spcBef>
                        <a:spcAft>
                          <a:spcPts val="0"/>
                        </a:spcAft>
                      </a:pPr>
                      <a:r>
                        <a:rPr lang="en-US" sz="1400" b="1" dirty="0">
                          <a:effectLst/>
                          <a:latin typeface="Simplified Arabic" panose="02020603050405020304" pitchFamily="18" charset="-78"/>
                          <a:cs typeface="Simplified Arabic" panose="02020603050405020304" pitchFamily="18" charset="-78"/>
                        </a:rPr>
                        <a:t>3</a:t>
                      </a:r>
                      <a:r>
                        <a:rPr lang="ar-EG" sz="1400" b="1" dirty="0">
                          <a:effectLst/>
                          <a:latin typeface="Simplified Arabic" panose="02020603050405020304" pitchFamily="18" charset="-78"/>
                          <a:cs typeface="Simplified Arabic" panose="02020603050405020304" pitchFamily="18" charset="-78"/>
                        </a:rPr>
                        <a:t>/1 يلتزم مستودع عناصر التعلم بجميع حقوق وخصوصية الآخرين.</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dirty="0">
                          <a:effectLst/>
                          <a:latin typeface="Simplified Arabic" panose="02020603050405020304" pitchFamily="18" charset="-78"/>
                          <a:cs typeface="Simplified Arabic" panose="02020603050405020304" pitchFamily="18" charset="-78"/>
                        </a:rPr>
                        <a:t>11</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a:txBody>
                    <a:bodyPr/>
                    <a:lstStyle/>
                    <a:p>
                      <a:pPr marL="287338" marR="0" indent="-287338" algn="r" rtl="1">
                        <a:lnSpc>
                          <a:spcPct val="115000"/>
                        </a:lnSpc>
                        <a:spcBef>
                          <a:spcPts val="0"/>
                        </a:spcBef>
                        <a:spcAft>
                          <a:spcPts val="0"/>
                        </a:spcAft>
                      </a:pPr>
                      <a:r>
                        <a:rPr lang="en-US" sz="1400" b="1" dirty="0">
                          <a:effectLst/>
                          <a:latin typeface="Simplified Arabic" panose="02020603050405020304" pitchFamily="18" charset="-78"/>
                          <a:cs typeface="Simplified Arabic" panose="02020603050405020304" pitchFamily="18" charset="-78"/>
                        </a:rPr>
                        <a:t>4</a:t>
                      </a:r>
                      <a:r>
                        <a:rPr lang="ar-EG" sz="1400" b="1" dirty="0">
                          <a:effectLst/>
                          <a:latin typeface="Simplified Arabic" panose="02020603050405020304" pitchFamily="18" charset="-78"/>
                          <a:cs typeface="Simplified Arabic" panose="02020603050405020304" pitchFamily="18" charset="-78"/>
                        </a:rPr>
                        <a:t>- صيانة مستودع عناصر التعلم </a:t>
                      </a:r>
                      <a:r>
                        <a:rPr lang="en-US" sz="1400" b="1" dirty="0">
                          <a:effectLst/>
                          <a:latin typeface="Simplified Arabic" panose="02020603050405020304" pitchFamily="18" charset="-78"/>
                          <a:cs typeface="Simplified Arabic" panose="02020603050405020304" pitchFamily="18" charset="-78"/>
                        </a:rPr>
                        <a:t>Maintenance</a:t>
                      </a:r>
                      <a:r>
                        <a:rPr lang="ar-EG" sz="1400" b="1" dirty="0">
                          <a:effectLst/>
                          <a:latin typeface="Simplified Arabic" panose="02020603050405020304" pitchFamily="18" charset="-78"/>
                          <a:cs typeface="Simplified Arabic" panose="02020603050405020304" pitchFamily="18" charset="-78"/>
                        </a:rPr>
                        <a:t>:</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r" rtl="1">
                        <a:lnSpc>
                          <a:spcPct val="115000"/>
                        </a:lnSpc>
                        <a:spcBef>
                          <a:spcPts val="0"/>
                        </a:spcBef>
                        <a:spcAft>
                          <a:spcPts val="0"/>
                        </a:spcAft>
                      </a:pPr>
                      <a:r>
                        <a:rPr lang="en-US" sz="1400" b="1" dirty="0">
                          <a:effectLst/>
                          <a:latin typeface="Simplified Arabic" panose="02020603050405020304" pitchFamily="18" charset="-78"/>
                          <a:cs typeface="Simplified Arabic" panose="02020603050405020304" pitchFamily="18" charset="-78"/>
                        </a:rPr>
                        <a:t>4</a:t>
                      </a:r>
                      <a:r>
                        <a:rPr lang="ar-EG" sz="1400" b="1" dirty="0">
                          <a:effectLst/>
                          <a:latin typeface="Simplified Arabic" panose="02020603050405020304" pitchFamily="18" charset="-78"/>
                          <a:cs typeface="Simplified Arabic" panose="02020603050405020304" pitchFamily="18" charset="-78"/>
                        </a:rPr>
                        <a:t>/1 يقوم مستودع عناصر التعلم بإجراء عمليات الصيانة لجميع مكوناته.</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12</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rowSpan="2">
                  <a:txBody>
                    <a:bodyPr/>
                    <a:lstStyle/>
                    <a:p>
                      <a:pPr marL="285750" marR="0" indent="-285750" algn="r" rtl="1">
                        <a:lnSpc>
                          <a:spcPct val="115000"/>
                        </a:lnSpc>
                        <a:spcBef>
                          <a:spcPts val="0"/>
                        </a:spcBef>
                        <a:spcAft>
                          <a:spcPts val="0"/>
                        </a:spcAft>
                      </a:pPr>
                      <a:r>
                        <a:rPr lang="ar-EG" sz="1400" b="1" dirty="0">
                          <a:effectLst/>
                          <a:latin typeface="Simplified Arabic" panose="02020603050405020304" pitchFamily="18" charset="-78"/>
                          <a:cs typeface="Simplified Arabic" panose="02020603050405020304" pitchFamily="18" charset="-78"/>
                        </a:rPr>
                        <a:t>5- سهولة الاستخدام </a:t>
                      </a:r>
                      <a:r>
                        <a:rPr lang="en-US" sz="1400" b="1" dirty="0" smtClean="0">
                          <a:effectLst/>
                          <a:latin typeface="Simplified Arabic" panose="02020603050405020304" pitchFamily="18" charset="-78"/>
                          <a:cs typeface="Simplified Arabic" panose="02020603050405020304" pitchFamily="18" charset="-78"/>
                        </a:rPr>
                        <a:t>Usability</a:t>
                      </a:r>
                      <a:r>
                        <a:rPr lang="ar-EG" sz="1400" b="1" dirty="0" smtClean="0">
                          <a:effectLst/>
                          <a:latin typeface="Simplified Arabic" panose="02020603050405020304" pitchFamily="18" charset="-78"/>
                          <a:cs typeface="Simplified Arabic" panose="02020603050405020304" pitchFamily="18" charset="-78"/>
                        </a:rPr>
                        <a:t>:</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r" rtl="1">
                        <a:lnSpc>
                          <a:spcPct val="115000"/>
                        </a:lnSpc>
                        <a:spcBef>
                          <a:spcPts val="0"/>
                        </a:spcBef>
                        <a:spcAft>
                          <a:spcPts val="0"/>
                        </a:spcAft>
                      </a:pP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1</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a:t>
                      </a: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5</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تفعيل آليات سهولة الاستخدام </a:t>
                      </a:r>
                      <a:r>
                        <a:rPr kumimoji="0" lang="en-US" sz="1400" b="1" kern="1200" dirty="0" smtClean="0">
                          <a:solidFill>
                            <a:schemeClr val="dk1"/>
                          </a:solidFill>
                          <a:effectLst/>
                          <a:latin typeface="Simplified Arabic" panose="02020603050405020304" pitchFamily="18" charset="-78"/>
                          <a:ea typeface="+mn-ea"/>
                          <a:cs typeface="Simplified Arabic" panose="02020603050405020304" pitchFamily="18" charset="-78"/>
                        </a:rPr>
                        <a:t>Usability</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فى جميع مكونات المستودع .</a:t>
                      </a:r>
                      <a:endParaRPr kumimoji="0" lang="en-US" sz="1400" b="1" kern="1200" dirty="0">
                        <a:solidFill>
                          <a:schemeClr val="dk1"/>
                        </a:solidFill>
                        <a:effectLst/>
                        <a:latin typeface="Simplified Arabic" panose="02020603050405020304" pitchFamily="18" charset="-78"/>
                        <a:ea typeface="+mn-ea"/>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18</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2</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a:t>
                      </a: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5</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توظيف البرامج </a:t>
                      </a:r>
                      <a:r>
                        <a:rPr kumimoji="0" lang="en-US" sz="1400" b="1" kern="1200" dirty="0" smtClean="0">
                          <a:solidFill>
                            <a:schemeClr val="dk1"/>
                          </a:solidFill>
                          <a:effectLst/>
                          <a:latin typeface="Simplified Arabic" panose="02020603050405020304" pitchFamily="18" charset="-78"/>
                          <a:ea typeface="+mn-ea"/>
                          <a:cs typeface="Simplified Arabic" panose="02020603050405020304" pitchFamily="18" charset="-78"/>
                        </a:rPr>
                        <a:t>Soft wares</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بفاعلية داخل مستودع عناصر التعلم.</a:t>
                      </a:r>
                      <a:endParaRPr kumimoji="0" lang="en-US" sz="1400" b="1" kern="1200" dirty="0">
                        <a:solidFill>
                          <a:schemeClr val="dk1"/>
                        </a:solidFill>
                        <a:effectLst/>
                        <a:latin typeface="Simplified Arabic" panose="02020603050405020304" pitchFamily="18" charset="-78"/>
                        <a:ea typeface="+mn-ea"/>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6</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a:txBody>
                    <a:bodyPr/>
                    <a:lstStyle/>
                    <a:p>
                      <a:pPr marL="285750" marR="0" indent="-285750" algn="r" rtl="1">
                        <a:lnSpc>
                          <a:spcPct val="115000"/>
                        </a:lnSpc>
                        <a:spcBef>
                          <a:spcPts val="0"/>
                        </a:spcBef>
                        <a:spcAft>
                          <a:spcPts val="0"/>
                        </a:spcAft>
                      </a:pPr>
                      <a:r>
                        <a:rPr kumimoji="0" lang="ar-EG" sz="1400" b="1" kern="1200" dirty="0">
                          <a:solidFill>
                            <a:schemeClr val="lt1"/>
                          </a:solidFill>
                          <a:effectLst/>
                          <a:latin typeface="Simplified Arabic" panose="02020603050405020304" pitchFamily="18" charset="-78"/>
                          <a:ea typeface="+mn-ea"/>
                          <a:cs typeface="Simplified Arabic" panose="02020603050405020304" pitchFamily="18" charset="-78"/>
                        </a:rPr>
                        <a:t>6-سهولة</a:t>
                      </a:r>
                      <a:r>
                        <a:rPr lang="ar-EG" sz="1400" b="1" dirty="0">
                          <a:effectLst/>
                          <a:latin typeface="Simplified Arabic" panose="02020603050405020304" pitchFamily="18" charset="-78"/>
                          <a:cs typeface="Simplified Arabic" panose="02020603050405020304" pitchFamily="18" charset="-78"/>
                        </a:rPr>
                        <a:t> الوصول/الإتاحة  </a:t>
                      </a:r>
                      <a:r>
                        <a:rPr lang="en-US" sz="1400" b="1" dirty="0">
                          <a:effectLst/>
                          <a:latin typeface="Simplified Arabic" panose="02020603050405020304" pitchFamily="18" charset="-78"/>
                          <a:cs typeface="Simplified Arabic" panose="02020603050405020304" pitchFamily="18" charset="-78"/>
                        </a:rPr>
                        <a:t>Accessibility</a:t>
                      </a:r>
                      <a:r>
                        <a:rPr lang="ar-EG" sz="1400" b="1" dirty="0">
                          <a:effectLst/>
                          <a:latin typeface="Simplified Arabic" panose="02020603050405020304" pitchFamily="18" charset="-78"/>
                          <a:cs typeface="Simplified Arabic" panose="02020603050405020304" pitchFamily="18" charset="-78"/>
                        </a:rPr>
                        <a:t>:</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r" rtl="1">
                        <a:lnSpc>
                          <a:spcPct val="115000"/>
                        </a:lnSpc>
                        <a:spcBef>
                          <a:spcPts val="0"/>
                        </a:spcBef>
                        <a:spcAft>
                          <a:spcPts val="0"/>
                        </a:spcAft>
                      </a:pP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1</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a:t>
                      </a: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6</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يلتزم مستودع عناصر التعلم بتطبيق آليات سهولة الوصول بجميع مكوناته.</a:t>
                      </a:r>
                      <a:endParaRPr kumimoji="0" lang="en-US" sz="1400" b="1" kern="1200" dirty="0">
                        <a:solidFill>
                          <a:schemeClr val="dk1"/>
                        </a:solidFill>
                        <a:effectLst/>
                        <a:latin typeface="Simplified Arabic" panose="02020603050405020304" pitchFamily="18" charset="-78"/>
                        <a:ea typeface="+mn-ea"/>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14</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a:txBody>
                    <a:bodyPr/>
                    <a:lstStyle/>
                    <a:p>
                      <a:pPr marL="228600" marR="0" indent="-228600" algn="r" rtl="1">
                        <a:lnSpc>
                          <a:spcPct val="115000"/>
                        </a:lnSpc>
                        <a:spcBef>
                          <a:spcPts val="0"/>
                        </a:spcBef>
                        <a:spcAft>
                          <a:spcPts val="0"/>
                        </a:spcAft>
                      </a:pPr>
                      <a:r>
                        <a:rPr lang="ar-EG" sz="1400" b="1" dirty="0">
                          <a:effectLst/>
                          <a:latin typeface="Simplified Arabic" panose="02020603050405020304" pitchFamily="18" charset="-78"/>
                          <a:cs typeface="Simplified Arabic" panose="02020603050405020304" pitchFamily="18" charset="-78"/>
                        </a:rPr>
                        <a:t>7- مصداقية مستودع عناصر التعلم </a:t>
                      </a:r>
                      <a:r>
                        <a:rPr lang="en-US" sz="1400" b="1" dirty="0">
                          <a:effectLst/>
                          <a:latin typeface="Simplified Arabic" panose="02020603050405020304" pitchFamily="18" charset="-78"/>
                          <a:cs typeface="Simplified Arabic" panose="02020603050405020304" pitchFamily="18" charset="-78"/>
                        </a:rPr>
                        <a:t>The Credibility</a:t>
                      </a:r>
                      <a:r>
                        <a:rPr lang="ar-EG" sz="1400" b="1" dirty="0">
                          <a:effectLst/>
                          <a:latin typeface="Simplified Arabic" panose="02020603050405020304" pitchFamily="18" charset="-78"/>
                          <a:cs typeface="Simplified Arabic" panose="02020603050405020304" pitchFamily="18" charset="-78"/>
                        </a:rPr>
                        <a:t>:</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r" rtl="1">
                        <a:lnSpc>
                          <a:spcPct val="115000"/>
                        </a:lnSpc>
                        <a:spcBef>
                          <a:spcPts val="0"/>
                        </a:spcBef>
                        <a:spcAft>
                          <a:spcPts val="0"/>
                        </a:spcAft>
                      </a:pP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1</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a:t>
                      </a: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7</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يلتزم مستودع عناصر التعلم بالمصداقية فى جميع مكوناته.</a:t>
                      </a:r>
                      <a:endParaRPr kumimoji="0" lang="en-US" sz="1400" b="1" kern="1200" dirty="0">
                        <a:solidFill>
                          <a:schemeClr val="dk1"/>
                        </a:solidFill>
                        <a:effectLst/>
                        <a:latin typeface="Simplified Arabic" panose="02020603050405020304" pitchFamily="18" charset="-78"/>
                        <a:ea typeface="+mn-ea"/>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23</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a:txBody>
                    <a:bodyPr/>
                    <a:lstStyle/>
                    <a:p>
                      <a:pPr marL="171450" marR="0" indent="-114300" algn="r" rtl="1">
                        <a:lnSpc>
                          <a:spcPct val="115000"/>
                        </a:lnSpc>
                        <a:spcBef>
                          <a:spcPts val="0"/>
                        </a:spcBef>
                        <a:spcAft>
                          <a:spcPts val="0"/>
                        </a:spcAft>
                      </a:pPr>
                      <a:r>
                        <a:rPr lang="ar-EG" sz="1400" b="1" dirty="0">
                          <a:effectLst/>
                          <a:latin typeface="Simplified Arabic" panose="02020603050405020304" pitchFamily="18" charset="-78"/>
                          <a:cs typeface="Simplified Arabic" panose="02020603050405020304" pitchFamily="18" charset="-78"/>
                        </a:rPr>
                        <a:t>8-البحث </a:t>
                      </a:r>
                      <a:r>
                        <a:rPr lang="en-US" sz="1400" b="1" dirty="0">
                          <a:effectLst/>
                          <a:latin typeface="Simplified Arabic" panose="02020603050405020304" pitchFamily="18" charset="-78"/>
                          <a:cs typeface="Simplified Arabic" panose="02020603050405020304" pitchFamily="18" charset="-78"/>
                        </a:rPr>
                        <a:t>Searching</a:t>
                      </a:r>
                      <a:r>
                        <a:rPr lang="ar-EG" sz="1400" b="1" dirty="0">
                          <a:effectLst/>
                          <a:latin typeface="Simplified Arabic" panose="02020603050405020304" pitchFamily="18" charset="-78"/>
                          <a:cs typeface="Simplified Arabic" panose="02020603050405020304" pitchFamily="18" charset="-78"/>
                        </a:rPr>
                        <a:t> بمستودع عناصر </a:t>
                      </a:r>
                      <a:r>
                        <a:rPr lang="ar-EG" sz="1400" b="1" dirty="0" smtClean="0">
                          <a:effectLst/>
                          <a:latin typeface="Simplified Arabic" panose="02020603050405020304" pitchFamily="18" charset="-78"/>
                          <a:cs typeface="Simplified Arabic" panose="02020603050405020304" pitchFamily="18" charset="-78"/>
                        </a:rPr>
                        <a:t>التعلم</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r" rtl="1">
                        <a:lnSpc>
                          <a:spcPct val="115000"/>
                        </a:lnSpc>
                        <a:spcBef>
                          <a:spcPts val="0"/>
                        </a:spcBef>
                        <a:spcAft>
                          <a:spcPts val="0"/>
                        </a:spcAft>
                      </a:pP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1</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a:t>
                      </a: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8</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توظيف نظم البحث النصية </a:t>
                      </a:r>
                      <a:r>
                        <a:rPr kumimoji="0" lang="en-US" sz="1400" b="1" kern="1200" dirty="0">
                          <a:solidFill>
                            <a:schemeClr val="dk1"/>
                          </a:solidFill>
                          <a:effectLst/>
                          <a:latin typeface="Simplified Arabic" panose="02020603050405020304" pitchFamily="18" charset="-78"/>
                          <a:ea typeface="+mn-ea"/>
                          <a:cs typeface="Simplified Arabic" panose="02020603050405020304" pitchFamily="18" charset="-78"/>
                        </a:rPr>
                        <a:t>Text </a:t>
                      </a:r>
                      <a:r>
                        <a:rPr kumimoji="0" lang="en-US" sz="1400" b="1" kern="1200" dirty="0" smtClean="0">
                          <a:solidFill>
                            <a:schemeClr val="dk1"/>
                          </a:solidFill>
                          <a:effectLst/>
                          <a:latin typeface="Simplified Arabic" panose="02020603050405020304" pitchFamily="18" charset="-78"/>
                          <a:ea typeface="+mn-ea"/>
                          <a:cs typeface="Simplified Arabic" panose="02020603050405020304" pitchFamily="18" charset="-78"/>
                        </a:rPr>
                        <a:t>Searching</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بفاعلية داخل مستودع عناصر التعلم.</a:t>
                      </a:r>
                      <a:endParaRPr kumimoji="0" lang="en-US" sz="1400" b="1" kern="1200" dirty="0">
                        <a:solidFill>
                          <a:schemeClr val="dk1"/>
                        </a:solidFill>
                        <a:effectLst/>
                        <a:latin typeface="Simplified Arabic" panose="02020603050405020304" pitchFamily="18" charset="-78"/>
                        <a:ea typeface="+mn-ea"/>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26</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115008">
                <a:tc rowSpan="4">
                  <a:txBody>
                    <a:bodyPr/>
                    <a:lstStyle/>
                    <a:p>
                      <a:pPr marL="228600" marR="0" indent="-228600" algn="r" rtl="1">
                        <a:lnSpc>
                          <a:spcPct val="115000"/>
                        </a:lnSpc>
                        <a:spcBef>
                          <a:spcPts val="0"/>
                        </a:spcBef>
                        <a:spcAft>
                          <a:spcPts val="0"/>
                        </a:spcAft>
                      </a:pPr>
                      <a:r>
                        <a:rPr lang="ar-EG" sz="1400" b="1" dirty="0" smtClean="0">
                          <a:effectLst/>
                          <a:latin typeface="Simplified Arabic" panose="02020603050405020304" pitchFamily="18" charset="-78"/>
                          <a:cs typeface="Simplified Arabic" panose="02020603050405020304" pitchFamily="18" charset="-78"/>
                        </a:rPr>
                        <a:t>9-التفاعلية  </a:t>
                      </a:r>
                      <a:r>
                        <a:rPr lang="en-US" sz="1400" b="1" dirty="0">
                          <a:effectLst/>
                          <a:latin typeface="Simplified Arabic" panose="02020603050405020304" pitchFamily="18" charset="-78"/>
                          <a:cs typeface="Simplified Arabic" panose="02020603050405020304" pitchFamily="18" charset="-78"/>
                        </a:rPr>
                        <a:t>Interactivity</a:t>
                      </a:r>
                      <a:r>
                        <a:rPr lang="ar-EG" sz="1400" b="1" dirty="0">
                          <a:effectLst/>
                          <a:latin typeface="Simplified Arabic" panose="02020603050405020304" pitchFamily="18" charset="-78"/>
                          <a:cs typeface="Simplified Arabic" panose="02020603050405020304" pitchFamily="18" charset="-78"/>
                        </a:rPr>
                        <a:t>:</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r" rtl="1">
                        <a:lnSpc>
                          <a:spcPct val="115000"/>
                        </a:lnSpc>
                        <a:spcBef>
                          <a:spcPts val="0"/>
                        </a:spcBef>
                        <a:spcAft>
                          <a:spcPts val="0"/>
                        </a:spcAft>
                      </a:pP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1</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a:t>
                      </a: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9</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تركيز مستودع عناصر التعلم على المستفيد</a:t>
                      </a:r>
                      <a:endParaRPr kumimoji="0" lang="en-US" sz="1400" b="1" kern="1200" dirty="0">
                        <a:solidFill>
                          <a:schemeClr val="dk1"/>
                        </a:solidFill>
                        <a:effectLst/>
                        <a:latin typeface="Simplified Arabic" panose="02020603050405020304" pitchFamily="18" charset="-78"/>
                        <a:ea typeface="+mn-ea"/>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7</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2</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a:t>
                      </a:r>
                      <a:r>
                        <a:rPr kumimoji="0" lang="ar-SA" sz="1400" b="1" kern="1200" dirty="0" smtClean="0">
                          <a:solidFill>
                            <a:schemeClr val="dk1"/>
                          </a:solidFill>
                          <a:effectLst/>
                          <a:latin typeface="Simplified Arabic" panose="02020603050405020304" pitchFamily="18" charset="-78"/>
                          <a:ea typeface="+mn-ea"/>
                          <a:cs typeface="Simplified Arabic" panose="02020603050405020304" pitchFamily="18" charset="-78"/>
                        </a:rPr>
                        <a:t>9</a:t>
                      </a:r>
                      <a:r>
                        <a:rPr kumimoji="0" lang="ar-EG" sz="1400" b="1" kern="1200" dirty="0" smtClean="0">
                          <a:solidFill>
                            <a:schemeClr val="dk1"/>
                          </a:solidFill>
                          <a:effectLst/>
                          <a:latin typeface="Simplified Arabic" panose="02020603050405020304" pitchFamily="18" charset="-78"/>
                          <a:ea typeface="+mn-ea"/>
                          <a:cs typeface="Simplified Arabic" panose="02020603050405020304" pitchFamily="18" charset="-78"/>
                        </a:rPr>
                        <a:t> </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استجابة المستودع لمتطلبات المستفيد. (</a:t>
                      </a:r>
                      <a:r>
                        <a:rPr kumimoji="0" lang="en-US" sz="1400" b="1" kern="1200" dirty="0">
                          <a:solidFill>
                            <a:schemeClr val="dk1"/>
                          </a:solidFill>
                          <a:effectLst/>
                          <a:latin typeface="Simplified Arabic" panose="02020603050405020304" pitchFamily="18" charset="-78"/>
                          <a:ea typeface="+mn-ea"/>
                          <a:cs typeface="Simplified Arabic" panose="02020603050405020304" pitchFamily="18" charset="-78"/>
                        </a:rPr>
                        <a:t>Responsive System</a:t>
                      </a:r>
                      <a:r>
                        <a:rPr kumimoji="0" lang="ar-EG" sz="1400" b="1" kern="1200" dirty="0">
                          <a:solidFill>
                            <a:schemeClr val="dk1"/>
                          </a:solidFill>
                          <a:effectLst/>
                          <a:latin typeface="Simplified Arabic" panose="02020603050405020304" pitchFamily="18" charset="-78"/>
                          <a:ea typeface="+mn-ea"/>
                          <a:cs typeface="Simplified Arabic" panose="02020603050405020304" pitchFamily="18" charset="-78"/>
                        </a:rPr>
                        <a:t>)</a:t>
                      </a:r>
                      <a:endParaRPr kumimoji="0" lang="en-US" sz="1400" b="1" kern="1200" dirty="0">
                        <a:solidFill>
                          <a:schemeClr val="dk1"/>
                        </a:solidFill>
                        <a:effectLst/>
                        <a:latin typeface="Simplified Arabic" panose="02020603050405020304" pitchFamily="18" charset="-78"/>
                        <a:ea typeface="+mn-ea"/>
                        <a:cs typeface="Simplified Arabic" panose="02020603050405020304" pitchFamily="18" charset="-78"/>
                      </a:endParaRPr>
                    </a:p>
                  </a:txBody>
                  <a:tcPr marL="33300" marR="33300" marT="0" marB="0"/>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10</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3</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9</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تحكم المستفيد فى خيارات مستودع عناصر التعلم. (</a:t>
                      </a:r>
                      <a:r>
                        <a:rPr lang="en-US" sz="1400" b="1" dirty="0">
                          <a:effectLst/>
                          <a:latin typeface="Simplified Arabic" panose="02020603050405020304" pitchFamily="18" charset="-78"/>
                          <a:cs typeface="Simplified Arabic" panose="02020603050405020304" pitchFamily="18" charset="-78"/>
                        </a:rPr>
                        <a:t>Control</a:t>
                      </a:r>
                      <a:r>
                        <a:rPr lang="ar-EG" sz="1400" b="1" dirty="0">
                          <a:effectLst/>
                          <a:latin typeface="Simplified Arabic" panose="02020603050405020304" pitchFamily="18" charset="-78"/>
                          <a:cs typeface="Simplified Arabic" panose="02020603050405020304" pitchFamily="18" charset="-78"/>
                        </a:rPr>
                        <a:t>)</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a:effectLst/>
                          <a:latin typeface="Simplified Arabic" panose="02020603050405020304" pitchFamily="18" charset="-78"/>
                          <a:cs typeface="Simplified Arabic" panose="02020603050405020304" pitchFamily="18" charset="-78"/>
                        </a:rPr>
                        <a:t>10</a:t>
                      </a:r>
                      <a:endParaRPr lang="en-US" sz="1400" b="1">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r h="204239">
                <a:tc vMerge="1">
                  <a:txBody>
                    <a:bodyPr/>
                    <a:lstStyle/>
                    <a:p>
                      <a:endParaRPr lang="en-US"/>
                    </a:p>
                  </a:txBody>
                  <a:tcPr/>
                </a:tc>
                <a:tc>
                  <a:txBody>
                    <a:bodyPr/>
                    <a:lstStyle/>
                    <a:p>
                      <a:pPr marL="0" marR="0" algn="r" rtl="1">
                        <a:lnSpc>
                          <a:spcPct val="115000"/>
                        </a:lnSpc>
                        <a:spcBef>
                          <a:spcPts val="0"/>
                        </a:spcBef>
                        <a:spcAft>
                          <a:spcPts val="0"/>
                        </a:spcAft>
                      </a:pPr>
                      <a:r>
                        <a:rPr lang="ar-SA" sz="1400" b="1" dirty="0" smtClean="0">
                          <a:effectLst/>
                          <a:latin typeface="Simplified Arabic" panose="02020603050405020304" pitchFamily="18" charset="-78"/>
                          <a:cs typeface="Simplified Arabic" panose="02020603050405020304" pitchFamily="18" charset="-78"/>
                        </a:rPr>
                        <a:t>4</a:t>
                      </a:r>
                      <a:r>
                        <a:rPr lang="ar-EG" sz="1400" b="1" dirty="0" smtClean="0">
                          <a:effectLst/>
                          <a:latin typeface="Simplified Arabic" panose="02020603050405020304" pitchFamily="18" charset="-78"/>
                          <a:cs typeface="Simplified Arabic" panose="02020603050405020304" pitchFamily="18" charset="-78"/>
                        </a:rPr>
                        <a:t>/</a:t>
                      </a:r>
                      <a:r>
                        <a:rPr lang="ar-SA" sz="1400" b="1" dirty="0" smtClean="0">
                          <a:effectLst/>
                          <a:latin typeface="Simplified Arabic" panose="02020603050405020304" pitchFamily="18" charset="-78"/>
                          <a:cs typeface="Simplified Arabic" panose="02020603050405020304" pitchFamily="18" charset="-78"/>
                        </a:rPr>
                        <a:t>9</a:t>
                      </a:r>
                      <a:r>
                        <a:rPr lang="ar-EG" sz="1400" b="1" dirty="0" smtClean="0">
                          <a:effectLst/>
                          <a:latin typeface="Simplified Arabic" panose="02020603050405020304" pitchFamily="18" charset="-78"/>
                          <a:cs typeface="Simplified Arabic" panose="02020603050405020304" pitchFamily="18" charset="-78"/>
                        </a:rPr>
                        <a:t> </a:t>
                      </a:r>
                      <a:r>
                        <a:rPr lang="ar-EG" sz="1400" b="1" dirty="0">
                          <a:effectLst/>
                          <a:latin typeface="Simplified Arabic" panose="02020603050405020304" pitchFamily="18" charset="-78"/>
                          <a:cs typeface="Simplified Arabic" panose="02020603050405020304" pitchFamily="18" charset="-78"/>
                        </a:rPr>
                        <a:t>توظيف أدوات التفاعل بكفاءة داخل مستودع عناصر التعلم. (</a:t>
                      </a:r>
                      <a:r>
                        <a:rPr lang="en-US" sz="1400" b="1" dirty="0">
                          <a:effectLst/>
                          <a:latin typeface="Simplified Arabic" panose="02020603050405020304" pitchFamily="18" charset="-78"/>
                          <a:cs typeface="Simplified Arabic" panose="02020603050405020304" pitchFamily="18" charset="-78"/>
                        </a:rPr>
                        <a:t>Interaction Tools</a:t>
                      </a:r>
                      <a:r>
                        <a:rPr lang="ar-EG" sz="1400" b="1" dirty="0">
                          <a:effectLst/>
                          <a:latin typeface="Simplified Arabic" panose="02020603050405020304" pitchFamily="18" charset="-78"/>
                          <a:cs typeface="Simplified Arabic" panose="02020603050405020304" pitchFamily="18" charset="-78"/>
                        </a:rPr>
                        <a:t>)</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c>
                  <a:txBody>
                    <a:bodyPr/>
                    <a:lstStyle/>
                    <a:p>
                      <a:pPr marL="0" marR="0" algn="ctr" rtl="0">
                        <a:lnSpc>
                          <a:spcPct val="115000"/>
                        </a:lnSpc>
                        <a:spcBef>
                          <a:spcPts val="0"/>
                        </a:spcBef>
                        <a:spcAft>
                          <a:spcPts val="0"/>
                        </a:spcAft>
                      </a:pPr>
                      <a:r>
                        <a:rPr lang="en-US" sz="1400" b="1" dirty="0">
                          <a:effectLst/>
                          <a:latin typeface="Simplified Arabic" panose="02020603050405020304" pitchFamily="18" charset="-78"/>
                          <a:cs typeface="Simplified Arabic" panose="02020603050405020304" pitchFamily="18" charset="-78"/>
                        </a:rPr>
                        <a:t>17</a:t>
                      </a:r>
                      <a:endParaRPr lang="en-US" sz="1400" b="1" dirty="0">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33300" marR="33300" marT="0" marB="0" anchor="ctr"/>
                </a:tc>
              </a:tr>
            </a:tbl>
          </a:graphicData>
        </a:graphic>
      </p:graphicFrame>
    </p:spTree>
    <p:extLst>
      <p:ext uri="{BB962C8B-B14F-4D97-AF65-F5344CB8AC3E}">
        <p14:creationId xmlns:p14="http://schemas.microsoft.com/office/powerpoint/2010/main" val="22879934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31640" y="1196752"/>
            <a:ext cx="7491788" cy="2246769"/>
          </a:xfrm>
          <a:prstGeom prst="rect">
            <a:avLst/>
          </a:prstGeom>
        </p:spPr>
        <p:txBody>
          <a:bodyPr wrap="square">
            <a:spAutoFit/>
          </a:bodyPr>
          <a:lstStyle/>
          <a:p>
            <a:pPr marL="463550" indent="-463550" algn="just"/>
            <a:r>
              <a:rPr lang="ar-SA" sz="2800" b="1" dirty="0" smtClean="0">
                <a:solidFill>
                  <a:srgbClr val="0070C0"/>
                </a:solidFill>
                <a:latin typeface="Simplified Arabic" panose="02020603050405020304" pitchFamily="18" charset="-78"/>
                <a:cs typeface="Simplified Arabic" panose="02020603050405020304" pitchFamily="18" charset="-78"/>
              </a:rPr>
              <a:t>2- تصميم نموذج المقترح لمستودع عناصر التعلم ونشره على شبكة الإنترنت </a:t>
            </a:r>
            <a:r>
              <a:rPr lang="ar-SA" sz="2800" b="1" dirty="0">
                <a:solidFill>
                  <a:srgbClr val="0070C0"/>
                </a:solidFill>
                <a:latin typeface="Simplified Arabic" panose="02020603050405020304" pitchFamily="18" charset="-78"/>
                <a:cs typeface="Simplified Arabic" panose="02020603050405020304" pitchFamily="18" charset="-78"/>
              </a:rPr>
              <a:t>لحفظ</a:t>
            </a:r>
            <a:r>
              <a:rPr lang="ar-SA" sz="2800" b="1" dirty="0">
                <a:latin typeface="Cambria" panose="02040503050406030204" pitchFamily="18" charset="0"/>
                <a:ea typeface="Times New Roman" panose="02020603050405020304" pitchFamily="18" charset="0"/>
                <a:cs typeface="Simplified Arabic" panose="02020603050405020304" pitchFamily="18" charset="-78"/>
              </a:rPr>
              <a:t> </a:t>
            </a:r>
            <a:r>
              <a:rPr lang="ar-SA" sz="2800" b="1" dirty="0">
                <a:solidFill>
                  <a:srgbClr val="0070C0"/>
                </a:solidFill>
                <a:latin typeface="Simplified Arabic" panose="02020603050405020304" pitchFamily="18" charset="-78"/>
                <a:cs typeface="Simplified Arabic" panose="02020603050405020304" pitchFamily="18" charset="-78"/>
              </a:rPr>
              <a:t>عناصر التعلم الرقمية بالإضافة إلى</a:t>
            </a:r>
            <a:r>
              <a:rPr lang="ar-EG" sz="2800" b="1" dirty="0">
                <a:solidFill>
                  <a:srgbClr val="0070C0"/>
                </a:solidFill>
                <a:latin typeface="Simplified Arabic" panose="02020603050405020304" pitchFamily="18" charset="-78"/>
                <a:cs typeface="Simplified Arabic" panose="02020603050405020304" pitchFamily="18" charset="-78"/>
              </a:rPr>
              <a:t> الادوات المطلوبة للتحكم</a:t>
            </a:r>
            <a:r>
              <a:rPr lang="ar-SA" sz="2800" b="1" dirty="0">
                <a:solidFill>
                  <a:srgbClr val="0070C0"/>
                </a:solidFill>
                <a:latin typeface="Simplified Arabic" panose="02020603050405020304" pitchFamily="18" charset="-78"/>
                <a:cs typeface="Simplified Arabic" panose="02020603050405020304" pitchFamily="18" charset="-78"/>
              </a:rPr>
              <a:t> الكامل فى ادارة عناصر التعلم </a:t>
            </a:r>
            <a:r>
              <a:rPr lang="ar-EG" sz="2800" b="1" dirty="0">
                <a:solidFill>
                  <a:srgbClr val="0070C0"/>
                </a:solidFill>
                <a:latin typeface="Simplified Arabic" panose="02020603050405020304" pitchFamily="18" charset="-78"/>
                <a:cs typeface="Simplified Arabic" panose="02020603050405020304" pitchFamily="18" charset="-78"/>
              </a:rPr>
              <a:t>كما يقدم المستودع خدمات التواصل والتعرف على احدث الاخبار والفعاليات الخاصة </a:t>
            </a:r>
            <a:r>
              <a:rPr lang="ar-EG" sz="2800" b="1" dirty="0" smtClean="0">
                <a:solidFill>
                  <a:srgbClr val="0070C0"/>
                </a:solidFill>
                <a:latin typeface="Simplified Arabic" panose="02020603050405020304" pitchFamily="18" charset="-78"/>
                <a:cs typeface="Simplified Arabic" panose="02020603050405020304" pitchFamily="18" charset="-78"/>
              </a:rPr>
              <a:t>بالمستودع</a:t>
            </a:r>
            <a:r>
              <a:rPr lang="ar-SA" sz="2800" b="1" dirty="0" smtClean="0">
                <a:solidFill>
                  <a:srgbClr val="0070C0"/>
                </a:solidFill>
                <a:latin typeface="Simplified Arabic" panose="02020603050405020304" pitchFamily="18" charset="-78"/>
                <a:cs typeface="Simplified Arabic" panose="02020603050405020304" pitchFamily="18" charset="-78"/>
              </a:rPr>
              <a:t> من أجل التالي:</a:t>
            </a:r>
            <a:endParaRPr lang="en-US" sz="2800" b="1" dirty="0">
              <a:solidFill>
                <a:srgbClr val="0070C0"/>
              </a:solidFill>
              <a:latin typeface="Simplified Arabic" panose="02020603050405020304" pitchFamily="18" charset="-78"/>
              <a:cs typeface="Simplified Arabic" panose="02020603050405020304" pitchFamily="18" charset="-78"/>
            </a:endParaRPr>
          </a:p>
        </p:txBody>
      </p:sp>
      <p:sp>
        <p:nvSpPr>
          <p:cNvPr id="2" name="Rectangle 1"/>
          <p:cNvSpPr/>
          <p:nvPr/>
        </p:nvSpPr>
        <p:spPr>
          <a:xfrm>
            <a:off x="1331640" y="3717032"/>
            <a:ext cx="7200800" cy="3065455"/>
          </a:xfrm>
          <a:prstGeom prst="rect">
            <a:avLst/>
          </a:prstGeom>
        </p:spPr>
        <p:txBody>
          <a:bodyPr wrap="square">
            <a:spAutoFit/>
          </a:bodyPr>
          <a:lstStyle/>
          <a:p>
            <a:pPr marL="342900" lvl="0" indent="-342900" algn="just">
              <a:lnSpc>
                <a:spcPct val="115000"/>
              </a:lnSpc>
              <a:spcBef>
                <a:spcPts val="0"/>
              </a:spcBef>
              <a:spcAft>
                <a:spcPts val="0"/>
              </a:spcAft>
              <a:buFont typeface="Arial" panose="020B0604020202020204" pitchFamily="34" charset="0"/>
              <a:buChar char="-"/>
              <a:tabLst>
                <a:tab pos="715645" algn="l"/>
              </a:tabLst>
            </a:pPr>
            <a:r>
              <a:rPr lang="ar-SA" sz="2800" b="1" dirty="0">
                <a:solidFill>
                  <a:srgbClr val="0070C0"/>
                </a:solidFill>
                <a:latin typeface="Simplified Arabic" panose="02020603050405020304" pitchFamily="18" charset="-78"/>
                <a:cs typeface="Simplified Arabic" panose="02020603050405020304" pitchFamily="18" charset="-78"/>
              </a:rPr>
              <a:t>تسهيل عملية بناء المقررات الإلكترونية وادارة المحتوى  الرقمي خاص بعناصر التعلم.</a:t>
            </a:r>
            <a:endParaRPr lang="en-US" sz="2800" b="1" dirty="0">
              <a:solidFill>
                <a:srgbClr val="0070C0"/>
              </a:solidFill>
              <a:latin typeface="Simplified Arabic" panose="02020603050405020304" pitchFamily="18" charset="-78"/>
              <a:cs typeface="Simplified Arabic" panose="02020603050405020304" pitchFamily="18" charset="-78"/>
            </a:endParaRPr>
          </a:p>
          <a:p>
            <a:pPr marL="342900" lvl="0" indent="-342900" algn="just">
              <a:lnSpc>
                <a:spcPct val="115000"/>
              </a:lnSpc>
              <a:spcBef>
                <a:spcPts val="0"/>
              </a:spcBef>
              <a:spcAft>
                <a:spcPts val="0"/>
              </a:spcAft>
              <a:buFont typeface="Arial" panose="020B0604020202020204" pitchFamily="34" charset="0"/>
              <a:buChar char="-"/>
              <a:tabLst>
                <a:tab pos="715645" algn="l"/>
              </a:tabLst>
            </a:pPr>
            <a:r>
              <a:rPr lang="ar-SA" sz="2800" b="1" dirty="0">
                <a:solidFill>
                  <a:srgbClr val="0070C0"/>
                </a:solidFill>
                <a:latin typeface="Simplified Arabic" panose="02020603050405020304" pitchFamily="18" charset="-78"/>
                <a:cs typeface="Simplified Arabic" panose="02020603050405020304" pitchFamily="18" charset="-78"/>
              </a:rPr>
              <a:t>سرعة الحصول على البيانات والمواد التعليمية المطلوبه والتفاعل مع عناصر التعلم الموجودة داخل المستودع.</a:t>
            </a:r>
            <a:endParaRPr lang="en-US" sz="2800" b="1" dirty="0">
              <a:solidFill>
                <a:srgbClr val="0070C0"/>
              </a:solidFill>
              <a:latin typeface="Simplified Arabic" panose="02020603050405020304" pitchFamily="18" charset="-78"/>
              <a:cs typeface="Simplified Arabic" panose="02020603050405020304" pitchFamily="18" charset="-78"/>
            </a:endParaRPr>
          </a:p>
          <a:p>
            <a:pPr marL="342900" lvl="0" indent="-342900" algn="just">
              <a:lnSpc>
                <a:spcPct val="115000"/>
              </a:lnSpc>
              <a:spcBef>
                <a:spcPts val="0"/>
              </a:spcBef>
              <a:spcAft>
                <a:spcPts val="0"/>
              </a:spcAft>
              <a:buFont typeface="Arial" panose="020B0604020202020204" pitchFamily="34" charset="0"/>
              <a:buChar char="-"/>
              <a:tabLst>
                <a:tab pos="715645" algn="l"/>
              </a:tabLst>
            </a:pPr>
            <a:r>
              <a:rPr lang="ar-SA" sz="2800" b="1" dirty="0">
                <a:solidFill>
                  <a:srgbClr val="0070C0"/>
                </a:solidFill>
                <a:latin typeface="Simplified Arabic" panose="02020603050405020304" pitchFamily="18" charset="-78"/>
                <a:cs typeface="Simplified Arabic" panose="02020603050405020304" pitchFamily="18" charset="-78"/>
              </a:rPr>
              <a:t>تقديم خدمات التواصل والتعرف على اخبار وفعاليات المستودع.</a:t>
            </a:r>
            <a:endParaRPr lang="en-US" sz="2800" b="1" dirty="0">
              <a:solidFill>
                <a:srgbClr val="0070C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524127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03893148"/>
              </p:ext>
            </p:extLst>
          </p:nvPr>
        </p:nvGraphicFramePr>
        <p:xfrm>
          <a:off x="4572000" y="1124744"/>
          <a:ext cx="4043139" cy="648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331640" y="1916832"/>
            <a:ext cx="7419780" cy="4001095"/>
          </a:xfrm>
          <a:prstGeom prst="rect">
            <a:avLst/>
          </a:prstGeom>
        </p:spPr>
        <p:txBody>
          <a:bodyPr wrap="square">
            <a:spAutoFit/>
          </a:bodyPr>
          <a:lstStyle/>
          <a:p>
            <a:pPr marL="457200" indent="-457200" algn="just">
              <a:spcBef>
                <a:spcPts val="1800"/>
              </a:spcBef>
              <a:buFont typeface="Wingdings" panose="05000000000000000000" pitchFamily="2" charset="2"/>
              <a:buChar char="q"/>
            </a:pPr>
            <a:r>
              <a:rPr lang="ar-SA" sz="2800" b="1" dirty="0" smtClean="0">
                <a:solidFill>
                  <a:srgbClr val="0070C0"/>
                </a:solidFill>
                <a:latin typeface="Simplified Arabic" panose="02020603050405020304" pitchFamily="18" charset="-78"/>
                <a:cs typeface="Simplified Arabic" panose="02020603050405020304" pitchFamily="18" charset="-78"/>
              </a:rPr>
              <a:t>هذه </a:t>
            </a:r>
            <a:r>
              <a:rPr lang="ar-SA" sz="2800" b="1" dirty="0">
                <a:solidFill>
                  <a:srgbClr val="0070C0"/>
                </a:solidFill>
                <a:latin typeface="Simplified Arabic" panose="02020603050405020304" pitchFamily="18" charset="-78"/>
                <a:cs typeface="Simplified Arabic" panose="02020603050405020304" pitchFamily="18" charset="-78"/>
              </a:rPr>
              <a:t>المنحه </a:t>
            </a:r>
            <a:r>
              <a:rPr lang="ar-SA" sz="2800" b="1" dirty="0" smtClean="0">
                <a:solidFill>
                  <a:srgbClr val="0070C0"/>
                </a:solidFill>
                <a:latin typeface="Simplified Arabic" panose="02020603050405020304" pitchFamily="18" charset="-78"/>
                <a:cs typeface="Simplified Arabic" panose="02020603050405020304" pitchFamily="18" charset="-78"/>
              </a:rPr>
              <a:t>قدمت معايير لتصميم مستودع عناصر التعلم الرقمي لذا </a:t>
            </a:r>
            <a:r>
              <a:rPr lang="ar-SA" sz="2800" b="1" dirty="0">
                <a:solidFill>
                  <a:srgbClr val="0070C0"/>
                </a:solidFill>
                <a:latin typeface="Simplified Arabic" panose="02020603050405020304" pitchFamily="18" charset="-78"/>
                <a:cs typeface="Simplified Arabic" panose="02020603050405020304" pitchFamily="18" charset="-78"/>
              </a:rPr>
              <a:t>ينبغي الاستفاده </a:t>
            </a:r>
            <a:r>
              <a:rPr lang="ar-SA" sz="2800" b="1" dirty="0" smtClean="0">
                <a:solidFill>
                  <a:srgbClr val="0070C0"/>
                </a:solidFill>
                <a:latin typeface="Simplified Arabic" panose="02020603050405020304" pitchFamily="18" charset="-78"/>
                <a:cs typeface="Simplified Arabic" panose="02020603050405020304" pitchFamily="18" charset="-78"/>
              </a:rPr>
              <a:t>منها .</a:t>
            </a:r>
          </a:p>
          <a:p>
            <a:pPr marL="457200" indent="-457200" algn="just">
              <a:spcBef>
                <a:spcPts val="1800"/>
              </a:spcBef>
              <a:buFont typeface="Wingdings" panose="05000000000000000000" pitchFamily="2" charset="2"/>
              <a:buChar char="q"/>
            </a:pPr>
            <a:r>
              <a:rPr lang="ar-SA" sz="2800" b="1" dirty="0" smtClean="0">
                <a:solidFill>
                  <a:srgbClr val="0070C0"/>
                </a:solidFill>
                <a:latin typeface="Simplified Arabic" panose="02020603050405020304" pitchFamily="18" charset="-78"/>
                <a:cs typeface="Simplified Arabic" panose="02020603050405020304" pitchFamily="18" charset="-78"/>
              </a:rPr>
              <a:t>كما قدمت نموذج عملي للمستودع يمكن تنفيذه </a:t>
            </a:r>
            <a:r>
              <a:rPr lang="ar-SA" sz="2800" b="1" dirty="0">
                <a:solidFill>
                  <a:srgbClr val="0070C0"/>
                </a:solidFill>
                <a:latin typeface="Simplified Arabic" panose="02020603050405020304" pitchFamily="18" charset="-78"/>
                <a:cs typeface="Simplified Arabic" panose="02020603050405020304" pitchFamily="18" charset="-78"/>
              </a:rPr>
              <a:t>بشكل اكبر </a:t>
            </a:r>
            <a:r>
              <a:rPr lang="ar-SA" sz="2800" b="1" dirty="0" smtClean="0">
                <a:solidFill>
                  <a:srgbClr val="0070C0"/>
                </a:solidFill>
                <a:latin typeface="Simplified Arabic" panose="02020603050405020304" pitchFamily="18" charset="-78"/>
                <a:cs typeface="Simplified Arabic" panose="02020603050405020304" pitchFamily="18" charset="-78"/>
              </a:rPr>
              <a:t>بحيث يكون قادر على تخزين أكبر قدر من عناصر التعلم الرقمية.</a:t>
            </a:r>
          </a:p>
          <a:p>
            <a:pPr marL="457200" indent="-457200" algn="just">
              <a:spcBef>
                <a:spcPts val="1800"/>
              </a:spcBef>
              <a:buFont typeface="Wingdings" panose="05000000000000000000" pitchFamily="2" charset="2"/>
              <a:buChar char="q"/>
            </a:pPr>
            <a:r>
              <a:rPr lang="ar-SA" sz="2800" b="1" dirty="0">
                <a:solidFill>
                  <a:srgbClr val="0070C0"/>
                </a:solidFill>
                <a:latin typeface="Simplified Arabic" panose="02020603050405020304" pitchFamily="18" charset="-78"/>
                <a:cs typeface="Simplified Arabic" panose="02020603050405020304" pitchFamily="18" charset="-78"/>
              </a:rPr>
              <a:t>تشكيل فريق </a:t>
            </a:r>
            <a:r>
              <a:rPr lang="ar-SA" sz="2800" b="1" dirty="0" smtClean="0">
                <a:solidFill>
                  <a:srgbClr val="0070C0"/>
                </a:solidFill>
                <a:latin typeface="Simplified Arabic" panose="02020603050405020304" pitchFamily="18" charset="-78"/>
                <a:cs typeface="Simplified Arabic" panose="02020603050405020304" pitchFamily="18" charset="-78"/>
              </a:rPr>
              <a:t>لتصميم مستودع مؤسسي لجامعة الملك سعود وإدارته مع </a:t>
            </a:r>
            <a:r>
              <a:rPr lang="ar-SA" sz="2800" b="1" dirty="0">
                <a:solidFill>
                  <a:srgbClr val="0070C0"/>
                </a:solidFill>
                <a:latin typeface="Simplified Arabic" panose="02020603050405020304" pitchFamily="18" charset="-78"/>
                <a:cs typeface="Simplified Arabic" panose="02020603050405020304" pitchFamily="18" charset="-78"/>
              </a:rPr>
              <a:t>ضرورة الإعلام عنه وتقديم ضمانات لأعضاء هيئة التدريس </a:t>
            </a:r>
            <a:r>
              <a:rPr lang="ar-SA" sz="2800" b="1" dirty="0" smtClean="0">
                <a:solidFill>
                  <a:srgbClr val="0070C0"/>
                </a:solidFill>
                <a:latin typeface="Simplified Arabic" panose="02020603050405020304" pitchFamily="18" charset="-78"/>
                <a:cs typeface="Simplified Arabic" panose="02020603050405020304" pitchFamily="18" charset="-78"/>
              </a:rPr>
              <a:t>بحفظ حقوق </a:t>
            </a:r>
            <a:r>
              <a:rPr lang="ar-SA" sz="2800" b="1" dirty="0">
                <a:solidFill>
                  <a:srgbClr val="0070C0"/>
                </a:solidFill>
                <a:latin typeface="Simplified Arabic" panose="02020603050405020304" pitchFamily="18" charset="-78"/>
                <a:cs typeface="Simplified Arabic" panose="02020603050405020304" pitchFamily="18" charset="-78"/>
              </a:rPr>
              <a:t>الملكية الفكرية.</a:t>
            </a:r>
            <a:endParaRPr lang="en-US" sz="2800" b="1" dirty="0">
              <a:solidFill>
                <a:srgbClr val="0070C0"/>
              </a:solidFill>
              <a:latin typeface="Simplified Arabic" panose="02020603050405020304" pitchFamily="18" charset="-78"/>
              <a:cs typeface="Simplified Arabic" panose="02020603050405020304" pitchFamily="18" charset="-78"/>
            </a:endParaRPr>
          </a:p>
        </p:txBody>
      </p:sp>
      <p:pic>
        <p:nvPicPr>
          <p:cNvPr id="5" name="Picture 8" descr="http://malkofide.files.wordpress.com/2013/06/007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31640" y="5733256"/>
            <a:ext cx="1955303" cy="839087"/>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http://2.bp.blogspot.com/-IwzHimf2JcA/UnacdYHGcKI/AAAAAAAAA5w/6njUvx0M0t0/s1600/forexguy.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16807" y="980728"/>
            <a:ext cx="846683" cy="68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8018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wipe(left)">
                                      <p:cBhvr>
                                        <p:cTn id="10" dur="5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fade">
                                      <p:cBhvr>
                                        <p:cTn id="15" dur="1000"/>
                                        <p:tgtEl>
                                          <p:spTgt spid="10">
                                            <p:txEl>
                                              <p:pRg st="0" end="0"/>
                                            </p:txEl>
                                          </p:spTgt>
                                        </p:tgtEl>
                                      </p:cBhvr>
                                    </p:animEffect>
                                    <p:anim calcmode="lin" valueType="num">
                                      <p:cBhvr>
                                        <p:cTn id="1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fade">
                                      <p:cBhvr>
                                        <p:cTn id="22" dur="1000"/>
                                        <p:tgtEl>
                                          <p:spTgt spid="10">
                                            <p:txEl>
                                              <p:pRg st="1" end="1"/>
                                            </p:txEl>
                                          </p:spTgt>
                                        </p:tgtEl>
                                      </p:cBhvr>
                                    </p:animEffect>
                                    <p:anim calcmode="lin" valueType="num">
                                      <p:cBhvr>
                                        <p:cTn id="23"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Effect transition="in" filter="fade">
                                      <p:cBhvr>
                                        <p:cTn id="29" dur="1000"/>
                                        <p:tgtEl>
                                          <p:spTgt spid="10">
                                            <p:txEl>
                                              <p:pRg st="2" end="2"/>
                                            </p:txEl>
                                          </p:spTgt>
                                        </p:tgtEl>
                                      </p:cBhvr>
                                    </p:animEffect>
                                    <p:anim calcmode="lin" valueType="num">
                                      <p:cBhvr>
                                        <p:cTn id="3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32" presetID="16" presetClass="entr" presetSubtype="21" fill="hold"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arn(inVertical)">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79897004"/>
              </p:ext>
            </p:extLst>
          </p:nvPr>
        </p:nvGraphicFramePr>
        <p:xfrm>
          <a:off x="5580112" y="1052736"/>
          <a:ext cx="3107035" cy="648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187624" y="1628800"/>
            <a:ext cx="7632848" cy="5093702"/>
          </a:xfrm>
          <a:prstGeom prst="rect">
            <a:avLst/>
          </a:prstGeom>
        </p:spPr>
        <p:txBody>
          <a:bodyPr wrap="square">
            <a:spAutoFit/>
          </a:bodyPr>
          <a:lstStyle/>
          <a:p>
            <a:pPr marR="142875" indent="804863" algn="just">
              <a:spcBef>
                <a:spcPts val="600"/>
              </a:spcBef>
              <a:spcAft>
                <a:spcPts val="600"/>
              </a:spcAft>
            </a:pPr>
            <a:r>
              <a:rPr lang="ar-EG" sz="2800" b="1" dirty="0" smtClean="0">
                <a:solidFill>
                  <a:srgbClr val="0070C0"/>
                </a:solidFill>
                <a:latin typeface="Simplified Arabic" panose="02020603050405020304" pitchFamily="18" charset="-78"/>
                <a:cs typeface="Simplified Arabic" panose="02020603050405020304" pitchFamily="18" charset="-78"/>
              </a:rPr>
              <a:t>يقول </a:t>
            </a:r>
            <a:r>
              <a:rPr lang="ar-EG" sz="2800" b="1" dirty="0">
                <a:solidFill>
                  <a:srgbClr val="0070C0"/>
                </a:solidFill>
                <a:latin typeface="Simplified Arabic" panose="02020603050405020304" pitchFamily="18" charset="-78"/>
                <a:cs typeface="Simplified Arabic" panose="02020603050405020304" pitchFamily="18" charset="-78"/>
              </a:rPr>
              <a:t>صل الله وعليه وسلم "</a:t>
            </a:r>
            <a:r>
              <a:rPr lang="ar-SA" sz="2800" b="1" dirty="0">
                <a:solidFill>
                  <a:srgbClr val="0070C0"/>
                </a:solidFill>
                <a:latin typeface="Simplified Arabic" panose="02020603050405020304" pitchFamily="18" charset="-78"/>
                <a:cs typeface="Simplified Arabic" panose="02020603050405020304" pitchFamily="18" charset="-78"/>
              </a:rPr>
              <a:t>من لا يشكر الناس لا يشكر الله" </a:t>
            </a:r>
            <a:r>
              <a:rPr lang="ar-EG" sz="2800" b="1" dirty="0">
                <a:solidFill>
                  <a:srgbClr val="0070C0"/>
                </a:solidFill>
                <a:latin typeface="Simplified Arabic" panose="02020603050405020304" pitchFamily="18" charset="-78"/>
                <a:cs typeface="Simplified Arabic" panose="02020603050405020304" pitchFamily="18" charset="-78"/>
              </a:rPr>
              <a:t>ولهذا </a:t>
            </a:r>
            <a:r>
              <a:rPr lang="ar-EG" sz="2800" b="1" dirty="0" smtClean="0">
                <a:solidFill>
                  <a:srgbClr val="0070C0"/>
                </a:solidFill>
                <a:latin typeface="Simplified Arabic" panose="02020603050405020304" pitchFamily="18" charset="-78"/>
                <a:cs typeface="Simplified Arabic" panose="02020603050405020304" pitchFamily="18" charset="-78"/>
              </a:rPr>
              <a:t>أتوجه </a:t>
            </a:r>
            <a:r>
              <a:rPr lang="ar-EG" sz="2800" b="1" dirty="0">
                <a:solidFill>
                  <a:srgbClr val="0070C0"/>
                </a:solidFill>
                <a:latin typeface="Simplified Arabic" panose="02020603050405020304" pitchFamily="18" charset="-78"/>
                <a:cs typeface="Simplified Arabic" panose="02020603050405020304" pitchFamily="18" charset="-78"/>
              </a:rPr>
              <a:t>بخالص شكري وتقديري </a:t>
            </a:r>
            <a:r>
              <a:rPr lang="ar-SA" sz="2800" b="1" dirty="0" smtClean="0">
                <a:solidFill>
                  <a:srgbClr val="0070C0"/>
                </a:solidFill>
                <a:latin typeface="Simplified Arabic" panose="02020603050405020304" pitchFamily="18" charset="-78"/>
                <a:cs typeface="Simplified Arabic" panose="02020603050405020304" pitchFamily="18" charset="-78"/>
              </a:rPr>
              <a:t>للقائمين على </a:t>
            </a:r>
            <a:r>
              <a:rPr lang="ar-EG" sz="2800" b="1" dirty="0" smtClean="0">
                <a:solidFill>
                  <a:srgbClr val="0070C0"/>
                </a:solidFill>
                <a:latin typeface="Simplified Arabic" panose="02020603050405020304" pitchFamily="18" charset="-78"/>
                <a:cs typeface="Simplified Arabic" panose="02020603050405020304" pitchFamily="18" charset="-78"/>
              </a:rPr>
              <a:t>مركز </a:t>
            </a:r>
            <a:r>
              <a:rPr lang="ar-EG" sz="2800" b="1" dirty="0">
                <a:solidFill>
                  <a:srgbClr val="0070C0"/>
                </a:solidFill>
                <a:latin typeface="Simplified Arabic" panose="02020603050405020304" pitchFamily="18" charset="-78"/>
                <a:cs typeface="Simplified Arabic" panose="02020603050405020304" pitchFamily="18" charset="-78"/>
              </a:rPr>
              <a:t>التميز في التعلم والتعليم بجامعة الملك سعود </a:t>
            </a:r>
            <a:r>
              <a:rPr lang="ar-EG" sz="2800" b="1" dirty="0" smtClean="0">
                <a:solidFill>
                  <a:srgbClr val="0070C0"/>
                </a:solidFill>
                <a:latin typeface="Simplified Arabic" panose="02020603050405020304" pitchFamily="18" charset="-78"/>
                <a:cs typeface="Simplified Arabic" panose="02020603050405020304" pitchFamily="18" charset="-78"/>
              </a:rPr>
              <a:t>على </a:t>
            </a:r>
            <a:r>
              <a:rPr lang="ar-EG" sz="2800" b="1" dirty="0">
                <a:solidFill>
                  <a:srgbClr val="0070C0"/>
                </a:solidFill>
                <a:latin typeface="Simplified Arabic" panose="02020603050405020304" pitchFamily="18" charset="-78"/>
                <a:cs typeface="Simplified Arabic" panose="02020603050405020304" pitchFamily="18" charset="-78"/>
              </a:rPr>
              <a:t>ما قدموه من تسهيلات ودعم في تنفيذ هذه </a:t>
            </a:r>
            <a:r>
              <a:rPr lang="ar-EG" sz="2800" b="1" dirty="0" smtClean="0">
                <a:solidFill>
                  <a:srgbClr val="0070C0"/>
                </a:solidFill>
                <a:latin typeface="Simplified Arabic" panose="02020603050405020304" pitchFamily="18" charset="-78"/>
                <a:cs typeface="Simplified Arabic" panose="02020603050405020304" pitchFamily="18" charset="-78"/>
              </a:rPr>
              <a:t>المنحة</a:t>
            </a:r>
            <a:r>
              <a:rPr lang="ar-SA" sz="2800" b="1" dirty="0" smtClean="0">
                <a:solidFill>
                  <a:srgbClr val="0070C0"/>
                </a:solidFill>
                <a:latin typeface="Simplified Arabic" panose="02020603050405020304" pitchFamily="18" charset="-78"/>
                <a:cs typeface="Simplified Arabic" panose="02020603050405020304" pitchFamily="18" charset="-78"/>
              </a:rPr>
              <a:t> وهم:</a:t>
            </a:r>
          </a:p>
          <a:p>
            <a:pPr algn="ctr">
              <a:spcBef>
                <a:spcPts val="600"/>
              </a:spcBef>
              <a:spcAft>
                <a:spcPts val="600"/>
              </a:spcAft>
            </a:pPr>
            <a:r>
              <a:rPr lang="ar-EG" sz="2800" b="1"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سعادة أ.د. سعود بن ناصر </a:t>
            </a:r>
            <a:r>
              <a:rPr lang="ar-EG" sz="28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الكثيري</a:t>
            </a:r>
            <a:endParaRPr lang="ar-SA" sz="28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ctr">
              <a:spcBef>
                <a:spcPts val="0"/>
              </a:spcBef>
              <a:spcAft>
                <a:spcPts val="600"/>
              </a:spcAft>
            </a:pPr>
            <a:r>
              <a:rPr lang="ar-EG" sz="2800" b="1" dirty="0" smtClean="0">
                <a:solidFill>
                  <a:srgbClr val="0070C0"/>
                </a:solidFill>
                <a:latin typeface="Simplified Arabic" panose="02020603050405020304" pitchFamily="18" charset="-78"/>
                <a:cs typeface="Simplified Arabic" panose="02020603050405020304" pitchFamily="18" charset="-78"/>
              </a:rPr>
              <a:t>مدير </a:t>
            </a:r>
            <a:r>
              <a:rPr lang="ar-EG" sz="2800" b="1" dirty="0">
                <a:solidFill>
                  <a:srgbClr val="0070C0"/>
                </a:solidFill>
                <a:latin typeface="Simplified Arabic" panose="02020603050405020304" pitchFamily="18" charset="-78"/>
                <a:cs typeface="Simplified Arabic" panose="02020603050405020304" pitchFamily="18" charset="-78"/>
              </a:rPr>
              <a:t>مركز التميز للتعلم والتعليم </a:t>
            </a:r>
            <a:endParaRPr lang="en-US" sz="2800" b="1" dirty="0">
              <a:solidFill>
                <a:srgbClr val="0070C0"/>
              </a:solidFill>
              <a:latin typeface="Simplified Arabic" panose="02020603050405020304" pitchFamily="18" charset="-78"/>
              <a:cs typeface="Simplified Arabic" panose="02020603050405020304" pitchFamily="18" charset="-78"/>
            </a:endParaRPr>
          </a:p>
          <a:p>
            <a:pPr algn="ctr">
              <a:spcBef>
                <a:spcPts val="600"/>
              </a:spcBef>
              <a:spcAft>
                <a:spcPts val="600"/>
              </a:spcAft>
            </a:pPr>
            <a:r>
              <a:rPr lang="ar-EG" sz="2800" b="1"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سعادة أ.د. أحمد بن عبدالله بن خضير </a:t>
            </a:r>
            <a:endParaRPr lang="ar-SA" sz="28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ctr">
              <a:spcBef>
                <a:spcPts val="0"/>
              </a:spcBef>
              <a:spcAft>
                <a:spcPts val="600"/>
              </a:spcAft>
            </a:pPr>
            <a:r>
              <a:rPr lang="ar-EG" sz="2800" b="1" dirty="0" smtClean="0">
                <a:solidFill>
                  <a:srgbClr val="0070C0"/>
                </a:solidFill>
                <a:latin typeface="Simplified Arabic" panose="02020603050405020304" pitchFamily="18" charset="-78"/>
                <a:cs typeface="Simplified Arabic" panose="02020603050405020304" pitchFamily="18" charset="-78"/>
              </a:rPr>
              <a:t>نائب </a:t>
            </a:r>
            <a:r>
              <a:rPr lang="ar-EG" sz="2800" b="1" dirty="0">
                <a:solidFill>
                  <a:srgbClr val="0070C0"/>
                </a:solidFill>
                <a:latin typeface="Simplified Arabic" panose="02020603050405020304" pitchFamily="18" charset="-78"/>
                <a:cs typeface="Simplified Arabic" panose="02020603050405020304" pitchFamily="18" charset="-78"/>
              </a:rPr>
              <a:t>مدير المركز للشؤون المالية والإدارية</a:t>
            </a:r>
            <a:endParaRPr lang="en-US" sz="2800" b="1" dirty="0">
              <a:solidFill>
                <a:srgbClr val="0070C0"/>
              </a:solidFill>
              <a:latin typeface="Simplified Arabic" panose="02020603050405020304" pitchFamily="18" charset="-78"/>
              <a:cs typeface="Simplified Arabic" panose="02020603050405020304" pitchFamily="18" charset="-78"/>
            </a:endParaRPr>
          </a:p>
          <a:p>
            <a:pPr algn="ctr">
              <a:spcBef>
                <a:spcPts val="600"/>
              </a:spcBef>
              <a:spcAft>
                <a:spcPts val="600"/>
              </a:spcAft>
            </a:pPr>
            <a:r>
              <a:rPr lang="ar-EG" sz="2800" b="1"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سعادة د. هشام بن عبدالعزيز الهدلق </a:t>
            </a:r>
            <a:endParaRPr lang="ar-SA" sz="28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ctr">
              <a:spcBef>
                <a:spcPts val="0"/>
              </a:spcBef>
              <a:spcAft>
                <a:spcPts val="600"/>
              </a:spcAft>
            </a:pPr>
            <a:r>
              <a:rPr lang="ar-EG" sz="2800" b="1" dirty="0" smtClean="0">
                <a:solidFill>
                  <a:srgbClr val="0070C0"/>
                </a:solidFill>
                <a:latin typeface="Simplified Arabic" panose="02020603050405020304" pitchFamily="18" charset="-78"/>
                <a:cs typeface="Simplified Arabic" panose="02020603050405020304" pitchFamily="18" charset="-78"/>
              </a:rPr>
              <a:t>نائب </a:t>
            </a:r>
            <a:r>
              <a:rPr lang="ar-EG" sz="2800" b="1" dirty="0">
                <a:solidFill>
                  <a:srgbClr val="0070C0"/>
                </a:solidFill>
                <a:latin typeface="Simplified Arabic" panose="02020603050405020304" pitchFamily="18" charset="-78"/>
                <a:cs typeface="Simplified Arabic" panose="02020603050405020304" pitchFamily="18" charset="-78"/>
              </a:rPr>
              <a:t>مدير المركز للشؤون </a:t>
            </a:r>
            <a:r>
              <a:rPr lang="ar-EG" sz="2800" b="1" dirty="0" smtClean="0">
                <a:solidFill>
                  <a:srgbClr val="0070C0"/>
                </a:solidFill>
                <a:latin typeface="Simplified Arabic" panose="02020603050405020304" pitchFamily="18" charset="-78"/>
                <a:cs typeface="Simplified Arabic" panose="02020603050405020304" pitchFamily="18" charset="-78"/>
              </a:rPr>
              <a:t>الفنية</a:t>
            </a:r>
            <a:endParaRPr lang="en-US" sz="2800" b="1" dirty="0">
              <a:solidFill>
                <a:srgbClr val="0070C0"/>
              </a:solidFill>
              <a:latin typeface="Simplified Arabic" panose="02020603050405020304" pitchFamily="18" charset="-78"/>
              <a:cs typeface="Simplified Arabic" panose="02020603050405020304" pitchFamily="18" charset="-78"/>
            </a:endParaRPr>
          </a:p>
        </p:txBody>
      </p:sp>
      <p:pic>
        <p:nvPicPr>
          <p:cNvPr id="7170" name="Picture 2" descr="http://www.paliraq.com/images/12a69b2b-79e0-40sasa.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75656" y="886219"/>
            <a:ext cx="792088" cy="766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6212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anim calcmode="lin" valueType="num">
                                      <p:cBhvr>
                                        <p:cTn id="1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fade">
                                      <p:cBhvr>
                                        <p:cTn id="19" dur="1000"/>
                                        <p:tgtEl>
                                          <p:spTgt spid="10">
                                            <p:txEl>
                                              <p:pRg st="1" end="1"/>
                                            </p:txEl>
                                          </p:spTgt>
                                        </p:tgtEl>
                                      </p:cBhvr>
                                    </p:animEffect>
                                    <p:anim calcmode="lin" valueType="num">
                                      <p:cBhvr>
                                        <p:cTn id="2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10">
                                            <p:txEl>
                                              <p:pRg st="2" end="2"/>
                                            </p:txEl>
                                          </p:spTgt>
                                        </p:tgtEl>
                                        <p:attrNameLst>
                                          <p:attrName>style.visibility</p:attrName>
                                        </p:attrNameLst>
                                      </p:cBhvr>
                                      <p:to>
                                        <p:strVal val="visible"/>
                                      </p:to>
                                    </p:set>
                                    <p:animEffect transition="in" filter="fade">
                                      <p:cBhvr>
                                        <p:cTn id="26" dur="1000"/>
                                        <p:tgtEl>
                                          <p:spTgt spid="10">
                                            <p:txEl>
                                              <p:pRg st="2" end="2"/>
                                            </p:txEl>
                                          </p:spTgt>
                                        </p:tgtEl>
                                      </p:cBhvr>
                                    </p:animEffect>
                                    <p:anim calcmode="lin" valueType="num">
                                      <p:cBhvr>
                                        <p:cTn id="27"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animEffect transition="in" filter="fade">
                                      <p:cBhvr>
                                        <p:cTn id="33" dur="1000"/>
                                        <p:tgtEl>
                                          <p:spTgt spid="10">
                                            <p:txEl>
                                              <p:pRg st="3" end="3"/>
                                            </p:txEl>
                                          </p:spTgt>
                                        </p:tgtEl>
                                      </p:cBhvr>
                                    </p:animEffect>
                                    <p:anim calcmode="lin" valueType="num">
                                      <p:cBhvr>
                                        <p:cTn id="34"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animEffect transition="in" filter="fade">
                                      <p:cBhvr>
                                        <p:cTn id="40" dur="1000"/>
                                        <p:tgtEl>
                                          <p:spTgt spid="10">
                                            <p:txEl>
                                              <p:pRg st="4" end="4"/>
                                            </p:txEl>
                                          </p:spTgt>
                                        </p:tgtEl>
                                      </p:cBhvr>
                                    </p:animEffect>
                                    <p:anim calcmode="lin" valueType="num">
                                      <p:cBhvr>
                                        <p:cTn id="41"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nodeType="clickEffect">
                                  <p:stCondLst>
                                    <p:cond delay="0"/>
                                  </p:stCondLst>
                                  <p:childTnLst>
                                    <p:set>
                                      <p:cBhvr>
                                        <p:cTn id="46" dur="1" fill="hold">
                                          <p:stCondLst>
                                            <p:cond delay="0"/>
                                          </p:stCondLst>
                                        </p:cTn>
                                        <p:tgtEl>
                                          <p:spTgt spid="10">
                                            <p:txEl>
                                              <p:pRg st="5" end="5"/>
                                            </p:txEl>
                                          </p:spTgt>
                                        </p:tgtEl>
                                        <p:attrNameLst>
                                          <p:attrName>style.visibility</p:attrName>
                                        </p:attrNameLst>
                                      </p:cBhvr>
                                      <p:to>
                                        <p:strVal val="visible"/>
                                      </p:to>
                                    </p:set>
                                    <p:animEffect transition="in" filter="fade">
                                      <p:cBhvr>
                                        <p:cTn id="47" dur="1000"/>
                                        <p:tgtEl>
                                          <p:spTgt spid="10">
                                            <p:txEl>
                                              <p:pRg st="5" end="5"/>
                                            </p:txEl>
                                          </p:spTgt>
                                        </p:tgtEl>
                                      </p:cBhvr>
                                    </p:animEffect>
                                    <p:anim calcmode="lin" valueType="num">
                                      <p:cBhvr>
                                        <p:cTn id="48"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nodeType="clickEffect">
                                  <p:stCondLst>
                                    <p:cond delay="0"/>
                                  </p:stCondLst>
                                  <p:childTnLst>
                                    <p:set>
                                      <p:cBhvr>
                                        <p:cTn id="53" dur="1" fill="hold">
                                          <p:stCondLst>
                                            <p:cond delay="0"/>
                                          </p:stCondLst>
                                        </p:cTn>
                                        <p:tgtEl>
                                          <p:spTgt spid="10">
                                            <p:txEl>
                                              <p:pRg st="6" end="6"/>
                                            </p:txEl>
                                          </p:spTgt>
                                        </p:tgtEl>
                                        <p:attrNameLst>
                                          <p:attrName>style.visibility</p:attrName>
                                        </p:attrNameLst>
                                      </p:cBhvr>
                                      <p:to>
                                        <p:strVal val="visible"/>
                                      </p:to>
                                    </p:set>
                                    <p:animEffect transition="in" filter="fade">
                                      <p:cBhvr>
                                        <p:cTn id="54" dur="1000"/>
                                        <p:tgtEl>
                                          <p:spTgt spid="10">
                                            <p:txEl>
                                              <p:pRg st="6" end="6"/>
                                            </p:txEl>
                                          </p:spTgt>
                                        </p:tgtEl>
                                      </p:cBhvr>
                                    </p:animEffect>
                                    <p:anim calcmode="lin" valueType="num">
                                      <p:cBhvr>
                                        <p:cTn id="55"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7624" y="1268760"/>
            <a:ext cx="7563796" cy="5447645"/>
          </a:xfrm>
          <a:prstGeom prst="rect">
            <a:avLst/>
          </a:prstGeom>
        </p:spPr>
        <p:txBody>
          <a:bodyPr wrap="square">
            <a:spAutoFit/>
          </a:bodyPr>
          <a:lstStyle/>
          <a:p>
            <a:pPr indent="863600" algn="just">
              <a:lnSpc>
                <a:spcPct val="150000"/>
              </a:lnSpc>
            </a:pPr>
            <a:r>
              <a:rPr lang="ar-EG" sz="2800" b="1" dirty="0" smtClean="0">
                <a:solidFill>
                  <a:srgbClr val="0070C0"/>
                </a:solidFill>
                <a:latin typeface="Simplified Arabic" panose="02020603050405020304" pitchFamily="18" charset="-78"/>
                <a:cs typeface="Simplified Arabic" panose="02020603050405020304" pitchFamily="18" charset="-78"/>
              </a:rPr>
              <a:t>مع </a:t>
            </a:r>
            <a:r>
              <a:rPr lang="ar-EG" sz="2800" b="1" dirty="0">
                <a:solidFill>
                  <a:srgbClr val="0070C0"/>
                </a:solidFill>
                <a:latin typeface="Simplified Arabic" panose="02020603050405020304" pitchFamily="18" charset="-78"/>
                <a:cs typeface="Simplified Arabic" panose="02020603050405020304" pitchFamily="18" charset="-78"/>
              </a:rPr>
              <a:t>خالص دعواتي بأن تتحقق على أيديهم رؤية المركز بأن يصبح أنموذجاً ريادياً في تطوير التعليم الجامعي، وصولاً لمصاف المراكز الرياديه عالمياً.</a:t>
            </a:r>
            <a:endParaRPr lang="en-US" sz="2800" b="1" dirty="0">
              <a:solidFill>
                <a:srgbClr val="0070C0"/>
              </a:solidFill>
              <a:latin typeface="Simplified Arabic" panose="02020603050405020304" pitchFamily="18" charset="-78"/>
              <a:cs typeface="Simplified Arabic" panose="02020603050405020304" pitchFamily="18" charset="-78"/>
            </a:endParaRPr>
          </a:p>
          <a:p>
            <a:pPr algn="ctr">
              <a:lnSpc>
                <a:spcPct val="150000"/>
              </a:lnSpc>
            </a:pPr>
            <a:r>
              <a:rPr lang="ar-EG" sz="2800" b="1" dirty="0">
                <a:solidFill>
                  <a:srgbClr val="0070C0"/>
                </a:solidFill>
                <a:latin typeface="Simplified Arabic" panose="02020603050405020304" pitchFamily="18" charset="-78"/>
                <a:cs typeface="Simplified Arabic" panose="02020603050405020304" pitchFamily="18" charset="-78"/>
              </a:rPr>
              <a:t>اللهم أنفعني بما علمتني، وعلمني بما ينفعني .</a:t>
            </a:r>
            <a:endParaRPr lang="en-US" sz="2800" b="1" dirty="0">
              <a:solidFill>
                <a:srgbClr val="0070C0"/>
              </a:solidFill>
              <a:latin typeface="Simplified Arabic" panose="02020603050405020304" pitchFamily="18" charset="-78"/>
              <a:cs typeface="Simplified Arabic" panose="02020603050405020304" pitchFamily="18" charset="-78"/>
            </a:endParaRPr>
          </a:p>
          <a:p>
            <a:pPr algn="ctr">
              <a:lnSpc>
                <a:spcPct val="150000"/>
              </a:lnSpc>
            </a:pPr>
            <a:r>
              <a:rPr lang="ar-EG" sz="2000" b="1"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د. سعد هنداوي </a:t>
            </a:r>
            <a:r>
              <a:rPr lang="ar-EG" sz="20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سعد</a:t>
            </a:r>
            <a:endParaRPr lang="ar-SA" sz="20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ctr">
              <a:lnSpc>
                <a:spcPct val="150000"/>
              </a:lnSpc>
            </a:pPr>
            <a:r>
              <a:rPr lang="ar-SA" sz="20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استاذ مساعد بعمادة التعليم الإلكتروني والتعلم عن بعد </a:t>
            </a:r>
          </a:p>
          <a:p>
            <a:pPr algn="ctr">
              <a:lnSpc>
                <a:spcPct val="150000"/>
              </a:lnSpc>
            </a:pPr>
            <a:r>
              <a:rPr lang="ar-SA" sz="20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جامعة الملك سعود</a:t>
            </a:r>
            <a:endParaRPr lang="en-US" sz="20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ctr">
              <a:lnSpc>
                <a:spcPct val="150000"/>
              </a:lnSpc>
            </a:pPr>
            <a:r>
              <a:rPr lang="en-US" sz="20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hlinkClick r:id="rId2"/>
              </a:rPr>
              <a:t>shendawy@ksu.edu.sa</a:t>
            </a:r>
            <a:endParaRPr lang="en-US" sz="20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ctr">
              <a:lnSpc>
                <a:spcPct val="150000"/>
              </a:lnSpc>
            </a:pPr>
            <a:r>
              <a:rPr lang="en-US" sz="2000" b="1" dirty="0" smtClean="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0560268314</a:t>
            </a:r>
          </a:p>
          <a:p>
            <a:pPr algn="ctr">
              <a:lnSpc>
                <a:spcPct val="150000"/>
              </a:lnSpc>
            </a:pPr>
            <a:endParaRPr lang="ar-EG" sz="2000" b="1"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pic>
        <p:nvPicPr>
          <p:cNvPr id="6146" name="Picture 2" descr="http://3.bp.blogspot.com/_oIE0lvxxUEA/TE7JlMXCrNI/AAAAAAAAAmY/CPaVoz7Yol8/s1600/%D9%85%D8%B9+%D8%AE%D8%A7%D9%84%D8%B5+%D8%A7%D9%84%D8%B4%D9%83%D8%B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5229200"/>
            <a:ext cx="1648554" cy="1365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3889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anim calcmode="lin" valueType="num">
                                      <p:cBhvr>
                                        <p:cTn id="2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nodeType="after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1000"/>
                                        <p:tgtEl>
                                          <p:spTgt spid="5">
                                            <p:txEl>
                                              <p:pRg st="5" end="5"/>
                                            </p:txEl>
                                          </p:spTgt>
                                        </p:tgtEl>
                                      </p:cBhvr>
                                    </p:animEffect>
                                    <p:anim calcmode="lin" valueType="num">
                                      <p:cBhvr>
                                        <p:cTn id="3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nodeType="after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fade">
                                      <p:cBhvr>
                                        <p:cTn id="43" dur="1000"/>
                                        <p:tgtEl>
                                          <p:spTgt spid="5">
                                            <p:txEl>
                                              <p:pRg st="6" end="6"/>
                                            </p:txEl>
                                          </p:spTgt>
                                        </p:tgtEl>
                                      </p:cBhvr>
                                    </p:animEffect>
                                    <p:anim calcmode="lin" valueType="num">
                                      <p:cBhvr>
                                        <p:cTn id="4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1095078"/>
              </p:ext>
            </p:extLst>
          </p:nvPr>
        </p:nvGraphicFramePr>
        <p:xfrm>
          <a:off x="4572000" y="961464"/>
          <a:ext cx="4248472" cy="595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10"/>
          <p:cNvSpPr txBox="1">
            <a:spLocks noChangeArrowheads="1"/>
          </p:cNvSpPr>
          <p:nvPr/>
        </p:nvSpPr>
        <p:spPr bwMode="auto">
          <a:xfrm>
            <a:off x="1403648" y="1736812"/>
            <a:ext cx="7488832"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717550" algn="just">
              <a:lnSpc>
                <a:spcPct val="150000"/>
              </a:lnSpc>
              <a:buNone/>
            </a:pPr>
            <a:r>
              <a:rPr lang="ar-SA" sz="3000" b="1" dirty="0">
                <a:solidFill>
                  <a:srgbClr val="0070C0"/>
                </a:solidFill>
                <a:latin typeface="Simplified Arabic" panose="02020603050405020304" pitchFamily="18" charset="-78"/>
                <a:cs typeface="Simplified Arabic" panose="02020603050405020304" pitchFamily="18" charset="-78"/>
              </a:rPr>
              <a:t>تم التقدم لمركز التميز في التعلم والتعليم للحصول على المنحة في يوم الأربعاء 1434/7/5هـ الموافق 2013/5/15م. </a:t>
            </a:r>
            <a:endParaRPr lang="en-US" sz="3000" b="1" dirty="0">
              <a:solidFill>
                <a:srgbClr val="0070C0"/>
              </a:solidFill>
              <a:latin typeface="Simplified Arabic" panose="02020603050405020304" pitchFamily="18" charset="-78"/>
              <a:cs typeface="Simplified Arabic" panose="02020603050405020304" pitchFamily="18" charset="-78"/>
            </a:endParaRPr>
          </a:p>
        </p:txBody>
      </p:sp>
      <p:pic>
        <p:nvPicPr>
          <p:cNvPr id="1026" name="Picture 2" descr="http://2.bp.blogspot.com/_oIE0lvxxUEA/TEICzaB85CI/AAAAAAAAAks/fCK8LM5Xcpw/s1600/%D9%87%D9%8A%D8%A7+%D9%86%D8%B9%D9%85%D9%84.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48441" y="5493880"/>
            <a:ext cx="1000047" cy="10000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khamsat.com/images/services/193336/9ee519639bf7b8e97419a0cf986fccef.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348441" y="951840"/>
            <a:ext cx="1292480" cy="76028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p:cNvSpPr txBox="1">
            <a:spLocks noChangeArrowheads="1"/>
          </p:cNvSpPr>
          <p:nvPr/>
        </p:nvSpPr>
        <p:spPr bwMode="auto">
          <a:xfrm>
            <a:off x="1411713" y="3912118"/>
            <a:ext cx="7488832" cy="2081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717550" algn="just">
              <a:lnSpc>
                <a:spcPct val="150000"/>
              </a:lnSpc>
              <a:buNone/>
            </a:pPr>
            <a:r>
              <a:rPr lang="ar-SA" sz="3000" b="1" dirty="0">
                <a:solidFill>
                  <a:srgbClr val="0070C0"/>
                </a:solidFill>
                <a:latin typeface="Simplified Arabic" panose="02020603050405020304" pitchFamily="18" charset="-78"/>
                <a:cs typeface="Simplified Arabic" panose="02020603050405020304" pitchFamily="18" charset="-78"/>
              </a:rPr>
              <a:t>وبحمد الله تم قبول المنحة بدعم من مركز التميز في التعلم والتعليم ضمن إطار الدورة الثانية لبرنامج منح التميز في التعلم والتعليم بجامعة الملك سعود.</a:t>
            </a:r>
            <a:endParaRPr lang="en-US" sz="3000" b="1" dirty="0">
              <a:solidFill>
                <a:srgbClr val="0070C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006148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1034"/>
                                        </p:tgtEl>
                                        <p:attrNameLst>
                                          <p:attrName>style.visibility</p:attrName>
                                        </p:attrNameLst>
                                      </p:cBhvr>
                                      <p:to>
                                        <p:strVal val="visible"/>
                                      </p:to>
                                    </p:set>
                                    <p:animEffect transition="in" filter="wipe(left)">
                                      <p:cBhvr>
                                        <p:cTn id="10" dur="500"/>
                                        <p:tgtEl>
                                          <p:spTgt spid="103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1000"/>
                                        <p:tgtEl>
                                          <p:spTgt spid="9"/>
                                        </p:tgtEl>
                                      </p:cBhvr>
                                    </p:animEffect>
                                  </p:childTnLst>
                                </p:cTn>
                              </p:par>
                              <p:par>
                                <p:cTn id="21" presetID="22" presetClass="entr" presetSubtype="1"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wipe(up)">
                                      <p:cBhvr>
                                        <p:cTn id="23"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
          <p:cNvSpPr txBox="1">
            <a:spLocks noChangeArrowheads="1"/>
          </p:cNvSpPr>
          <p:nvPr/>
        </p:nvSpPr>
        <p:spPr bwMode="auto">
          <a:xfrm>
            <a:off x="1259632" y="1052736"/>
            <a:ext cx="7632848"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717550" algn="just">
              <a:lnSpc>
                <a:spcPct val="150000"/>
              </a:lnSpc>
              <a:buNone/>
            </a:pPr>
            <a:r>
              <a:rPr lang="ar-SA" sz="3000" b="1" dirty="0">
                <a:solidFill>
                  <a:srgbClr val="0070C0"/>
                </a:solidFill>
                <a:latin typeface="Simplified Arabic" panose="02020603050405020304" pitchFamily="18" charset="-78"/>
                <a:cs typeface="Simplified Arabic" panose="02020603050405020304" pitchFamily="18" charset="-78"/>
              </a:rPr>
              <a:t>ويعتبر مشروع منح التميز في التعلم والتعليم المشروع الأول من نوعه في الجامعات السعودية ويقدمه مركز التميز في التعلم والتعليم بدعم من إدارة الجامعة متمثلة في وكالة الجامعة للشؤون التعليمية والأكاديمية، سعياً لرفع مستوى التعلم والتعليم على مستوى الأقسام والمقررات التعليمية والفصول الدراسية </a:t>
            </a:r>
            <a:r>
              <a:rPr lang="ar-SA" sz="3000" b="1" dirty="0"/>
              <a:t>(</a:t>
            </a:r>
            <a:r>
              <a:rPr lang="en-US" sz="3000" b="1" dirty="0">
                <a:hlinkClick r:id="rId2"/>
              </a:rPr>
              <a:t>https://celt.ksu.edu.sa</a:t>
            </a:r>
            <a:r>
              <a:rPr lang="ar-SA" sz="3000" b="1" dirty="0"/>
              <a:t>).</a:t>
            </a:r>
          </a:p>
          <a:p>
            <a:pPr marL="82550" indent="717550" algn="just">
              <a:lnSpc>
                <a:spcPct val="150000"/>
              </a:lnSpc>
              <a:buNone/>
            </a:pPr>
            <a:endParaRPr lang="en-US" sz="3000" b="1" dirty="0"/>
          </a:p>
        </p:txBody>
      </p:sp>
      <p:pic>
        <p:nvPicPr>
          <p:cNvPr id="3" name="Picture 2"/>
          <p:cNvPicPr>
            <a:picLocks noChangeAspect="1"/>
          </p:cNvPicPr>
          <p:nvPr/>
        </p:nvPicPr>
        <p:blipFill>
          <a:blip r:embed="rId3"/>
          <a:stretch>
            <a:fillRect/>
          </a:stretch>
        </p:blipFill>
        <p:spPr>
          <a:xfrm>
            <a:off x="1619672" y="5445224"/>
            <a:ext cx="3185964" cy="982176"/>
          </a:xfrm>
          <a:prstGeom prst="rect">
            <a:avLst/>
          </a:prstGeom>
        </p:spPr>
      </p:pic>
    </p:spTree>
    <p:extLst>
      <p:ext uri="{BB962C8B-B14F-4D97-AF65-F5344CB8AC3E}">
        <p14:creationId xmlns:p14="http://schemas.microsoft.com/office/powerpoint/2010/main" val="11648944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Horizontal)">
                                      <p:cBhvr>
                                        <p:cTn id="7" dur="1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96977517"/>
              </p:ext>
            </p:extLst>
          </p:nvPr>
        </p:nvGraphicFramePr>
        <p:xfrm>
          <a:off x="4572000" y="980728"/>
          <a:ext cx="4248472" cy="576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10"/>
          <p:cNvSpPr txBox="1">
            <a:spLocks noChangeArrowheads="1"/>
          </p:cNvSpPr>
          <p:nvPr/>
        </p:nvSpPr>
        <p:spPr bwMode="auto">
          <a:xfrm>
            <a:off x="1278774" y="1628800"/>
            <a:ext cx="7488832"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lvl="0" indent="831850" algn="just">
              <a:lnSpc>
                <a:spcPct val="150000"/>
              </a:lnSpc>
              <a:buNone/>
            </a:pPr>
            <a:r>
              <a:rPr lang="ar-SA" sz="2900" b="1" dirty="0">
                <a:solidFill>
                  <a:srgbClr val="0070C0"/>
                </a:solidFill>
                <a:latin typeface="Simplified Arabic" panose="02020603050405020304" pitchFamily="18" charset="-78"/>
                <a:cs typeface="Simplified Arabic" panose="02020603050405020304" pitchFamily="18" charset="-78"/>
              </a:rPr>
              <a:t>تقوم فكرة المشروع على إنشاء مستودع عناصر التعلم </a:t>
            </a:r>
            <a:r>
              <a:rPr lang="en-US" sz="2900" b="1" dirty="0">
                <a:solidFill>
                  <a:srgbClr val="0070C0"/>
                </a:solidFill>
                <a:latin typeface="Simplified Arabic" panose="02020603050405020304" pitchFamily="18" charset="-78"/>
                <a:cs typeface="Simplified Arabic" panose="02020603050405020304" pitchFamily="18" charset="-78"/>
              </a:rPr>
              <a:t>Learning </a:t>
            </a:r>
            <a:r>
              <a:rPr lang="en-US" sz="2900" b="1" dirty="0" smtClean="0">
                <a:solidFill>
                  <a:srgbClr val="0070C0"/>
                </a:solidFill>
                <a:latin typeface="Simplified Arabic" panose="02020603050405020304" pitchFamily="18" charset="-78"/>
                <a:cs typeface="Simplified Arabic" panose="02020603050405020304" pitchFamily="18" charset="-78"/>
              </a:rPr>
              <a:t>Objects </a:t>
            </a:r>
            <a:r>
              <a:rPr lang="en-US" sz="2900" b="1" dirty="0">
                <a:solidFill>
                  <a:srgbClr val="0070C0"/>
                </a:solidFill>
                <a:latin typeface="Simplified Arabic" panose="02020603050405020304" pitchFamily="18" charset="-78"/>
                <a:cs typeface="Simplified Arabic" panose="02020603050405020304" pitchFamily="18" charset="-78"/>
              </a:rPr>
              <a:t>Repository</a:t>
            </a:r>
            <a:r>
              <a:rPr lang="ar-SA" sz="2900" b="1" dirty="0">
                <a:solidFill>
                  <a:srgbClr val="0070C0"/>
                </a:solidFill>
                <a:latin typeface="Simplified Arabic" panose="02020603050405020304" pitchFamily="18" charset="-78"/>
                <a:cs typeface="Simplified Arabic" panose="02020603050405020304" pitchFamily="18" charset="-78"/>
              </a:rPr>
              <a:t> </a:t>
            </a:r>
            <a:r>
              <a:rPr lang="ar-EG" sz="2900" b="1" dirty="0">
                <a:solidFill>
                  <a:srgbClr val="0070C0"/>
                </a:solidFill>
                <a:latin typeface="Simplified Arabic" panose="02020603050405020304" pitchFamily="18" charset="-78"/>
                <a:cs typeface="Simplified Arabic" panose="02020603050405020304" pitchFamily="18" charset="-78"/>
              </a:rPr>
              <a:t>" </a:t>
            </a:r>
            <a:r>
              <a:rPr lang="ar-SA" sz="2900" b="1" dirty="0">
                <a:solidFill>
                  <a:srgbClr val="0070C0"/>
                </a:solidFill>
                <a:latin typeface="Simplified Arabic" panose="02020603050405020304" pitchFamily="18" charset="-78"/>
                <a:cs typeface="Simplified Arabic" panose="02020603050405020304" pitchFamily="18" charset="-78"/>
              </a:rPr>
              <a:t>وهو عبارة عن قاعدة بيانات ذات خصائص ومعايير محددة تخزن فيه عناصر التعلم الرقمية </a:t>
            </a:r>
            <a:r>
              <a:rPr lang="en-US" sz="2900" b="1" dirty="0">
                <a:solidFill>
                  <a:srgbClr val="0070C0"/>
                </a:solidFill>
                <a:latin typeface="Simplified Arabic" panose="02020603050405020304" pitchFamily="18" charset="-78"/>
                <a:cs typeface="Simplified Arabic" panose="02020603050405020304" pitchFamily="18" charset="-78"/>
              </a:rPr>
              <a:t>Learning Object</a:t>
            </a:r>
            <a:r>
              <a:rPr lang="ar-SA" sz="2900" b="1" dirty="0">
                <a:solidFill>
                  <a:srgbClr val="0070C0"/>
                </a:solidFill>
                <a:latin typeface="Simplified Arabic" panose="02020603050405020304" pitchFamily="18" charset="-78"/>
                <a:cs typeface="Simplified Arabic" panose="02020603050405020304" pitchFamily="18" charset="-78"/>
              </a:rPr>
              <a:t> المتنوعة والمتعددة على المدى الطويل وتنظمها وتديرها مؤسسة أو جامعة في حالة المستودعات المؤسسية أو شخص في حالة المستودعات الموضوعية </a:t>
            </a:r>
            <a:r>
              <a:rPr lang="ar-SA" sz="2900" b="1"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بهدف ما يلي:</a:t>
            </a:r>
            <a:endParaRPr lang="en-US" sz="2900" b="1" dirty="0">
              <a:solidFill>
                <a:srgbClr val="C0000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pic>
        <p:nvPicPr>
          <p:cNvPr id="7" name="Picture 4" descr="http://www.jazanu.edu.sa/Administrations/vpofgsar/PublishingImages/G.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27784" y="5661248"/>
            <a:ext cx="720080" cy="72198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khamsat.com/images/services/13327/f9e1bd89fccc15b31a9e3d262709737e.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71800" y="908720"/>
            <a:ext cx="821035" cy="821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9707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750"/>
                                        <p:tgtEl>
                                          <p:spTgt spid="4"/>
                                        </p:tgtEl>
                                      </p:cBhvr>
                                    </p:animEffect>
                                  </p:childTnLst>
                                </p:cTn>
                              </p:par>
                              <p:par>
                                <p:cTn id="8" presetID="22" presetClass="entr" presetSubtype="2" fill="hold" nodeType="withEffect">
                                  <p:stCondLst>
                                    <p:cond delay="0"/>
                                  </p:stCondLst>
                                  <p:childTnLst>
                                    <p:set>
                                      <p:cBhvr>
                                        <p:cTn id="9" dur="1" fill="hold">
                                          <p:stCondLst>
                                            <p:cond delay="0"/>
                                          </p:stCondLst>
                                        </p:cTn>
                                        <p:tgtEl>
                                          <p:spTgt spid="3078"/>
                                        </p:tgtEl>
                                        <p:attrNameLst>
                                          <p:attrName>style.visibility</p:attrName>
                                        </p:attrNameLst>
                                      </p:cBhvr>
                                      <p:to>
                                        <p:strVal val="visible"/>
                                      </p:to>
                                    </p:set>
                                    <p:animEffect transition="in" filter="wipe(right)">
                                      <p:cBhvr>
                                        <p:cTn id="10" dur="500"/>
                                        <p:tgtEl>
                                          <p:spTgt spid="307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2000"/>
                                        <p:tgtEl>
                                          <p:spTgt spid="8"/>
                                        </p:tgtEl>
                                      </p:cBhvr>
                                    </p:animEffect>
                                  </p:childTnLst>
                                </p:cTn>
                              </p:par>
                              <p:par>
                                <p:cTn id="16" presetID="6" presetClass="entr" presetSubtype="16"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
          <p:cNvSpPr txBox="1">
            <a:spLocks noChangeArrowheads="1"/>
          </p:cNvSpPr>
          <p:nvPr/>
        </p:nvSpPr>
        <p:spPr bwMode="auto">
          <a:xfrm>
            <a:off x="3078974" y="1124744"/>
            <a:ext cx="5597482" cy="102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lvl="0" indent="0" algn="just">
              <a:buNone/>
            </a:pPr>
            <a:r>
              <a:rPr lang="ar-EG" sz="3000" b="1" dirty="0">
                <a:solidFill>
                  <a:srgbClr val="0070C0"/>
                </a:solidFill>
                <a:latin typeface="Simplified Arabic" panose="02020603050405020304" pitchFamily="18" charset="-78"/>
                <a:cs typeface="Simplified Arabic" panose="02020603050405020304" pitchFamily="18" charset="-78"/>
              </a:rPr>
              <a:t>تخزين وإدارة </a:t>
            </a:r>
            <a:r>
              <a:rPr lang="ar-SA" sz="3000" b="1" dirty="0">
                <a:solidFill>
                  <a:srgbClr val="0070C0"/>
                </a:solidFill>
                <a:latin typeface="Simplified Arabic" panose="02020603050405020304" pitchFamily="18" charset="-78"/>
                <a:cs typeface="Simplified Arabic" panose="02020603050405020304" pitchFamily="18" charset="-78"/>
              </a:rPr>
              <a:t>وإتاحة </a:t>
            </a:r>
            <a:r>
              <a:rPr lang="ar-EG" sz="3000" b="1" dirty="0">
                <a:solidFill>
                  <a:srgbClr val="0070C0"/>
                </a:solidFill>
                <a:latin typeface="Simplified Arabic" panose="02020603050405020304" pitchFamily="18" charset="-78"/>
                <a:cs typeface="Simplified Arabic" panose="02020603050405020304" pitchFamily="18" charset="-78"/>
              </a:rPr>
              <a:t>عناصر التعلم </a:t>
            </a:r>
            <a:r>
              <a:rPr lang="en-US" sz="3000" b="1" dirty="0" smtClean="0">
                <a:solidFill>
                  <a:srgbClr val="0070C0"/>
                </a:solidFill>
                <a:latin typeface="Simplified Arabic" panose="02020603050405020304" pitchFamily="18" charset="-78"/>
                <a:cs typeface="Simplified Arabic" panose="02020603050405020304" pitchFamily="18" charset="-78"/>
              </a:rPr>
              <a:t>L.O.</a:t>
            </a:r>
            <a:r>
              <a:rPr lang="ar-EG" sz="3000" b="1" dirty="0" smtClean="0">
                <a:solidFill>
                  <a:srgbClr val="0070C0"/>
                </a:solidFill>
                <a:latin typeface="Simplified Arabic" panose="02020603050405020304" pitchFamily="18" charset="-78"/>
                <a:cs typeface="Simplified Arabic" panose="02020603050405020304" pitchFamily="18" charset="-78"/>
              </a:rPr>
              <a:t> </a:t>
            </a:r>
            <a:r>
              <a:rPr lang="ar-SA" sz="3000" b="1" dirty="0">
                <a:solidFill>
                  <a:srgbClr val="0070C0"/>
                </a:solidFill>
                <a:latin typeface="Simplified Arabic" panose="02020603050405020304" pitchFamily="18" charset="-78"/>
                <a:cs typeface="Simplified Arabic" panose="02020603050405020304" pitchFamily="18" charset="-78"/>
              </a:rPr>
              <a:t>بشكل كامل وبدون قيود </a:t>
            </a:r>
            <a:r>
              <a:rPr lang="ar-EG" sz="3000" b="1" dirty="0">
                <a:solidFill>
                  <a:srgbClr val="0070C0"/>
                </a:solidFill>
                <a:latin typeface="Simplified Arabic" panose="02020603050405020304" pitchFamily="18" charset="-78"/>
                <a:cs typeface="Simplified Arabic" panose="02020603050405020304" pitchFamily="18" charset="-78"/>
              </a:rPr>
              <a:t>لتسهيل بناء المحتوى الرقمي</a:t>
            </a:r>
            <a:r>
              <a:rPr lang="ar-SA" sz="3000" b="1" dirty="0">
                <a:solidFill>
                  <a:srgbClr val="0070C0"/>
                </a:solidFill>
                <a:latin typeface="Simplified Arabic" panose="02020603050405020304" pitchFamily="18" charset="-78"/>
                <a:cs typeface="Simplified Arabic" panose="02020603050405020304" pitchFamily="18" charset="-78"/>
              </a:rPr>
              <a:t>.</a:t>
            </a:r>
            <a:endParaRPr lang="en-US" sz="3000" b="1" dirty="0">
              <a:solidFill>
                <a:srgbClr val="0070C0"/>
              </a:solidFill>
              <a:latin typeface="Simplified Arabic" panose="02020603050405020304" pitchFamily="18" charset="-78"/>
              <a:cs typeface="Simplified Arabic" panose="02020603050405020304" pitchFamily="18" charset="-78"/>
            </a:endParaRPr>
          </a:p>
        </p:txBody>
      </p:sp>
      <p:pic>
        <p:nvPicPr>
          <p:cNvPr id="1028" name="Picture 4" descr="https://encrypted-tbn0.gstatic.com/images?q=tbn:ANd9GcRWv9NkK5pS5t6r300jNdspfKmRWDC6TMRv8JVFaJ4iPpsazR7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0838" y="4435979"/>
            <a:ext cx="2507482" cy="68068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0"/>
          <p:cNvSpPr txBox="1">
            <a:spLocks noChangeArrowheads="1"/>
          </p:cNvSpPr>
          <p:nvPr/>
        </p:nvSpPr>
        <p:spPr bwMode="auto">
          <a:xfrm>
            <a:off x="2657529" y="2759391"/>
            <a:ext cx="6018927" cy="1502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0" algn="just">
              <a:buNone/>
            </a:pPr>
            <a:r>
              <a:rPr lang="ar-SA" sz="3000" b="1" dirty="0">
                <a:solidFill>
                  <a:srgbClr val="0070C0"/>
                </a:solidFill>
                <a:latin typeface="Simplified Arabic" panose="02020603050405020304" pitchFamily="18" charset="-78"/>
                <a:cs typeface="Simplified Arabic" panose="02020603050405020304" pitchFamily="18" charset="-78"/>
              </a:rPr>
              <a:t>التشارك وإعادة استخدام عناصر التعلم </a:t>
            </a:r>
            <a:r>
              <a:rPr lang="en-US" sz="3000" b="1" dirty="0">
                <a:solidFill>
                  <a:srgbClr val="0070C0"/>
                </a:solidFill>
                <a:latin typeface="Simplified Arabic" panose="02020603050405020304" pitchFamily="18" charset="-78"/>
                <a:cs typeface="Simplified Arabic" panose="02020603050405020304" pitchFamily="18" charset="-78"/>
              </a:rPr>
              <a:t>Reusability </a:t>
            </a:r>
            <a:r>
              <a:rPr lang="ar-SA" sz="3000" b="1" dirty="0" smtClean="0">
                <a:solidFill>
                  <a:srgbClr val="0070C0"/>
                </a:solidFill>
                <a:latin typeface="Simplified Arabic" panose="02020603050405020304" pitchFamily="18" charset="-78"/>
                <a:cs typeface="Simplified Arabic" panose="02020603050405020304" pitchFamily="18" charset="-78"/>
              </a:rPr>
              <a:t> في </a:t>
            </a:r>
            <a:r>
              <a:rPr lang="ar-SA" sz="3000" b="1" dirty="0">
                <a:solidFill>
                  <a:srgbClr val="0070C0"/>
                </a:solidFill>
                <a:latin typeface="Simplified Arabic" panose="02020603050405020304" pitchFamily="18" charset="-78"/>
                <a:cs typeface="Simplified Arabic" panose="02020603050405020304" pitchFamily="18" charset="-78"/>
              </a:rPr>
              <a:t>تحقيق أهداف أكثر من موقف تعليمي بما يوفر الوقت والجهد والتكلفة.</a:t>
            </a:r>
            <a:endParaRPr lang="en-US" sz="3000" b="1" dirty="0">
              <a:solidFill>
                <a:srgbClr val="0070C0"/>
              </a:solidFill>
              <a:latin typeface="Simplified Arabic" panose="02020603050405020304" pitchFamily="18" charset="-78"/>
              <a:cs typeface="Simplified Arabic" panose="02020603050405020304" pitchFamily="18" charset="-78"/>
            </a:endParaRPr>
          </a:p>
        </p:txBody>
      </p:sp>
      <p:sp>
        <p:nvSpPr>
          <p:cNvPr id="14" name="Rectangle 10"/>
          <p:cNvSpPr txBox="1">
            <a:spLocks noChangeArrowheads="1"/>
          </p:cNvSpPr>
          <p:nvPr/>
        </p:nvSpPr>
        <p:spPr bwMode="auto">
          <a:xfrm>
            <a:off x="3724996" y="4362861"/>
            <a:ext cx="4951460" cy="796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lvl="0" indent="0" algn="just">
              <a:lnSpc>
                <a:spcPct val="150000"/>
              </a:lnSpc>
              <a:buNone/>
            </a:pPr>
            <a:r>
              <a:rPr lang="ar-SA" sz="3000" b="1" dirty="0">
                <a:solidFill>
                  <a:srgbClr val="0070C0"/>
                </a:solidFill>
                <a:latin typeface="Simplified Arabic" panose="02020603050405020304" pitchFamily="18" charset="-78"/>
                <a:cs typeface="Simplified Arabic" panose="02020603050405020304" pitchFamily="18" charset="-78"/>
              </a:rPr>
              <a:t>المحافظة على حقوق الملكية الفكرية.</a:t>
            </a:r>
          </a:p>
        </p:txBody>
      </p:sp>
      <p:sp>
        <p:nvSpPr>
          <p:cNvPr id="15" name="Rectangle 10"/>
          <p:cNvSpPr txBox="1">
            <a:spLocks noChangeArrowheads="1"/>
          </p:cNvSpPr>
          <p:nvPr/>
        </p:nvSpPr>
        <p:spPr bwMode="auto">
          <a:xfrm>
            <a:off x="4499992" y="5526812"/>
            <a:ext cx="4176464" cy="76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lvl="0" indent="0" algn="just">
              <a:lnSpc>
                <a:spcPct val="150000"/>
              </a:lnSpc>
              <a:buNone/>
            </a:pPr>
            <a:r>
              <a:rPr lang="ar-SA" sz="3000" b="1" dirty="0">
                <a:solidFill>
                  <a:srgbClr val="0070C0"/>
                </a:solidFill>
                <a:latin typeface="Simplified Arabic" panose="02020603050405020304" pitchFamily="18" charset="-78"/>
                <a:cs typeface="Simplified Arabic" panose="02020603050405020304" pitchFamily="18" charset="-78"/>
              </a:rPr>
              <a:t>تحقيق الجودة لعناصر التعلم.</a:t>
            </a:r>
            <a:endParaRPr lang="en-US" sz="3000" b="1" dirty="0">
              <a:solidFill>
                <a:srgbClr val="0070C0"/>
              </a:solidFill>
              <a:latin typeface="Simplified Arabic" panose="02020603050405020304" pitchFamily="18" charset="-78"/>
              <a:cs typeface="Simplified Arabic" panose="02020603050405020304" pitchFamily="18" charset="-78"/>
            </a:endParaRPr>
          </a:p>
        </p:txBody>
      </p:sp>
      <p:pic>
        <p:nvPicPr>
          <p:cNvPr id="1026" name="Picture 2" descr="https://encrypted-tbn1.gstatic.com/images?q=tbn:ANd9GcQ8Ut_LTTtl5DEWi0NiGO05RmyZgwWmy9sdmFKQYTos1AwIhN7B8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184" y="2450024"/>
            <a:ext cx="1134614" cy="9313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encrypted-tbn3.gstatic.com/images?q=tbn:ANd9GcRJA0OFliga3YSXqPuwb5CF24vWHkzuJulSuzXWFdvZ-TVbEEi5Ga3-n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0164" y="3381353"/>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aimanalsheikh.pub.sa/wp-content/uploads/2014/04/quality-bulls-ey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19872" y="5542641"/>
            <a:ext cx="893499" cy="74452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itu.int/en/ITU-D/Regional-Presence/ArabStates/PublishingImages/Banner_64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57690" y="1098104"/>
            <a:ext cx="1499839" cy="930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987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036"/>
                                        </p:tgtEl>
                                        <p:attrNameLst>
                                          <p:attrName>style.visibility</p:attrName>
                                        </p:attrNameLst>
                                      </p:cBhvr>
                                      <p:to>
                                        <p:strVal val="visible"/>
                                      </p:to>
                                    </p:set>
                                    <p:animEffect transition="in" filter="wipe(right)">
                                      <p:cBhvr>
                                        <p:cTn id="7" dur="1000"/>
                                        <p:tgtEl>
                                          <p:spTgt spid="1036"/>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right)">
                                      <p:cBhvr>
                                        <p:cTn id="11" dur="1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right)">
                                      <p:cBhvr>
                                        <p:cTn id="16" dur="1500"/>
                                        <p:tgtEl>
                                          <p:spTgt spid="13"/>
                                        </p:tgtEl>
                                      </p:cBhvr>
                                    </p:animEffect>
                                  </p:childTnLst>
                                </p:cTn>
                              </p:par>
                              <p:par>
                                <p:cTn id="17" presetID="22" presetClass="entr" presetSubtype="2"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ipe(right)">
                                      <p:cBhvr>
                                        <p:cTn id="19" dur="1000"/>
                                        <p:tgtEl>
                                          <p:spTgt spid="1026"/>
                                        </p:tgtEl>
                                      </p:cBhvr>
                                    </p:animEffect>
                                  </p:childTnLst>
                                </p:cTn>
                              </p:par>
                              <p:par>
                                <p:cTn id="20" presetID="22" presetClass="entr" presetSubtype="2" fill="hold" nodeType="withEffect">
                                  <p:stCondLst>
                                    <p:cond delay="0"/>
                                  </p:stCondLst>
                                  <p:childTnLst>
                                    <p:set>
                                      <p:cBhvr>
                                        <p:cTn id="21" dur="1" fill="hold">
                                          <p:stCondLst>
                                            <p:cond delay="0"/>
                                          </p:stCondLst>
                                        </p:cTn>
                                        <p:tgtEl>
                                          <p:spTgt spid="1032"/>
                                        </p:tgtEl>
                                        <p:attrNameLst>
                                          <p:attrName>style.visibility</p:attrName>
                                        </p:attrNameLst>
                                      </p:cBhvr>
                                      <p:to>
                                        <p:strVal val="visible"/>
                                      </p:to>
                                    </p:set>
                                    <p:animEffect transition="in" filter="wipe(right)">
                                      <p:cBhvr>
                                        <p:cTn id="22" dur="1000"/>
                                        <p:tgtEl>
                                          <p:spTgt spid="10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right)">
                                      <p:cBhvr>
                                        <p:cTn id="27" dur="1500"/>
                                        <p:tgtEl>
                                          <p:spTgt spid="14"/>
                                        </p:tgtEl>
                                      </p:cBhvr>
                                    </p:animEffect>
                                  </p:childTnLst>
                                </p:cTn>
                              </p:par>
                              <p:par>
                                <p:cTn id="28" presetID="22" presetClass="entr" presetSubtype="2" fill="hold" nodeType="with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wipe(right)">
                                      <p:cBhvr>
                                        <p:cTn id="30" dur="1000"/>
                                        <p:tgtEl>
                                          <p:spTgt spid="102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right)">
                                      <p:cBhvr>
                                        <p:cTn id="35" dur="1500"/>
                                        <p:tgtEl>
                                          <p:spTgt spid="15"/>
                                        </p:tgtEl>
                                      </p:cBhvr>
                                    </p:animEffect>
                                  </p:childTnLst>
                                </p:cTn>
                              </p:par>
                              <p:par>
                                <p:cTn id="36" presetID="22" presetClass="entr" presetSubtype="1" fill="hold" nodeType="withEffect">
                                  <p:stCondLst>
                                    <p:cond delay="0"/>
                                  </p:stCondLst>
                                  <p:childTnLst>
                                    <p:set>
                                      <p:cBhvr>
                                        <p:cTn id="37" dur="1" fill="hold">
                                          <p:stCondLst>
                                            <p:cond delay="0"/>
                                          </p:stCondLst>
                                        </p:cTn>
                                        <p:tgtEl>
                                          <p:spTgt spid="1034"/>
                                        </p:tgtEl>
                                        <p:attrNameLst>
                                          <p:attrName>style.visibility</p:attrName>
                                        </p:attrNameLst>
                                      </p:cBhvr>
                                      <p:to>
                                        <p:strVal val="visible"/>
                                      </p:to>
                                    </p:set>
                                    <p:animEffect transition="in" filter="wipe(up)">
                                      <p:cBhvr>
                                        <p:cTn id="38" dur="10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1166431"/>
              </p:ext>
            </p:extLst>
          </p:nvPr>
        </p:nvGraphicFramePr>
        <p:xfrm>
          <a:off x="4572000" y="1052736"/>
          <a:ext cx="4043139" cy="668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409700" y="1984479"/>
            <a:ext cx="7316300" cy="4108817"/>
          </a:xfrm>
          <a:prstGeom prst="rect">
            <a:avLst/>
          </a:prstGeom>
        </p:spPr>
        <p:txBody>
          <a:bodyPr wrap="square">
            <a:spAutoFit/>
          </a:bodyPr>
          <a:lstStyle/>
          <a:p>
            <a:pPr marL="457200" lvl="0" indent="-457200" algn="just">
              <a:buFont typeface="Wingdings" panose="05000000000000000000" pitchFamily="2" charset="2"/>
              <a:buChar char="q"/>
            </a:pPr>
            <a:r>
              <a:rPr lang="ar-EG" sz="2900" b="1" dirty="0" smtClean="0">
                <a:solidFill>
                  <a:srgbClr val="0070C0"/>
                </a:solidFill>
                <a:latin typeface="Simplified Arabic" panose="02020603050405020304" pitchFamily="18" charset="-78"/>
                <a:cs typeface="Simplified Arabic" panose="02020603050405020304" pitchFamily="18" charset="-78"/>
              </a:rPr>
              <a:t>تحديد </a:t>
            </a:r>
            <a:r>
              <a:rPr lang="ar-EG" sz="2900" b="1" dirty="0">
                <a:solidFill>
                  <a:srgbClr val="0070C0"/>
                </a:solidFill>
                <a:latin typeface="Simplified Arabic" panose="02020603050405020304" pitchFamily="18" charset="-78"/>
                <a:cs typeface="Simplified Arabic" panose="02020603050405020304" pitchFamily="18" charset="-78"/>
              </a:rPr>
              <a:t>المعايير الفنية والتربوية لإنشاء و تصميم الكيانات التعليمية عبر الإنترنت عامة ومستودع عناصر التعلم خاصة .</a:t>
            </a:r>
            <a:endParaRPr lang="en-US" sz="2900" b="1" dirty="0">
              <a:solidFill>
                <a:srgbClr val="0070C0"/>
              </a:solidFill>
              <a:latin typeface="Simplified Arabic" panose="02020603050405020304" pitchFamily="18" charset="-78"/>
              <a:cs typeface="Simplified Arabic" panose="02020603050405020304" pitchFamily="18" charset="-78"/>
            </a:endParaRPr>
          </a:p>
          <a:p>
            <a:pPr marL="457200" lvl="0" indent="-457200" algn="just">
              <a:buFont typeface="Wingdings" panose="05000000000000000000" pitchFamily="2" charset="2"/>
              <a:buChar char="q"/>
            </a:pPr>
            <a:r>
              <a:rPr lang="ar-EG" sz="2900" b="1" dirty="0">
                <a:solidFill>
                  <a:srgbClr val="0070C0"/>
                </a:solidFill>
                <a:latin typeface="Simplified Arabic" panose="02020603050405020304" pitchFamily="18" charset="-78"/>
                <a:cs typeface="Simplified Arabic" panose="02020603050405020304" pitchFamily="18" charset="-78"/>
              </a:rPr>
              <a:t>إثراء التصميم و البناء لمستودعات عناصر التعلم عبر الإنترنت كخطوة فعالة لتطوير التعليم الإلكتروني بجامعة الملك سعود.</a:t>
            </a:r>
            <a:endParaRPr lang="en-US" sz="2900" b="1" dirty="0">
              <a:solidFill>
                <a:srgbClr val="0070C0"/>
              </a:solidFill>
              <a:latin typeface="Simplified Arabic" panose="02020603050405020304" pitchFamily="18" charset="-78"/>
              <a:cs typeface="Simplified Arabic" panose="02020603050405020304" pitchFamily="18" charset="-78"/>
            </a:endParaRPr>
          </a:p>
          <a:p>
            <a:pPr marL="457200" lvl="0" indent="-457200" algn="just">
              <a:buFont typeface="Wingdings" panose="05000000000000000000" pitchFamily="2" charset="2"/>
              <a:buChar char="q"/>
            </a:pPr>
            <a:r>
              <a:rPr lang="ar-EG" sz="2900" b="1" dirty="0">
                <a:solidFill>
                  <a:srgbClr val="0070C0"/>
                </a:solidFill>
                <a:latin typeface="Simplified Arabic" panose="02020603050405020304" pitchFamily="18" charset="-78"/>
                <a:cs typeface="Simplified Arabic" panose="02020603050405020304" pitchFamily="18" charset="-78"/>
              </a:rPr>
              <a:t>تزويد المؤسسات العاملة فى مجال التعليم الإلكتروني بمجموعة من الإرشادات المعيارية تؤخذ بعين الإعتبار عند تصميم وبناء مستودعات عناصر التعلم .</a:t>
            </a:r>
            <a:endParaRPr lang="en-US" sz="2900" b="1" dirty="0">
              <a:solidFill>
                <a:srgbClr val="0070C0"/>
              </a:solidFill>
              <a:latin typeface="Simplified Arabic" panose="02020603050405020304" pitchFamily="18" charset="-78"/>
              <a:cs typeface="Simplified Arabic" panose="02020603050405020304" pitchFamily="18" charset="-78"/>
            </a:endParaRPr>
          </a:p>
        </p:txBody>
      </p:sp>
      <p:pic>
        <p:nvPicPr>
          <p:cNvPr id="1026" name="Picture 2" descr="https://khamsat.com/images/services/167684/f90223594c03c6480481c1141f8e4444.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95736" y="1052736"/>
            <a:ext cx="1088734" cy="640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2340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circle(in)">
                                      <p:cBhvr>
                                        <p:cTn id="10" dur="20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wipe(right)">
                                      <p:cBhvr>
                                        <p:cTn id="15" dur="1500"/>
                                        <p:tgtEl>
                                          <p:spTgt spid="1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10">
                                            <p:txEl>
                                              <p:pRg st="1" end="1"/>
                                            </p:txEl>
                                          </p:spTgt>
                                        </p:tgtEl>
                                        <p:attrNameLst>
                                          <p:attrName>style.visibility</p:attrName>
                                        </p:attrNameLst>
                                      </p:cBhvr>
                                      <p:to>
                                        <p:strVal val="visible"/>
                                      </p:to>
                                    </p:set>
                                    <p:animEffect transition="in" filter="wipe(right)">
                                      <p:cBhvr>
                                        <p:cTn id="20" dur="1500"/>
                                        <p:tgtEl>
                                          <p:spTgt spid="10">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Effect transition="in" filter="wipe(right)">
                                      <p:cBhvr>
                                        <p:cTn id="25" dur="1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65358939"/>
              </p:ext>
            </p:extLst>
          </p:nvPr>
        </p:nvGraphicFramePr>
        <p:xfrm>
          <a:off x="4572000" y="980728"/>
          <a:ext cx="4043139" cy="576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403648" y="1764680"/>
            <a:ext cx="7316300" cy="4616648"/>
          </a:xfrm>
          <a:prstGeom prst="rect">
            <a:avLst/>
          </a:prstGeom>
        </p:spPr>
        <p:txBody>
          <a:bodyPr wrap="square">
            <a:spAutoFit/>
          </a:bodyPr>
          <a:lstStyle/>
          <a:p>
            <a:pPr indent="850900" algn="just">
              <a:lnSpc>
                <a:spcPct val="150000"/>
              </a:lnSpc>
            </a:pPr>
            <a:r>
              <a:rPr lang="ar-SA" sz="2800" b="1" dirty="0" smtClean="0">
                <a:solidFill>
                  <a:srgbClr val="0070C0"/>
                </a:solidFill>
                <a:latin typeface="Simplified Arabic" panose="02020603050405020304" pitchFamily="18" charset="-78"/>
                <a:cs typeface="Simplified Arabic" panose="02020603050405020304" pitchFamily="18" charset="-78"/>
              </a:rPr>
              <a:t>ينتمي </a:t>
            </a:r>
            <a:r>
              <a:rPr lang="ar-SA" sz="2800" b="1" dirty="0">
                <a:solidFill>
                  <a:srgbClr val="0070C0"/>
                </a:solidFill>
                <a:latin typeface="Simplified Arabic" panose="02020603050405020304" pitchFamily="18" charset="-78"/>
                <a:cs typeface="Simplified Arabic" panose="02020603050405020304" pitchFamily="18" charset="-78"/>
              </a:rPr>
              <a:t>هذا المشروع لمجال تطوير استراتيجيات التدريس </a:t>
            </a:r>
            <a:r>
              <a:rPr lang="ar-SA" sz="2800" b="1" dirty="0" smtClean="0">
                <a:solidFill>
                  <a:srgbClr val="0070C0"/>
                </a:solidFill>
                <a:latin typeface="Simplified Arabic" panose="02020603050405020304" pitchFamily="18" charset="-78"/>
                <a:cs typeface="Simplified Arabic" panose="02020603050405020304" pitchFamily="18" charset="-78"/>
              </a:rPr>
              <a:t>حيث </a:t>
            </a:r>
            <a:r>
              <a:rPr lang="ar-SA" sz="2800" b="1" dirty="0">
                <a:solidFill>
                  <a:srgbClr val="0070C0"/>
                </a:solidFill>
                <a:latin typeface="Simplified Arabic" panose="02020603050405020304" pitchFamily="18" charset="-78"/>
                <a:cs typeface="Simplified Arabic" panose="02020603050405020304" pitchFamily="18" charset="-78"/>
              </a:rPr>
              <a:t>يعتبر مستودع عناصر التعلم كيان رقمي عبر الإنترنت يمكن أن يساعد على تنمية التعلم النشط لدى الطلاب بإشراك الطالب في إضافة عناصر التعلم للمقرر حسب تعليمات عضو هيئة التدريس </a:t>
            </a:r>
            <a:r>
              <a:rPr lang="ar-SA" sz="2800" b="1" dirty="0" smtClean="0">
                <a:solidFill>
                  <a:srgbClr val="0070C0"/>
                </a:solidFill>
                <a:latin typeface="Simplified Arabic" panose="02020603050405020304" pitchFamily="18" charset="-78"/>
                <a:cs typeface="Simplified Arabic" panose="02020603050405020304" pitchFamily="18" charset="-78"/>
              </a:rPr>
              <a:t>لتعزز </a:t>
            </a:r>
            <a:r>
              <a:rPr lang="ar-SA" sz="2800" b="1" dirty="0">
                <a:solidFill>
                  <a:srgbClr val="0070C0"/>
                </a:solidFill>
                <a:latin typeface="Simplified Arabic" panose="02020603050405020304" pitchFamily="18" charset="-78"/>
                <a:cs typeface="Simplified Arabic" panose="02020603050405020304" pitchFamily="18" charset="-78"/>
              </a:rPr>
              <a:t>مشاركة الطالب في المقرر وفي التواصل المستمر مع استاذ </a:t>
            </a:r>
            <a:r>
              <a:rPr lang="ar-SA" sz="2800" b="1" dirty="0" smtClean="0">
                <a:solidFill>
                  <a:srgbClr val="0070C0"/>
                </a:solidFill>
                <a:latin typeface="Simplified Arabic" panose="02020603050405020304" pitchFamily="18" charset="-78"/>
                <a:cs typeface="Simplified Arabic" panose="02020603050405020304" pitchFamily="18" charset="-78"/>
              </a:rPr>
              <a:t>المادة، </a:t>
            </a:r>
            <a:r>
              <a:rPr lang="ar-SA" sz="2800" b="1" dirty="0">
                <a:solidFill>
                  <a:srgbClr val="0070C0"/>
                </a:solidFill>
                <a:latin typeface="Simplified Arabic" panose="02020603050405020304" pitchFamily="18" charset="-78"/>
                <a:cs typeface="Simplified Arabic" panose="02020603050405020304" pitchFamily="18" charset="-78"/>
              </a:rPr>
              <a:t>ثم يتم إعادة إستخدام </a:t>
            </a:r>
            <a:r>
              <a:rPr lang="en-US" sz="2800" b="1" dirty="0">
                <a:solidFill>
                  <a:srgbClr val="0070C0"/>
                </a:solidFill>
                <a:latin typeface="Simplified Arabic" panose="02020603050405020304" pitchFamily="18" charset="-78"/>
                <a:cs typeface="Simplified Arabic" panose="02020603050405020304" pitchFamily="18" charset="-78"/>
              </a:rPr>
              <a:t>Reusability</a:t>
            </a:r>
            <a:r>
              <a:rPr lang="ar-SA" sz="2800" b="1" dirty="0">
                <a:solidFill>
                  <a:srgbClr val="0070C0"/>
                </a:solidFill>
                <a:latin typeface="Simplified Arabic" panose="02020603050405020304" pitchFamily="18" charset="-78"/>
                <a:cs typeface="Simplified Arabic" panose="02020603050405020304" pitchFamily="18" charset="-78"/>
              </a:rPr>
              <a:t> </a:t>
            </a:r>
            <a:r>
              <a:rPr lang="ar-SA" sz="2800" b="1" dirty="0" smtClean="0">
                <a:solidFill>
                  <a:srgbClr val="0070C0"/>
                </a:solidFill>
                <a:latin typeface="Simplified Arabic" panose="02020603050405020304" pitchFamily="18" charset="-78"/>
                <a:cs typeface="Simplified Arabic" panose="02020603050405020304" pitchFamily="18" charset="-78"/>
              </a:rPr>
              <a:t>للعناصر الجيدة في </a:t>
            </a:r>
            <a:r>
              <a:rPr lang="ar-SA" sz="2800" b="1" dirty="0">
                <a:solidFill>
                  <a:srgbClr val="0070C0"/>
                </a:solidFill>
                <a:latin typeface="Simplified Arabic" panose="02020603050405020304" pitchFamily="18" charset="-78"/>
                <a:cs typeface="Simplified Arabic" panose="02020603050405020304" pitchFamily="18" charset="-78"/>
              </a:rPr>
              <a:t>بناء المحتوى </a:t>
            </a:r>
            <a:r>
              <a:rPr lang="ar-SA" sz="2800" b="1" dirty="0" smtClean="0">
                <a:solidFill>
                  <a:srgbClr val="0070C0"/>
                </a:solidFill>
                <a:latin typeface="Simplified Arabic" panose="02020603050405020304" pitchFamily="18" charset="-78"/>
                <a:cs typeface="Simplified Arabic" panose="02020603050405020304" pitchFamily="18" charset="-78"/>
              </a:rPr>
              <a:t>الإلكتروني.</a:t>
            </a:r>
            <a:endParaRPr lang="en-US" sz="2800" b="1" dirty="0">
              <a:solidFill>
                <a:srgbClr val="0070C0"/>
              </a:solidFill>
              <a:latin typeface="Simplified Arabic" panose="02020603050405020304" pitchFamily="18" charset="-78"/>
              <a:cs typeface="Simplified Arabic" panose="02020603050405020304" pitchFamily="18" charset="-78"/>
            </a:endParaRPr>
          </a:p>
        </p:txBody>
      </p:sp>
      <p:pic>
        <p:nvPicPr>
          <p:cNvPr id="2050" name="Picture 2" descr="http://1.bp.blogspot.com/-GgslCp3lbSI/UN8lq3VAd0I/AAAAAAAAAPE/JZhqsXiJ9yI/s320/EL_MSPS_Magnetism2.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2123728" y="980728"/>
            <a:ext cx="792088"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8216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wipe(left)">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43270067"/>
              </p:ext>
            </p:extLst>
          </p:nvPr>
        </p:nvGraphicFramePr>
        <p:xfrm>
          <a:off x="4572000" y="1052736"/>
          <a:ext cx="4043139" cy="72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187624" y="1878498"/>
            <a:ext cx="7776864" cy="4862870"/>
          </a:xfrm>
          <a:prstGeom prst="rect">
            <a:avLst/>
          </a:prstGeom>
        </p:spPr>
        <p:txBody>
          <a:bodyPr wrap="square">
            <a:spAutoFit/>
          </a:bodyPr>
          <a:lstStyle/>
          <a:p>
            <a:pPr marL="741363" lvl="0" indent="-741363" algn="just">
              <a:spcBef>
                <a:spcPts val="1200"/>
              </a:spcBef>
              <a:spcAft>
                <a:spcPts val="1200"/>
              </a:spcAft>
            </a:pPr>
            <a:r>
              <a:rPr lang="ar-SA" sz="3000" b="1" dirty="0" smtClean="0">
                <a:solidFill>
                  <a:srgbClr val="7030A0"/>
                </a:solidFill>
                <a:latin typeface="Simplified Arabic" panose="02020603050405020304" pitchFamily="18" charset="-78"/>
                <a:cs typeface="Simplified Arabic" panose="02020603050405020304" pitchFamily="18" charset="-78"/>
              </a:rPr>
              <a:t>أولاً: </a:t>
            </a:r>
            <a:r>
              <a:rPr lang="ar-EG" sz="3000" b="1" dirty="0" smtClean="0">
                <a:solidFill>
                  <a:srgbClr val="0070C0"/>
                </a:solidFill>
                <a:latin typeface="Simplified Arabic" panose="02020603050405020304" pitchFamily="18" charset="-78"/>
                <a:cs typeface="Simplified Arabic" panose="02020603050405020304" pitchFamily="18" charset="-78"/>
              </a:rPr>
              <a:t>تقديم </a:t>
            </a:r>
            <a:r>
              <a:rPr lang="ar-EG" sz="3000" b="1" dirty="0">
                <a:solidFill>
                  <a:srgbClr val="0070C0"/>
                </a:solidFill>
                <a:latin typeface="Simplified Arabic" panose="02020603050405020304" pitchFamily="18" charset="-78"/>
                <a:cs typeface="Simplified Arabic" panose="02020603050405020304" pitchFamily="18" charset="-78"/>
              </a:rPr>
              <a:t>نظره عامة حول مستودع عناصر التعلم </a:t>
            </a:r>
            <a:r>
              <a:rPr lang="en-US" sz="3000" b="1" dirty="0">
                <a:solidFill>
                  <a:srgbClr val="0070C0"/>
                </a:solidFill>
                <a:latin typeface="Simplified Arabic" panose="02020603050405020304" pitchFamily="18" charset="-78"/>
                <a:cs typeface="Simplified Arabic" panose="02020603050405020304" pitchFamily="18" charset="-78"/>
              </a:rPr>
              <a:t>Learning Objects Repository </a:t>
            </a:r>
            <a:r>
              <a:rPr lang="ar-EG" sz="3000" b="1" dirty="0">
                <a:solidFill>
                  <a:srgbClr val="0070C0"/>
                </a:solidFill>
                <a:latin typeface="Simplified Arabic" panose="02020603050405020304" pitchFamily="18" charset="-78"/>
                <a:cs typeface="Simplified Arabic" panose="02020603050405020304" pitchFamily="18" charset="-78"/>
              </a:rPr>
              <a:t> من حيث (نشأة  و مفهوم و خصائص و أهــــــداف و فـــــــوائد و أشكـــــــال مستودع عناصر التعلم </a:t>
            </a:r>
            <a:r>
              <a:rPr lang="ar-EG" sz="3000" b="1" dirty="0" smtClean="0">
                <a:solidFill>
                  <a:srgbClr val="0070C0"/>
                </a:solidFill>
                <a:latin typeface="Simplified Arabic" panose="02020603050405020304" pitchFamily="18" charset="-78"/>
                <a:cs typeface="Simplified Arabic" panose="02020603050405020304" pitchFamily="18" charset="-78"/>
              </a:rPr>
              <a:t>)</a:t>
            </a:r>
            <a:r>
              <a:rPr lang="ar-SA" sz="3000" b="1" dirty="0" smtClean="0">
                <a:solidFill>
                  <a:srgbClr val="0070C0"/>
                </a:solidFill>
                <a:latin typeface="Simplified Arabic" panose="02020603050405020304" pitchFamily="18" charset="-78"/>
                <a:cs typeface="Simplified Arabic" panose="02020603050405020304" pitchFamily="18" charset="-78"/>
              </a:rPr>
              <a:t>.</a:t>
            </a:r>
            <a:endParaRPr lang="en-US" sz="3000" b="1" dirty="0">
              <a:solidFill>
                <a:srgbClr val="0070C0"/>
              </a:solidFill>
              <a:latin typeface="Simplified Arabic" panose="02020603050405020304" pitchFamily="18" charset="-78"/>
              <a:cs typeface="Simplified Arabic" panose="02020603050405020304" pitchFamily="18" charset="-78"/>
            </a:endParaRPr>
          </a:p>
          <a:p>
            <a:pPr marL="741363" lvl="0" indent="-741363" algn="just">
              <a:spcBef>
                <a:spcPts val="1200"/>
              </a:spcBef>
              <a:spcAft>
                <a:spcPts val="1200"/>
              </a:spcAft>
            </a:pPr>
            <a:r>
              <a:rPr lang="ar-SA" sz="3000" b="1" dirty="0">
                <a:solidFill>
                  <a:srgbClr val="7030A0"/>
                </a:solidFill>
                <a:latin typeface="Simplified Arabic" panose="02020603050405020304" pitchFamily="18" charset="-78"/>
                <a:cs typeface="Simplified Arabic" panose="02020603050405020304" pitchFamily="18" charset="-78"/>
              </a:rPr>
              <a:t>ثانياً: </a:t>
            </a:r>
            <a:r>
              <a:rPr lang="ar-SA" sz="3000" b="1" dirty="0" smtClean="0">
                <a:solidFill>
                  <a:srgbClr val="0070C0"/>
                </a:solidFill>
                <a:latin typeface="Simplified Arabic" panose="02020603050405020304" pitchFamily="18" charset="-78"/>
                <a:cs typeface="Simplified Arabic" panose="02020603050405020304" pitchFamily="18" charset="-78"/>
              </a:rPr>
              <a:t>تحليل </a:t>
            </a:r>
            <a:r>
              <a:rPr lang="ar-SA" sz="3000" b="1" dirty="0">
                <a:solidFill>
                  <a:srgbClr val="0070C0"/>
                </a:solidFill>
                <a:latin typeface="Simplified Arabic" panose="02020603050405020304" pitchFamily="18" charset="-78"/>
                <a:cs typeface="Simplified Arabic" panose="02020603050405020304" pitchFamily="18" charset="-78"/>
              </a:rPr>
              <a:t>لبعض مستودعات عناصر التعلم عبر الإنترنت مثل مستودع (</a:t>
            </a:r>
            <a:r>
              <a:rPr lang="en-US" sz="3000" b="1" dirty="0">
                <a:solidFill>
                  <a:srgbClr val="0070C0"/>
                </a:solidFill>
                <a:latin typeface="Simplified Arabic" panose="02020603050405020304" pitchFamily="18" charset="-78"/>
                <a:cs typeface="Simplified Arabic" panose="02020603050405020304" pitchFamily="18" charset="-78"/>
              </a:rPr>
              <a:t>MERLOT</a:t>
            </a:r>
            <a:r>
              <a:rPr lang="ar-SA" sz="3000" b="1" dirty="0">
                <a:solidFill>
                  <a:srgbClr val="0070C0"/>
                </a:solidFill>
                <a:latin typeface="Simplified Arabic" panose="02020603050405020304" pitchFamily="18" charset="-78"/>
                <a:cs typeface="Simplified Arabic" panose="02020603050405020304" pitchFamily="18" charset="-78"/>
              </a:rPr>
              <a:t> ، </a:t>
            </a:r>
            <a:r>
              <a:rPr lang="en-US" sz="3000" b="1" dirty="0" err="1">
                <a:solidFill>
                  <a:srgbClr val="0070C0"/>
                </a:solidFill>
                <a:latin typeface="Simplified Arabic" panose="02020603050405020304" pitchFamily="18" charset="-78"/>
                <a:cs typeface="Simplified Arabic" panose="02020603050405020304" pitchFamily="18" charset="-78"/>
              </a:rPr>
              <a:t>Connexions</a:t>
            </a:r>
            <a:r>
              <a:rPr lang="ar-SA" sz="3000" b="1" dirty="0">
                <a:solidFill>
                  <a:srgbClr val="0070C0"/>
                </a:solidFill>
                <a:latin typeface="Simplified Arabic" panose="02020603050405020304" pitchFamily="18" charset="-78"/>
                <a:cs typeface="Simplified Arabic" panose="02020603050405020304" pitchFamily="18" charset="-78"/>
              </a:rPr>
              <a:t> ، </a:t>
            </a:r>
            <a:r>
              <a:rPr lang="en-US" sz="3000" b="1" dirty="0">
                <a:solidFill>
                  <a:srgbClr val="0070C0"/>
                </a:solidFill>
                <a:latin typeface="Simplified Arabic" panose="02020603050405020304" pitchFamily="18" charset="-78"/>
                <a:cs typeface="Simplified Arabic" panose="02020603050405020304" pitchFamily="18" charset="-78"/>
              </a:rPr>
              <a:t>ARIADNE</a:t>
            </a:r>
            <a:r>
              <a:rPr lang="ar-SA" sz="3000" b="1" dirty="0" smtClean="0">
                <a:solidFill>
                  <a:srgbClr val="0070C0"/>
                </a:solidFill>
                <a:latin typeface="Simplified Arabic" panose="02020603050405020304" pitchFamily="18" charset="-78"/>
                <a:cs typeface="Simplified Arabic" panose="02020603050405020304" pitchFamily="18" charset="-78"/>
              </a:rPr>
              <a:t>).</a:t>
            </a:r>
            <a:endParaRPr lang="en-US" sz="3000" b="1" dirty="0">
              <a:solidFill>
                <a:srgbClr val="0070C0"/>
              </a:solidFill>
              <a:latin typeface="Simplified Arabic" panose="02020603050405020304" pitchFamily="18" charset="-78"/>
              <a:cs typeface="Simplified Arabic" panose="02020603050405020304" pitchFamily="18" charset="-78"/>
            </a:endParaRPr>
          </a:p>
          <a:p>
            <a:pPr marL="741363" lvl="0" indent="-741363" algn="just">
              <a:spcBef>
                <a:spcPts val="1200"/>
              </a:spcBef>
              <a:spcAft>
                <a:spcPts val="1200"/>
              </a:spcAft>
            </a:pPr>
            <a:r>
              <a:rPr lang="ar-SA" sz="3000" b="1" dirty="0">
                <a:solidFill>
                  <a:srgbClr val="7030A0"/>
                </a:solidFill>
                <a:latin typeface="Simplified Arabic" panose="02020603050405020304" pitchFamily="18" charset="-78"/>
                <a:cs typeface="Simplified Arabic" panose="02020603050405020304" pitchFamily="18" charset="-78"/>
              </a:rPr>
              <a:t>ثالثاً: </a:t>
            </a:r>
            <a:r>
              <a:rPr lang="ar-EG" sz="3000" b="1" dirty="0" smtClean="0">
                <a:solidFill>
                  <a:srgbClr val="0070C0"/>
                </a:solidFill>
                <a:latin typeface="Simplified Arabic" panose="02020603050405020304" pitchFamily="18" charset="-78"/>
                <a:cs typeface="Simplified Arabic" panose="02020603050405020304" pitchFamily="18" charset="-78"/>
              </a:rPr>
              <a:t>تحديد </a:t>
            </a:r>
            <a:r>
              <a:rPr lang="ar-EG" sz="3000" b="1" dirty="0">
                <a:solidFill>
                  <a:srgbClr val="0070C0"/>
                </a:solidFill>
                <a:latin typeface="Simplified Arabic" panose="02020603050405020304" pitchFamily="18" charset="-78"/>
                <a:cs typeface="Simplified Arabic" panose="02020603050405020304" pitchFamily="18" charset="-78"/>
              </a:rPr>
              <a:t>المعايير الخاصة بمستودعات عناصر التعلم عبر الإنتر </a:t>
            </a:r>
            <a:r>
              <a:rPr lang="ar-EG" sz="3000" b="1" dirty="0" smtClean="0">
                <a:solidFill>
                  <a:srgbClr val="0070C0"/>
                </a:solidFill>
                <a:latin typeface="Simplified Arabic" panose="02020603050405020304" pitchFamily="18" charset="-78"/>
                <a:cs typeface="Simplified Arabic" panose="02020603050405020304" pitchFamily="18" charset="-78"/>
              </a:rPr>
              <a:t>نت.</a:t>
            </a:r>
            <a:endParaRPr lang="en-US" sz="3000" b="1" dirty="0">
              <a:solidFill>
                <a:srgbClr val="0070C0"/>
              </a:solidFill>
              <a:latin typeface="Simplified Arabic" panose="02020603050405020304" pitchFamily="18" charset="-78"/>
              <a:cs typeface="Simplified Arabic" panose="02020603050405020304" pitchFamily="18" charset="-78"/>
            </a:endParaRPr>
          </a:p>
        </p:txBody>
      </p:sp>
      <p:pic>
        <p:nvPicPr>
          <p:cNvPr id="3074" name="Picture 2" descr="http://www.epharmapedia.com/img/news/thum/1344413459.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11760" y="980728"/>
            <a:ext cx="792088" cy="738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0749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wipe(left)">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fade">
                                      <p:cBhvr>
                                        <p:cTn id="15" dur="1000"/>
                                        <p:tgtEl>
                                          <p:spTgt spid="10">
                                            <p:txEl>
                                              <p:pRg st="0" end="0"/>
                                            </p:txEl>
                                          </p:spTgt>
                                        </p:tgtEl>
                                      </p:cBhvr>
                                    </p:animEffect>
                                    <p:anim calcmode="lin" valueType="num">
                                      <p:cBhvr>
                                        <p:cTn id="1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fade">
                                      <p:cBhvr>
                                        <p:cTn id="22" dur="1000"/>
                                        <p:tgtEl>
                                          <p:spTgt spid="10">
                                            <p:txEl>
                                              <p:pRg st="1" end="1"/>
                                            </p:txEl>
                                          </p:spTgt>
                                        </p:tgtEl>
                                      </p:cBhvr>
                                    </p:animEffect>
                                    <p:anim calcmode="lin" valueType="num">
                                      <p:cBhvr>
                                        <p:cTn id="23"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Effect transition="in" filter="fade">
                                      <p:cBhvr>
                                        <p:cTn id="29" dur="1000"/>
                                        <p:tgtEl>
                                          <p:spTgt spid="10">
                                            <p:txEl>
                                              <p:pRg st="2" end="2"/>
                                            </p:txEl>
                                          </p:spTgt>
                                        </p:tgtEl>
                                      </p:cBhvr>
                                    </p:animEffect>
                                    <p:anim calcmode="lin" valueType="num">
                                      <p:cBhvr>
                                        <p:cTn id="3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31640" y="1124744"/>
            <a:ext cx="7275764" cy="5247590"/>
          </a:xfrm>
          <a:prstGeom prst="rect">
            <a:avLst/>
          </a:prstGeom>
        </p:spPr>
        <p:txBody>
          <a:bodyPr wrap="square">
            <a:spAutoFit/>
          </a:bodyPr>
          <a:lstStyle/>
          <a:p>
            <a:pPr lvl="0" algn="just">
              <a:spcBef>
                <a:spcPts val="1200"/>
              </a:spcBef>
              <a:spcAft>
                <a:spcPts val="1200"/>
              </a:spcAft>
            </a:pPr>
            <a:r>
              <a:rPr lang="ar-SA" sz="3000" b="1" dirty="0">
                <a:solidFill>
                  <a:srgbClr val="7030A0"/>
                </a:solidFill>
                <a:latin typeface="Simplified Arabic" panose="02020603050405020304" pitchFamily="18" charset="-78"/>
                <a:cs typeface="Simplified Arabic" panose="02020603050405020304" pitchFamily="18" charset="-78"/>
              </a:rPr>
              <a:t>رابعاً: </a:t>
            </a:r>
            <a:r>
              <a:rPr lang="ar-EG" sz="3000" b="1" dirty="0" smtClean="0">
                <a:solidFill>
                  <a:srgbClr val="0070C0"/>
                </a:solidFill>
                <a:latin typeface="Simplified Arabic" panose="02020603050405020304" pitchFamily="18" charset="-78"/>
                <a:cs typeface="Simplified Arabic" panose="02020603050405020304" pitchFamily="18" charset="-78"/>
              </a:rPr>
              <a:t>بناء </a:t>
            </a:r>
            <a:r>
              <a:rPr lang="ar-EG" sz="3000" b="1" dirty="0">
                <a:solidFill>
                  <a:srgbClr val="0070C0"/>
                </a:solidFill>
                <a:latin typeface="Simplified Arabic" panose="02020603050405020304" pitchFamily="18" charset="-78"/>
                <a:cs typeface="Simplified Arabic" panose="02020603050405020304" pitchFamily="18" charset="-78"/>
              </a:rPr>
              <a:t>قائمة معايير مستودع عناصر التعلم.</a:t>
            </a:r>
            <a:endParaRPr lang="en-US" sz="3000" b="1" dirty="0">
              <a:solidFill>
                <a:srgbClr val="0070C0"/>
              </a:solidFill>
              <a:latin typeface="Simplified Arabic" panose="02020603050405020304" pitchFamily="18" charset="-78"/>
              <a:cs typeface="Simplified Arabic" panose="02020603050405020304" pitchFamily="18" charset="-78"/>
            </a:endParaRPr>
          </a:p>
          <a:p>
            <a:pPr marL="914400" lvl="0" indent="-914400" algn="just">
              <a:spcBef>
                <a:spcPts val="1200"/>
              </a:spcBef>
              <a:spcAft>
                <a:spcPts val="1200"/>
              </a:spcAft>
            </a:pPr>
            <a:r>
              <a:rPr lang="ar-SA" sz="3000" b="1" dirty="0">
                <a:solidFill>
                  <a:srgbClr val="7030A0"/>
                </a:solidFill>
                <a:latin typeface="Simplified Arabic" panose="02020603050405020304" pitchFamily="18" charset="-78"/>
                <a:cs typeface="Simplified Arabic" panose="02020603050405020304" pitchFamily="18" charset="-78"/>
              </a:rPr>
              <a:t>خامساً: </a:t>
            </a:r>
            <a:r>
              <a:rPr lang="ar-EG" sz="3000" b="1" dirty="0" smtClean="0">
                <a:solidFill>
                  <a:srgbClr val="0070C0"/>
                </a:solidFill>
                <a:latin typeface="Simplified Arabic" panose="02020603050405020304" pitchFamily="18" charset="-78"/>
                <a:cs typeface="Simplified Arabic" panose="02020603050405020304" pitchFamily="18" charset="-78"/>
              </a:rPr>
              <a:t>وضع </a:t>
            </a:r>
            <a:r>
              <a:rPr lang="ar-EG" sz="3000" b="1" dirty="0">
                <a:solidFill>
                  <a:srgbClr val="0070C0"/>
                </a:solidFill>
                <a:latin typeface="Simplified Arabic" panose="02020603050405020304" pitchFamily="18" charset="-78"/>
                <a:cs typeface="Simplified Arabic" panose="02020603050405020304" pitchFamily="18" charset="-78"/>
              </a:rPr>
              <a:t>التصور مقترح لتأسيس مستودع عناصر التعلم بجامعة الملك سعود من حيث:</a:t>
            </a:r>
            <a:endParaRPr lang="en-US" sz="3000" b="1" dirty="0">
              <a:solidFill>
                <a:srgbClr val="0070C0"/>
              </a:solidFill>
              <a:latin typeface="Simplified Arabic" panose="02020603050405020304" pitchFamily="18" charset="-78"/>
              <a:cs typeface="Simplified Arabic" panose="02020603050405020304" pitchFamily="18" charset="-78"/>
            </a:endParaRPr>
          </a:p>
          <a:p>
            <a:pPr marL="571500" lvl="0" indent="-393700" algn="just">
              <a:spcBef>
                <a:spcPts val="600"/>
              </a:spcBef>
              <a:spcAft>
                <a:spcPts val="600"/>
              </a:spcAft>
              <a:buFont typeface="Wingdings" panose="05000000000000000000" pitchFamily="2" charset="2"/>
              <a:buChar char="q"/>
            </a:pPr>
            <a:r>
              <a:rPr lang="ar-EG" sz="3000" b="1" dirty="0">
                <a:solidFill>
                  <a:srgbClr val="0070C0"/>
                </a:solidFill>
                <a:latin typeface="Simplified Arabic" panose="02020603050405020304" pitchFamily="18" charset="-78"/>
                <a:cs typeface="Simplified Arabic" panose="02020603050405020304" pitchFamily="18" charset="-78"/>
              </a:rPr>
              <a:t>المتطلبات الأساسية لإنشاء مستودع  عناصر التعلم.</a:t>
            </a:r>
            <a:endParaRPr lang="en-US" sz="3000" b="1" dirty="0">
              <a:solidFill>
                <a:srgbClr val="0070C0"/>
              </a:solidFill>
              <a:latin typeface="Simplified Arabic" panose="02020603050405020304" pitchFamily="18" charset="-78"/>
              <a:cs typeface="Simplified Arabic" panose="02020603050405020304" pitchFamily="18" charset="-78"/>
            </a:endParaRPr>
          </a:p>
          <a:p>
            <a:pPr marL="571500" lvl="0" indent="-393700" algn="just">
              <a:spcBef>
                <a:spcPts val="600"/>
              </a:spcBef>
              <a:spcAft>
                <a:spcPts val="600"/>
              </a:spcAft>
              <a:buFont typeface="Wingdings" panose="05000000000000000000" pitchFamily="2" charset="2"/>
              <a:buChar char="q"/>
            </a:pPr>
            <a:r>
              <a:rPr lang="ar-EG" sz="3000" b="1" dirty="0">
                <a:solidFill>
                  <a:srgbClr val="0070C0"/>
                </a:solidFill>
                <a:latin typeface="Simplified Arabic" panose="02020603050405020304" pitchFamily="18" charset="-78"/>
                <a:cs typeface="Simplified Arabic" panose="02020603050405020304" pitchFamily="18" charset="-78"/>
              </a:rPr>
              <a:t>وصف عام لنموذج مستودع عناصر التعلم الذي تم تصميمه.</a:t>
            </a:r>
            <a:endParaRPr lang="en-US" sz="3000" b="1" dirty="0">
              <a:solidFill>
                <a:srgbClr val="0070C0"/>
              </a:solidFill>
              <a:latin typeface="Simplified Arabic" panose="02020603050405020304" pitchFamily="18" charset="-78"/>
              <a:cs typeface="Simplified Arabic" panose="02020603050405020304" pitchFamily="18" charset="-78"/>
            </a:endParaRPr>
          </a:p>
          <a:p>
            <a:pPr marL="571500" lvl="0" indent="-393700" algn="just">
              <a:spcBef>
                <a:spcPts val="600"/>
              </a:spcBef>
              <a:spcAft>
                <a:spcPts val="600"/>
              </a:spcAft>
              <a:buFont typeface="Wingdings" panose="05000000000000000000" pitchFamily="2" charset="2"/>
              <a:buChar char="q"/>
            </a:pPr>
            <a:r>
              <a:rPr lang="ar-EG" sz="3000" b="1" dirty="0">
                <a:solidFill>
                  <a:srgbClr val="0070C0"/>
                </a:solidFill>
                <a:latin typeface="Simplified Arabic" panose="02020603050405020304" pitchFamily="18" charset="-78"/>
                <a:cs typeface="Simplified Arabic" panose="02020603050405020304" pitchFamily="18" charset="-78"/>
              </a:rPr>
              <a:t>أقسام النموذج المقترح ووظائفه ومواصفاته التفصيلية.</a:t>
            </a:r>
            <a:endParaRPr lang="en-US" sz="3000" b="1" dirty="0">
              <a:solidFill>
                <a:srgbClr val="0070C0"/>
              </a:solidFill>
              <a:latin typeface="Simplified Arabic" panose="02020603050405020304" pitchFamily="18" charset="-78"/>
              <a:cs typeface="Simplified Arabic" panose="02020603050405020304" pitchFamily="18" charset="-78"/>
            </a:endParaRPr>
          </a:p>
          <a:p>
            <a:pPr marL="571500" lvl="0" indent="-393700" algn="just">
              <a:spcBef>
                <a:spcPts val="600"/>
              </a:spcBef>
              <a:spcAft>
                <a:spcPts val="600"/>
              </a:spcAft>
              <a:buFont typeface="Wingdings" panose="05000000000000000000" pitchFamily="2" charset="2"/>
              <a:buChar char="q"/>
            </a:pPr>
            <a:r>
              <a:rPr lang="ar-EG" sz="3000" b="1" dirty="0">
                <a:solidFill>
                  <a:srgbClr val="0070C0"/>
                </a:solidFill>
                <a:latin typeface="Simplified Arabic" panose="02020603050405020304" pitchFamily="18" charset="-78"/>
                <a:cs typeface="Simplified Arabic" panose="02020603050405020304" pitchFamily="18" charset="-78"/>
              </a:rPr>
              <a:t>آلية نشر المستودع.</a:t>
            </a:r>
            <a:endParaRPr lang="en-US" sz="3000" b="1" dirty="0">
              <a:solidFill>
                <a:srgbClr val="0070C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771600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fade">
                                      <p:cBhvr>
                                        <p:cTn id="35" dur="1000"/>
                                        <p:tgtEl>
                                          <p:spTgt spid="10">
                                            <p:txEl>
                                              <p:pRg st="4" end="4"/>
                                            </p:txEl>
                                          </p:spTgt>
                                        </p:tgtEl>
                                      </p:cBhvr>
                                    </p:animEffect>
                                    <p:anim calcmode="lin" valueType="num">
                                      <p:cBhvr>
                                        <p:cTn id="36"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fade">
                                      <p:cBhvr>
                                        <p:cTn id="42" dur="1000"/>
                                        <p:tgtEl>
                                          <p:spTgt spid="10">
                                            <p:txEl>
                                              <p:pRg st="5" end="5"/>
                                            </p:txEl>
                                          </p:spTgt>
                                        </p:tgtEl>
                                      </p:cBhvr>
                                    </p:animEffect>
                                    <p:anim calcmode="lin" valueType="num">
                                      <p:cBhvr>
                                        <p:cTn id="43"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P030006130">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0925D1-DEF0-4BAF-8807-155DE99EB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TP030006130</Template>
  <TotalTime>4044</TotalTime>
  <Words>1113</Words>
  <Application>Microsoft Office PowerPoint</Application>
  <PresentationFormat>عرض على الشاشة (3:4)‏</PresentationFormat>
  <Paragraphs>127</Paragraphs>
  <Slides>15</Slides>
  <Notes>4</Notes>
  <HiddenSlides>0</HiddenSlides>
  <MMClips>0</MMClips>
  <ScaleCrop>false</ScaleCrop>
  <HeadingPairs>
    <vt:vector size="8" baseType="variant">
      <vt:variant>
        <vt:lpstr>الخطوط المستخدمة</vt:lpstr>
      </vt:variant>
      <vt:variant>
        <vt:i4>11</vt:i4>
      </vt:variant>
      <vt:variant>
        <vt:lpstr>نسق</vt:lpstr>
      </vt:variant>
      <vt:variant>
        <vt:i4>1</vt:i4>
      </vt:variant>
      <vt:variant>
        <vt:lpstr>عناوين الشرائح</vt:lpstr>
      </vt:variant>
      <vt:variant>
        <vt:i4>15</vt:i4>
      </vt:variant>
      <vt:variant>
        <vt:lpstr>عروض مخصصة</vt:lpstr>
      </vt:variant>
      <vt:variant>
        <vt:i4>10</vt:i4>
      </vt:variant>
    </vt:vector>
  </HeadingPairs>
  <TitlesOfParts>
    <vt:vector size="37" baseType="lpstr">
      <vt:lpstr>Arial</vt:lpstr>
      <vt:lpstr>Calibri</vt:lpstr>
      <vt:lpstr>Cambria</vt:lpstr>
      <vt:lpstr>Century Gothic</vt:lpstr>
      <vt:lpstr>Gill Sans MT</vt:lpstr>
      <vt:lpstr>Majalla UI</vt:lpstr>
      <vt:lpstr>Simplified Arabic</vt:lpstr>
      <vt:lpstr>Times New Roman</vt:lpstr>
      <vt:lpstr>Verdana</vt:lpstr>
      <vt:lpstr>Wingdings</vt:lpstr>
      <vt:lpstr>Wingdings 2</vt:lpstr>
      <vt:lpstr>TP030006130</vt:lpstr>
      <vt:lpstr>عرض عن منحة التميز في التعلم والتعليم  بعنوان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قرار إنشاء العمادة</vt:lpstr>
      <vt:lpstr>مقر العمادة</vt:lpstr>
      <vt:lpstr>نبذة عن العمادة</vt:lpstr>
      <vt:lpstr>ساسة الجودة</vt:lpstr>
      <vt:lpstr>اهداف ورؤية ورسالة العمادة</vt:lpstr>
      <vt:lpstr>الشعار</vt:lpstr>
      <vt:lpstr>الهيكل التنظيمي</vt:lpstr>
      <vt:lpstr>الوصف الاهداف المهام</vt:lpstr>
      <vt:lpstr>المسؤوليات والصلااحيات</vt:lpstr>
      <vt:lpstr>سرد الإجراءات</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الرسوم الرقميه</dc:title>
  <dc:creator>Dr.Saad</dc:creator>
  <cp:keywords>Dr. Saad Hendawy</cp:keywords>
  <cp:lastModifiedBy>فهد العامري</cp:lastModifiedBy>
  <cp:revision>303</cp:revision>
  <dcterms:created xsi:type="dcterms:W3CDTF">2012-01-24T09:46:22Z</dcterms:created>
  <dcterms:modified xsi:type="dcterms:W3CDTF">2021-01-19T08:09:25Z</dcterms:modified>
  <cp:contentStatus>عمادة التعليم الإلكتروني والتعلم عن بعد</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TC300061309990</vt:lpwstr>
  </property>
</Properties>
</file>