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96" r:id="rId3"/>
    <p:sldId id="257" r:id="rId4"/>
    <p:sldId id="258" r:id="rId5"/>
    <p:sldId id="314" r:id="rId6"/>
    <p:sldId id="297" r:id="rId7"/>
    <p:sldId id="259" r:id="rId8"/>
    <p:sldId id="315" r:id="rId9"/>
    <p:sldId id="260" r:id="rId10"/>
    <p:sldId id="261" r:id="rId11"/>
    <p:sldId id="263" r:id="rId12"/>
    <p:sldId id="264" r:id="rId13"/>
    <p:sldId id="266" r:id="rId14"/>
    <p:sldId id="267" r:id="rId15"/>
    <p:sldId id="268" r:id="rId16"/>
    <p:sldId id="269" r:id="rId17"/>
    <p:sldId id="298" r:id="rId18"/>
    <p:sldId id="270" r:id="rId19"/>
    <p:sldId id="271" r:id="rId20"/>
    <p:sldId id="273" r:id="rId21"/>
    <p:sldId id="274" r:id="rId22"/>
    <p:sldId id="313"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86425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98718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4326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50776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A687-EFE6-480D-BA71-4FC7756324F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92671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8A687-EFE6-480D-BA71-4FC7756324F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24844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78A687-EFE6-480D-BA71-4FC7756324F4}"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84534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8A687-EFE6-480D-BA71-4FC7756324F4}"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49426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A687-EFE6-480D-BA71-4FC7756324F4}"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67355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A687-EFE6-480D-BA71-4FC7756324F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520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A687-EFE6-480D-BA71-4FC7756324F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5232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8A687-EFE6-480D-BA71-4FC7756324F4}" type="datetimeFigureOut">
              <a:rPr lang="en-US" smtClean="0"/>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EE82-ACE3-407D-8AF8-722F47C25F2D}" type="slidenum">
              <a:rPr lang="en-US" smtClean="0"/>
              <a:t>‹#›</a:t>
            </a:fld>
            <a:endParaRPr lang="en-US"/>
          </a:p>
        </p:txBody>
      </p:sp>
    </p:spTree>
    <p:extLst>
      <p:ext uri="{BB962C8B-B14F-4D97-AF65-F5344CB8AC3E}">
        <p14:creationId xmlns:p14="http://schemas.microsoft.com/office/powerpoint/2010/main" val="359988016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2.ed.gov/pubs/NatAtRisk/index.html"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endParaRPr lang="ar-SA" sz="11500" dirty="0" smtClean="0">
              <a:cs typeface="Diwani Bent" panose="02010400000000000000" pitchFamily="2" charset="-78"/>
            </a:endParaRPr>
          </a:p>
          <a:p>
            <a:r>
              <a:rPr lang="ar-SA" sz="11500" dirty="0" smtClean="0">
                <a:solidFill>
                  <a:srgbClr val="FF0000"/>
                </a:solidFill>
                <a:cs typeface="Diwani Bent" panose="02010400000000000000" pitchFamily="2" charset="-78"/>
              </a:rPr>
              <a:t>بسم الله الرحمن الرحيم </a:t>
            </a:r>
          </a:p>
          <a:p>
            <a:endParaRPr lang="en-US" sz="11500" dirty="0">
              <a:cs typeface="Diwani Bent" panose="02010400000000000000" pitchFamily="2" charset="-78"/>
            </a:endParaRPr>
          </a:p>
        </p:txBody>
      </p:sp>
    </p:spTree>
    <p:extLst>
      <p:ext uri="{BB962C8B-B14F-4D97-AF65-F5344CB8AC3E}">
        <p14:creationId xmlns:p14="http://schemas.microsoft.com/office/powerpoint/2010/main" val="37412246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b="1" dirty="0" smtClean="0">
                <a:solidFill>
                  <a:srgbClr val="FF0000"/>
                </a:solidFill>
                <a:latin typeface="Traditional Arabic" panose="02020603050405020304" pitchFamily="18" charset="-78"/>
                <a:cs typeface="Traditional Arabic" panose="02020603050405020304" pitchFamily="18" charset="-78"/>
              </a:rPr>
              <a:t>كل هذه المكونات تتحقق في المهام المستخدمة في تدريب الطلاب على مهارات إجراء البحوث النفسية التجريبية. يقتضي تدريب الطلاب على إجراء التجارب النفسية ما يلي:</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ضرورة </a:t>
            </a:r>
            <a:r>
              <a:rPr lang="ar-SA" b="1" dirty="0">
                <a:solidFill>
                  <a:srgbClr val="002060"/>
                </a:solidFill>
                <a:latin typeface="Arabic Typesetting" panose="03020402040406030203" pitchFamily="66" charset="-78"/>
                <a:cs typeface="Arabic Typesetting" panose="03020402040406030203" pitchFamily="66" charset="-78"/>
              </a:rPr>
              <a:t>إتقانهم للمنهج التجريبي بكل </a:t>
            </a:r>
            <a:r>
              <a:rPr lang="ar-SA" b="1" dirty="0" smtClean="0">
                <a:solidFill>
                  <a:srgbClr val="002060"/>
                </a:solidFill>
                <a:latin typeface="Arabic Typesetting" panose="03020402040406030203" pitchFamily="66" charset="-78"/>
                <a:cs typeface="Arabic Typesetting" panose="03020402040406030203" pitchFamily="66" charset="-78"/>
              </a:rPr>
              <a:t>خطواته.</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اكتساب الطلاب للمعارف المتعلقة بموضوعات علم </a:t>
            </a:r>
            <a:r>
              <a:rPr lang="ar-SA" b="1" dirty="0">
                <a:solidFill>
                  <a:srgbClr val="002060"/>
                </a:solidFill>
                <a:latin typeface="Arabic Typesetting" panose="03020402040406030203" pitchFamily="66" charset="-78"/>
                <a:cs typeface="Arabic Typesetting" panose="03020402040406030203" pitchFamily="66" charset="-78"/>
              </a:rPr>
              <a:t>النفس </a:t>
            </a:r>
            <a:r>
              <a:rPr lang="ar-SA" b="1" dirty="0" smtClean="0">
                <a:solidFill>
                  <a:srgbClr val="002060"/>
                </a:solidFill>
                <a:latin typeface="Arabic Typesetting" panose="03020402040406030203" pitchFamily="66" charset="-78"/>
                <a:cs typeface="Arabic Typesetting" panose="03020402040406030203" pitchFamily="66" charset="-78"/>
              </a:rPr>
              <a:t>التجريبي مثل </a:t>
            </a:r>
            <a:r>
              <a:rPr lang="ar-SA" b="1" dirty="0">
                <a:solidFill>
                  <a:srgbClr val="002060"/>
                </a:solidFill>
                <a:latin typeface="Arabic Typesetting" panose="03020402040406030203" pitchFamily="66" charset="-78"/>
                <a:cs typeface="Arabic Typesetting" panose="03020402040406030203" pitchFamily="66" charset="-78"/>
              </a:rPr>
              <a:t>الانتباه، والإدراك، </a:t>
            </a:r>
            <a:r>
              <a:rPr lang="ar-SA" b="1" dirty="0" smtClean="0">
                <a:solidFill>
                  <a:srgbClr val="002060"/>
                </a:solidFill>
                <a:latin typeface="Arabic Typesetting" panose="03020402040406030203" pitchFamily="66" charset="-78"/>
                <a:cs typeface="Arabic Typesetting" panose="03020402040406030203" pitchFamily="66" charset="-78"/>
              </a:rPr>
              <a:t>والتذكر.</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إجراء </a:t>
            </a:r>
            <a:r>
              <a:rPr lang="ar-SA" b="1" dirty="0">
                <a:solidFill>
                  <a:srgbClr val="002060"/>
                </a:solidFill>
                <a:latin typeface="Arabic Typesetting" panose="03020402040406030203" pitchFamily="66" charset="-78"/>
                <a:cs typeface="Arabic Typesetting" panose="03020402040406030203" pitchFamily="66" charset="-78"/>
              </a:rPr>
              <a:t>أي بحث علمي </a:t>
            </a:r>
            <a:r>
              <a:rPr lang="ar-SA" b="1" dirty="0" smtClean="0">
                <a:solidFill>
                  <a:srgbClr val="002060"/>
                </a:solidFill>
                <a:latin typeface="Arabic Typesetting" panose="03020402040406030203" pitchFamily="66" charset="-78"/>
                <a:cs typeface="Arabic Typesetting" panose="03020402040406030203" pitchFamily="66" charset="-78"/>
              </a:rPr>
              <a:t>ينطلق في المقام الأول من وجود مشكلة علمية تحتاج </a:t>
            </a:r>
            <a:r>
              <a:rPr lang="ar-SA" b="1" dirty="0">
                <a:solidFill>
                  <a:srgbClr val="002060"/>
                </a:solidFill>
                <a:latin typeface="Arabic Typesetting" panose="03020402040406030203" pitchFamily="66" charset="-78"/>
                <a:cs typeface="Arabic Typesetting" panose="03020402040406030203" pitchFamily="66" charset="-78"/>
              </a:rPr>
              <a:t>إلى حل، مما يعني أن أداء الطلاب لمثل هذه المهام يدربهم على إثارة </a:t>
            </a:r>
            <a:r>
              <a:rPr lang="ar-SA" b="1" dirty="0" smtClean="0">
                <a:solidFill>
                  <a:srgbClr val="002060"/>
                </a:solidFill>
                <a:latin typeface="Arabic Typesetting" panose="03020402040406030203" pitchFamily="66" charset="-78"/>
                <a:cs typeface="Arabic Typesetting" panose="03020402040406030203" pitchFamily="66" charset="-78"/>
              </a:rPr>
              <a:t>الأسئلة العلمية، وطرح </a:t>
            </a:r>
            <a:r>
              <a:rPr lang="ar-SA" b="1" dirty="0">
                <a:solidFill>
                  <a:srgbClr val="002060"/>
                </a:solidFill>
                <a:latin typeface="Arabic Typesetting" panose="03020402040406030203" pitchFamily="66" charset="-78"/>
                <a:cs typeface="Arabic Typesetting" panose="03020402040406030203" pitchFamily="66" charset="-78"/>
              </a:rPr>
              <a:t>إجابات مقترحة </a:t>
            </a:r>
            <a:r>
              <a:rPr lang="ar-SA" b="1" dirty="0" smtClean="0">
                <a:solidFill>
                  <a:srgbClr val="002060"/>
                </a:solidFill>
                <a:latin typeface="Arabic Typesetting" panose="03020402040406030203" pitchFamily="66" charset="-78"/>
                <a:cs typeface="Arabic Typesetting" panose="03020402040406030203" pitchFamily="66" charset="-78"/>
              </a:rPr>
              <a:t>في شكل فروض </a:t>
            </a:r>
            <a:r>
              <a:rPr lang="ar-SA" b="1" dirty="0">
                <a:solidFill>
                  <a:srgbClr val="002060"/>
                </a:solidFill>
                <a:latin typeface="Arabic Typesetting" panose="03020402040406030203" pitchFamily="66" charset="-78"/>
                <a:cs typeface="Arabic Typesetting" panose="03020402040406030203" pitchFamily="66" charset="-78"/>
              </a:rPr>
              <a:t>علمية، ثم </a:t>
            </a:r>
            <a:r>
              <a:rPr lang="ar-SA" b="1" dirty="0" smtClean="0">
                <a:solidFill>
                  <a:srgbClr val="002060"/>
                </a:solidFill>
                <a:latin typeface="Arabic Typesetting" panose="03020402040406030203" pitchFamily="66" charset="-78"/>
                <a:cs typeface="Arabic Typesetting" panose="03020402040406030203" pitchFamily="66" charset="-78"/>
              </a:rPr>
              <a:t>جمع البيانات وتحليلها للتحقق من صحة هذه الفروض.</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تقسيم الطلاب إلى مجموعات عمل يجمع </a:t>
            </a:r>
            <a:r>
              <a:rPr lang="ar-SA" b="1" dirty="0">
                <a:solidFill>
                  <a:srgbClr val="002060"/>
                </a:solidFill>
                <a:latin typeface="Arabic Typesetting" panose="03020402040406030203" pitchFamily="66" charset="-78"/>
                <a:cs typeface="Arabic Typesetting" panose="03020402040406030203" pitchFamily="66" charset="-78"/>
              </a:rPr>
              <a:t>بين مزايا التعلم القائم على حل المشكلات </a:t>
            </a:r>
            <a:r>
              <a:rPr lang="en-US" b="1" dirty="0">
                <a:solidFill>
                  <a:srgbClr val="002060"/>
                </a:solidFill>
                <a:latin typeface="Arabic Typesetting" panose="03020402040406030203" pitchFamily="66" charset="-78"/>
                <a:cs typeface="Arabic Typesetting" panose="03020402040406030203" pitchFamily="66" charset="-78"/>
              </a:rPr>
              <a:t>Problem-based learning </a:t>
            </a:r>
            <a:r>
              <a:rPr lang="ar-SA" b="1" dirty="0">
                <a:solidFill>
                  <a:srgbClr val="002060"/>
                </a:solidFill>
                <a:latin typeface="Arabic Typesetting" panose="03020402040406030203" pitchFamily="66" charset="-78"/>
                <a:cs typeface="Arabic Typesetting" panose="03020402040406030203" pitchFamily="66" charset="-78"/>
              </a:rPr>
              <a:t>، والتعلم القائم على المجموعات الصغيرة </a:t>
            </a:r>
            <a:r>
              <a:rPr lang="en-US" sz="2800" b="1" dirty="0" smtClean="0">
                <a:solidFill>
                  <a:srgbClr val="002060"/>
                </a:solidFill>
                <a:latin typeface="Arabic Typesetting" panose="03020402040406030203" pitchFamily="66" charset="-78"/>
                <a:cs typeface="Arabic Typesetting" panose="03020402040406030203" pitchFamily="66" charset="-78"/>
              </a:rPr>
              <a:t>(</a:t>
            </a:r>
            <a:r>
              <a:rPr lang="en-US" sz="2800" b="1" dirty="0">
                <a:solidFill>
                  <a:srgbClr val="002060"/>
                </a:solidFill>
                <a:latin typeface="Arabic Typesetting" panose="03020402040406030203" pitchFamily="66" charset="-78"/>
                <a:cs typeface="Arabic Typesetting" panose="03020402040406030203" pitchFamily="66" charset="-78"/>
              </a:rPr>
              <a:t>Barron&amp; Darling-Hammond, 2008)</a:t>
            </a:r>
            <a:r>
              <a:rPr lang="ar-SA" b="1" dirty="0" smtClean="0">
                <a:solidFill>
                  <a:srgbClr val="002060"/>
                </a:solidFill>
                <a:latin typeface="Arabic Typesetting" panose="03020402040406030203" pitchFamily="66" charset="-78"/>
                <a:cs typeface="Arabic Typesetting" panose="03020402040406030203" pitchFamily="66" charset="-78"/>
              </a:rPr>
              <a:t>. ولا </a:t>
            </a:r>
            <a:r>
              <a:rPr lang="ar-SA" b="1" dirty="0">
                <a:solidFill>
                  <a:srgbClr val="002060"/>
                </a:solidFill>
                <a:latin typeface="Arabic Typesetting" panose="03020402040406030203" pitchFamily="66" charset="-78"/>
                <a:cs typeface="Arabic Typesetting" panose="03020402040406030203" pitchFamily="66" charset="-78"/>
              </a:rPr>
              <a:t>يقتصر ما يجنيه الطلاب في هذا التعلم على المحتوى المعرفي، أو المهارات الأدائية، وإنما يشمل الكثير من الجوانب الوجدانية والاجتماعية، المتمثلة في تحسين مفهوم الذات، وتنمية مهارات التفاعل الاجتماعي، والمشاركة الإيجابية في أداء المهام، وتنمية المشاعر الإيجابية نحو الأقران، والمسئولية الفردية، والعمل الجماعي </a:t>
            </a:r>
            <a:r>
              <a:rPr lang="ar-SA" sz="2800" b="1" dirty="0">
                <a:solidFill>
                  <a:srgbClr val="002060"/>
                </a:solidFill>
                <a:latin typeface="Arabic Typesetting" panose="03020402040406030203" pitchFamily="66" charset="-78"/>
                <a:cs typeface="Arabic Typesetting" panose="03020402040406030203" pitchFamily="66" charset="-78"/>
              </a:rPr>
              <a:t>(</a:t>
            </a:r>
            <a:r>
              <a:rPr lang="en-US" sz="2800" b="1" dirty="0">
                <a:solidFill>
                  <a:srgbClr val="002060"/>
                </a:solidFill>
                <a:latin typeface="Arabic Typesetting" panose="03020402040406030203" pitchFamily="66" charset="-78"/>
                <a:cs typeface="Arabic Typesetting" panose="03020402040406030203" pitchFamily="66" charset="-78"/>
              </a:rPr>
              <a:t>Johnson&amp; Johnson, 1999</a:t>
            </a:r>
            <a:r>
              <a:rPr lang="ar-SA" sz="2800" b="1" dirty="0">
                <a:solidFill>
                  <a:srgbClr val="002060"/>
                </a:solidFill>
                <a:latin typeface="Arabic Typesetting" panose="03020402040406030203" pitchFamily="66" charset="-78"/>
                <a:cs typeface="Arabic Typesetting" panose="03020402040406030203" pitchFamily="66" charset="-78"/>
              </a:rPr>
              <a:t>).</a:t>
            </a:r>
            <a:endParaRPr lang="en-US" sz="2800" dirty="0">
              <a:solidFill>
                <a:srgbClr val="002060"/>
              </a:solidFill>
              <a:latin typeface="Arabic Typesetting" panose="03020402040406030203" pitchFamily="66" charset="-78"/>
              <a:cs typeface="Arabic Typesetting" panose="03020402040406030203" pitchFamily="66" charset="-78"/>
            </a:endParaRPr>
          </a:p>
          <a:p>
            <a:pPr algn="just" rtl="1"/>
            <a:endParaRPr lang="en-US" sz="2400" dirty="0">
              <a:solidFill>
                <a:srgbClr val="00B0F0"/>
              </a:solidFill>
              <a:latin typeface="Traditional Arabic" panose="02020603050405020304" pitchFamily="18" charset="-78"/>
              <a:cs typeface="Traditional Arabic" panose="02020603050405020304" pitchFamily="18"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algn="just" rtl="1"/>
            <a:r>
              <a:rPr lang="ar-SA" sz="3600" b="1" dirty="0">
                <a:solidFill>
                  <a:srgbClr val="FF0000"/>
                </a:solidFill>
                <a:cs typeface="DecoType Naskh Extensions" panose="02010400000000000000" pitchFamily="2" charset="-78"/>
              </a:rPr>
              <a:t>المنهج والإجراءات </a:t>
            </a:r>
            <a:endParaRPr lang="en-US" sz="3600" b="1" dirty="0">
              <a:solidFill>
                <a:srgbClr val="FF0000"/>
              </a:solidFill>
              <a:cs typeface="DecoType Naskh Extensions" panose="02010400000000000000" pitchFamily="2" charset="-78"/>
            </a:endParaRPr>
          </a:p>
          <a:p>
            <a:pPr algn="just" rtl="1"/>
            <a:r>
              <a:rPr lang="ar-SA" sz="3200" b="1" dirty="0">
                <a:solidFill>
                  <a:schemeClr val="tx1"/>
                </a:solidFill>
                <a:latin typeface="Arabic Typesetting" panose="03020402040406030203" pitchFamily="66" charset="-78"/>
                <a:cs typeface="Arabic Typesetting" panose="03020402040406030203" pitchFamily="66" charset="-78"/>
              </a:rPr>
              <a:t>فرضت طبيعة موضوع البحث استخدام المنهج شبه التجريبي. ويتشابه هذا المنهج مع المنهج التجريبي الحقيقي في إخضاع المتغيرات المستقلة للمعالجة التجريبية، والتحكم في قيم المتغيرات المستقلة تحكمًا دقيقًا، وكذلك الدقة في رصد ما يطرأ على سلوك المشاركين من تغيرات نتيجة للمعالجة التجريبية. وللتغلب على ما قد يشوب هذا المنهج من تأثيرات دخيلة نتيجة لوجود شعبة واحدة من طلاب علم النفس التجريبي في هذا الفصل الدراسي، وعدم قدرتنا على تقسيم هذه الشعبة إلى مجموعتين والتدريس لإحداهما بالطريقة المقترحة للتدريب، والتدريس للأخرى بالطريقة التقليدية نظرًا لما يمثله هذا من انتهاك للمعايير الأخلاقية، وما يمثله من حرمان للطلاب من حق تلقيهم للمعرفة وتحصيلهم للعلم بأعلى جودة ممكنة. لهذا السبب، تمت مقارنة </a:t>
            </a:r>
            <a:r>
              <a:rPr lang="ar-SA" sz="3200" b="1" dirty="0" smtClean="0">
                <a:solidFill>
                  <a:schemeClr val="tx1"/>
                </a:solidFill>
                <a:latin typeface="Arabic Typesetting" panose="03020402040406030203" pitchFamily="66" charset="-78"/>
                <a:cs typeface="Arabic Typesetting" panose="03020402040406030203" pitchFamily="66" charset="-78"/>
              </a:rPr>
              <a:t>معدلات </a:t>
            </a:r>
            <a:r>
              <a:rPr lang="ar-SA" sz="3200" b="1" dirty="0">
                <a:solidFill>
                  <a:schemeClr val="tx1"/>
                </a:solidFill>
                <a:latin typeface="Arabic Typesetting" panose="03020402040406030203" pitchFamily="66" charset="-78"/>
                <a:cs typeface="Arabic Typesetting" panose="03020402040406030203" pitchFamily="66" charset="-78"/>
              </a:rPr>
              <a:t>التحصيل لدى الطلاب الذين تم تدريس مقرر علم النفس التجريبي لهم بالطريقة المقترحة بمعدل التحصيل لدى الطلاب الذين تم تدريس مقرر علم النفس التجريبي لهم بالطريقة التقليدية في العام الدراسي السابق (1433-1434ه). </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sz="3900" b="1" dirty="0" smtClean="0">
                <a:solidFill>
                  <a:srgbClr val="FF0000"/>
                </a:solidFill>
                <a:cs typeface="DecoType Naskh Extensions" panose="02010400000000000000" pitchFamily="2" charset="-78"/>
              </a:rPr>
              <a:t>الفرض</a:t>
            </a:r>
            <a:endParaRPr lang="en-US" sz="3600" b="1" dirty="0">
              <a:solidFill>
                <a:srgbClr val="FF0000"/>
              </a:solidFill>
              <a:cs typeface="DecoType Naskh Extensions" panose="02010400000000000000" pitchFamily="2" charset="-78"/>
            </a:endParaRPr>
          </a:p>
          <a:p>
            <a:pPr algn="just" rtl="1"/>
            <a:r>
              <a:rPr lang="ar-SA" sz="3200" b="1" dirty="0">
                <a:latin typeface="Arabic Typesetting" panose="03020402040406030203" pitchFamily="66" charset="-78"/>
                <a:cs typeface="Arabic Typesetting" panose="03020402040406030203" pitchFamily="66" charset="-78"/>
              </a:rPr>
              <a:t> </a:t>
            </a:r>
            <a:r>
              <a:rPr lang="ar-SA" sz="3200" b="1" dirty="0" smtClean="0">
                <a:solidFill>
                  <a:srgbClr val="0070C0"/>
                </a:solidFill>
                <a:latin typeface="Arabic Typesetting" panose="03020402040406030203" pitchFamily="66" charset="-78"/>
                <a:cs typeface="Arabic Typesetting" panose="03020402040406030203" pitchFamily="66" charset="-78"/>
              </a:rPr>
              <a:t>هدف البحث الحالي للتحقق من صحة فرض مفاده، </a:t>
            </a:r>
          </a:p>
          <a:p>
            <a:pPr rtl="1"/>
            <a:r>
              <a:rPr lang="ar-SA" sz="2600" b="1" dirty="0" smtClean="0">
                <a:solidFill>
                  <a:srgbClr val="002060"/>
                </a:solidFill>
                <a:cs typeface="DecoType Naskh Extensions" panose="02010400000000000000" pitchFamily="2" charset="-78"/>
              </a:rPr>
              <a:t>«تدريب </a:t>
            </a:r>
            <a:r>
              <a:rPr lang="ar-SA" sz="2600" b="1" dirty="0">
                <a:solidFill>
                  <a:srgbClr val="002060"/>
                </a:solidFill>
                <a:cs typeface="DecoType Naskh Extensions" panose="02010400000000000000" pitchFamily="2" charset="-78"/>
              </a:rPr>
              <a:t>الطلاب على مهارات إجراء البحوث النفسية التجريبية يزيد من معدلات التحصيل لديهم</a:t>
            </a:r>
            <a:r>
              <a:rPr lang="ar-SA" sz="2600" b="1" dirty="0" smtClean="0">
                <a:solidFill>
                  <a:srgbClr val="002060"/>
                </a:solidFill>
                <a:cs typeface="DecoType Naskh Extensions" panose="02010400000000000000" pitchFamily="2" charset="-78"/>
              </a:rPr>
              <a:t>.»</a:t>
            </a:r>
          </a:p>
          <a:p>
            <a:pPr algn="just" rtl="1"/>
            <a:r>
              <a:rPr lang="ar-SA" sz="3900" b="1" dirty="0" smtClean="0">
                <a:solidFill>
                  <a:srgbClr val="FF0000"/>
                </a:solidFill>
                <a:cs typeface="DecoType Naskh Extensions" panose="02010400000000000000" pitchFamily="2" charset="-78"/>
              </a:rPr>
              <a:t>المتغيرات </a:t>
            </a:r>
            <a:endParaRPr lang="en-US" sz="3600" b="1" dirty="0">
              <a:solidFill>
                <a:srgbClr val="FF0000"/>
              </a:solidFill>
              <a:cs typeface="DecoType Naskh Extensions" panose="02010400000000000000" pitchFamily="2" charset="-78"/>
            </a:endParaRPr>
          </a:p>
          <a:p>
            <a:pPr algn="just" rtl="1"/>
            <a:r>
              <a:rPr lang="ar-SA" sz="2600" b="1" dirty="0" smtClean="0">
                <a:solidFill>
                  <a:schemeClr val="tx1"/>
                </a:solidFill>
                <a:latin typeface="Traditional Arabic" panose="02020603050405020304" pitchFamily="18" charset="-78"/>
                <a:cs typeface="Traditional Arabic" panose="02020603050405020304" pitchFamily="18" charset="-78"/>
              </a:rPr>
              <a:t>خضعت طريقة التدريس للمعالجة </a:t>
            </a:r>
            <a:r>
              <a:rPr lang="ar-SA" sz="2600" b="1" dirty="0">
                <a:solidFill>
                  <a:schemeClr val="tx1"/>
                </a:solidFill>
                <a:latin typeface="Traditional Arabic" panose="02020603050405020304" pitchFamily="18" charset="-78"/>
                <a:cs typeface="Traditional Arabic" panose="02020603050405020304" pitchFamily="18" charset="-78"/>
              </a:rPr>
              <a:t>التجريبية من خلال تصميم برنامج تدريبي، يتم فيه تعريض الطلاب لخبرات </a:t>
            </a:r>
            <a:r>
              <a:rPr lang="ar-SA" sz="2600" b="1" dirty="0" smtClean="0">
                <a:solidFill>
                  <a:schemeClr val="tx1"/>
                </a:solidFill>
                <a:latin typeface="Traditional Arabic" panose="02020603050405020304" pitchFamily="18" charset="-78"/>
                <a:cs typeface="Traditional Arabic" panose="02020603050405020304" pitchFamily="18" charset="-78"/>
              </a:rPr>
              <a:t>تعليمية محددة. </a:t>
            </a:r>
            <a:r>
              <a:rPr lang="ar-SA" sz="2600" b="1" dirty="0">
                <a:solidFill>
                  <a:schemeClr val="tx1"/>
                </a:solidFill>
                <a:latin typeface="Traditional Arabic" panose="02020603050405020304" pitchFamily="18" charset="-78"/>
                <a:cs typeface="Traditional Arabic" panose="02020603050405020304" pitchFamily="18" charset="-78"/>
              </a:rPr>
              <a:t>وتمثلت هذه الخبرات في تصميم عدد من التجارب العلمية المتعلقة بموضوعات مقرر علم النفس التجريبي، وتقسيم الطلاب إلى </a:t>
            </a:r>
            <a:r>
              <a:rPr lang="ar-SA" sz="2600" b="1" dirty="0" smtClean="0">
                <a:solidFill>
                  <a:schemeClr val="tx1"/>
                </a:solidFill>
                <a:latin typeface="Traditional Arabic" panose="02020603050405020304" pitchFamily="18" charset="-78"/>
                <a:cs typeface="Traditional Arabic" panose="02020603050405020304" pitchFamily="18" charset="-78"/>
              </a:rPr>
              <a:t>مجموعات عمل ، يقومون بإجراء </a:t>
            </a:r>
            <a:r>
              <a:rPr lang="ar-SA" sz="2600" b="1" dirty="0">
                <a:solidFill>
                  <a:schemeClr val="tx1"/>
                </a:solidFill>
                <a:latin typeface="Traditional Arabic" panose="02020603050405020304" pitchFamily="18" charset="-78"/>
                <a:cs typeface="Traditional Arabic" panose="02020603050405020304" pitchFamily="18" charset="-78"/>
              </a:rPr>
              <a:t>التجارب العلمية وتقديم تقارير عنها. </a:t>
            </a:r>
            <a:endParaRPr lang="en-US" sz="2600" dirty="0">
              <a:solidFill>
                <a:schemeClr val="tx1"/>
              </a:solidFill>
              <a:latin typeface="Traditional Arabic" panose="02020603050405020304" pitchFamily="18" charset="-78"/>
              <a:cs typeface="Traditional Arabic" panose="02020603050405020304" pitchFamily="18" charset="-78"/>
            </a:endParaRPr>
          </a:p>
          <a:p>
            <a:pPr algn="just" rtl="1"/>
            <a:r>
              <a:rPr lang="ar-SA" sz="2600" b="1" dirty="0" smtClean="0">
                <a:solidFill>
                  <a:srgbClr val="7030A0"/>
                </a:solidFill>
                <a:latin typeface="Traditional Arabic" panose="02020603050405020304" pitchFamily="18" charset="-78"/>
                <a:cs typeface="Traditional Arabic" panose="02020603050405020304" pitchFamily="18" charset="-78"/>
              </a:rPr>
              <a:t>استند </a:t>
            </a:r>
            <a:r>
              <a:rPr lang="ar-SA" sz="2600" b="1" dirty="0">
                <a:solidFill>
                  <a:srgbClr val="7030A0"/>
                </a:solidFill>
                <a:latin typeface="Traditional Arabic" panose="02020603050405020304" pitchFamily="18" charset="-78"/>
                <a:cs typeface="Traditional Arabic" panose="02020603050405020304" pitchFamily="18" charset="-78"/>
              </a:rPr>
              <a:t>تقويم مدى فاعلية طريقة التدريس المقترحة </a:t>
            </a:r>
            <a:r>
              <a:rPr lang="ar-SA" sz="2600" b="1" dirty="0" smtClean="0">
                <a:solidFill>
                  <a:srgbClr val="7030A0"/>
                </a:solidFill>
                <a:latin typeface="Traditional Arabic" panose="02020603050405020304" pitchFamily="18" charset="-78"/>
                <a:cs typeface="Traditional Arabic" panose="02020603050405020304" pitchFamily="18" charset="-78"/>
              </a:rPr>
              <a:t>على عدد </a:t>
            </a:r>
            <a:r>
              <a:rPr lang="ar-SA" sz="2600" b="1" dirty="0">
                <a:solidFill>
                  <a:srgbClr val="7030A0"/>
                </a:solidFill>
                <a:latin typeface="Traditional Arabic" panose="02020603050405020304" pitchFamily="18" charset="-78"/>
                <a:cs typeface="Traditional Arabic" panose="02020603050405020304" pitchFamily="18" charset="-78"/>
              </a:rPr>
              <a:t>من المؤشرات الكمية، </a:t>
            </a:r>
            <a:r>
              <a:rPr lang="ar-SA" sz="2600" b="1" dirty="0" smtClean="0">
                <a:solidFill>
                  <a:srgbClr val="7030A0"/>
                </a:solidFill>
                <a:latin typeface="Traditional Arabic" panose="02020603050405020304" pitchFamily="18" charset="-78"/>
                <a:cs typeface="Traditional Arabic" panose="02020603050405020304" pitchFamily="18" charset="-78"/>
              </a:rPr>
              <a:t>تم </a:t>
            </a:r>
            <a:r>
              <a:rPr lang="ar-SA" sz="2600" b="1" dirty="0">
                <a:solidFill>
                  <a:srgbClr val="7030A0"/>
                </a:solidFill>
                <a:latin typeface="Traditional Arabic" panose="02020603050405020304" pitchFamily="18" charset="-78"/>
                <a:cs typeface="Traditional Arabic" panose="02020603050405020304" pitchFamily="18" charset="-78"/>
              </a:rPr>
              <a:t>حسابها </a:t>
            </a:r>
            <a:r>
              <a:rPr lang="ar-SA" sz="2600" b="1" dirty="0" smtClean="0">
                <a:solidFill>
                  <a:srgbClr val="7030A0"/>
                </a:solidFill>
                <a:latin typeface="Traditional Arabic" panose="02020603050405020304" pitchFamily="18" charset="-78"/>
                <a:cs typeface="Traditional Arabic" panose="02020603050405020304" pitchFamily="18" charset="-78"/>
              </a:rPr>
              <a:t>للطلاب </a:t>
            </a:r>
            <a:r>
              <a:rPr lang="ar-SA" sz="2600" b="1" dirty="0">
                <a:solidFill>
                  <a:srgbClr val="7030A0"/>
                </a:solidFill>
                <a:latin typeface="Traditional Arabic" panose="02020603050405020304" pitchFamily="18" charset="-78"/>
                <a:cs typeface="Traditional Arabic" panose="02020603050405020304" pitchFamily="18" charset="-78"/>
              </a:rPr>
              <a:t>الذين تم تدريس مقرر علم النفس التجريبي لهم بالطريقة المقترحة (طلاب الفصل الدراسي الأول للعام الدراسي 1434-1435 هـ)، وطلاب الفصلين الدراسيين الثاني والأول للعام الدراسي السابق (1433-1434هـ)، وتتمثل هذه المؤشرات في كل من:</a:t>
            </a:r>
            <a:endParaRPr lang="en-US" sz="2600"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mj-lt"/>
              <a:buAutoNum type="arabicPeriod"/>
            </a:pPr>
            <a:r>
              <a:rPr lang="ar-SA" sz="2600" b="1" dirty="0">
                <a:solidFill>
                  <a:srgbClr val="C00000"/>
                </a:solidFill>
                <a:latin typeface="Traditional Arabic" panose="02020603050405020304" pitchFamily="18" charset="-78"/>
                <a:cs typeface="Traditional Arabic" panose="02020603050405020304" pitchFamily="18" charset="-78"/>
              </a:rPr>
              <a:t>عدد التقارير المقدمة خلال الفصل الدراسي، وحساب عدد المنسحبين والمحرومين.</a:t>
            </a:r>
            <a:endParaRPr lang="en-US" sz="2600" dirty="0">
              <a:solidFill>
                <a:srgbClr val="C00000"/>
              </a:solidFill>
              <a:latin typeface="Traditional Arabic" panose="02020603050405020304" pitchFamily="18" charset="-78"/>
              <a:cs typeface="Traditional Arabic" panose="02020603050405020304" pitchFamily="18" charset="-78"/>
            </a:endParaRPr>
          </a:p>
          <a:p>
            <a:pPr marL="457200" lvl="0" indent="-457200" algn="just" rtl="1">
              <a:buFont typeface="+mj-lt"/>
              <a:buAutoNum type="arabicPeriod"/>
            </a:pPr>
            <a:r>
              <a:rPr lang="ar-SA" sz="2600" b="1" dirty="0">
                <a:solidFill>
                  <a:srgbClr val="C00000"/>
                </a:solidFill>
                <a:latin typeface="Traditional Arabic" panose="02020603050405020304" pitchFamily="18" charset="-78"/>
                <a:cs typeface="Traditional Arabic" panose="02020603050405020304" pitchFamily="18" charset="-78"/>
              </a:rPr>
              <a:t>معدل تحصيل الطلاب لمقرر علم النفس التجريبي.</a:t>
            </a:r>
            <a:endParaRPr lang="en-US" sz="2600" dirty="0">
              <a:solidFill>
                <a:srgbClr val="C00000"/>
              </a:solidFill>
              <a:latin typeface="Traditional Arabic" panose="02020603050405020304" pitchFamily="18" charset="-78"/>
              <a:cs typeface="Traditional Arabic" panose="02020603050405020304" pitchFamily="18" charset="-78"/>
            </a:endParaRPr>
          </a:p>
          <a:p>
            <a:pPr algn="just" rtl="1"/>
            <a:r>
              <a:rPr lang="ar-SA" b="1" dirty="0" smtClean="0"/>
              <a:t> </a:t>
            </a:r>
            <a:endParaRPr lang="en-US" dirty="0"/>
          </a:p>
          <a:p>
            <a:endParaRPr lang="en-US" dirty="0"/>
          </a:p>
        </p:txBody>
      </p:sp>
    </p:spTree>
    <p:extLst>
      <p:ext uri="{BB962C8B-B14F-4D97-AF65-F5344CB8AC3E}">
        <p14:creationId xmlns:p14="http://schemas.microsoft.com/office/powerpoint/2010/main" val="2879930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4400" b="1" dirty="0">
                <a:solidFill>
                  <a:srgbClr val="FF0000"/>
                </a:solidFill>
                <a:cs typeface="DecoType Naskh Extensions" panose="02010400000000000000" pitchFamily="2" charset="-78"/>
              </a:rPr>
              <a:t>العينة</a:t>
            </a:r>
            <a:endParaRPr lang="en-US" sz="2000" dirty="0">
              <a:solidFill>
                <a:srgbClr val="FF0000"/>
              </a:solidFill>
              <a:cs typeface="DecoType Naskh Extensions" panose="02010400000000000000" pitchFamily="2" charset="-78"/>
            </a:endParaRPr>
          </a:p>
          <a:p>
            <a:pPr algn="just" rtl="1"/>
            <a:r>
              <a:rPr lang="ar-SA" sz="3200" b="1" dirty="0">
                <a:solidFill>
                  <a:srgbClr val="7030A0"/>
                </a:solidFill>
                <a:latin typeface="Arabic Typesetting" panose="03020402040406030203" pitchFamily="66" charset="-78"/>
                <a:cs typeface="Arabic Typesetting" panose="03020402040406030203" pitchFamily="66" charset="-78"/>
              </a:rPr>
              <a:t>شملت عينة هذا البحث 112 طالبا من طلاب قسم علم النفس بكلية التربية، الدراسين لمقرر علم النفس التجريبي، وبياناتهم كالتالي:</a:t>
            </a:r>
            <a:endParaRPr lang="en-US" sz="3200" dirty="0">
              <a:solidFill>
                <a:srgbClr val="7030A0"/>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طلاب الشعبة ( 2486) لمقرر علم النفس التجريبي في الفصل الدراسي الحالي وعددهم 46 طالبًا.</a:t>
            </a:r>
            <a:endParaRPr lang="en-US" sz="3200" dirty="0">
              <a:solidFill>
                <a:schemeClr val="tx1"/>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 طلاب الشعبة (3135) لمقرر علم النفس التجريبي في الفصل الدراسي الثاني، للعام الدراسي 1433-1434 هـ، الحالي وعددهم 28 طالبًا.</a:t>
            </a:r>
            <a:endParaRPr lang="en-US" sz="3200" dirty="0">
              <a:solidFill>
                <a:schemeClr val="tx1"/>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طلاب الشعبة (2486) لمقرر علم النفس التجريبي في الفصل الدراسي الثاني، للعام الدراسي 1433-1434 هـ، الحالي وعددهم 39 طالبًا.</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3600" b="1" dirty="0" smtClean="0">
                <a:solidFill>
                  <a:srgbClr val="FF0000"/>
                </a:solidFill>
                <a:cs typeface="DecoType Naskh Extensions" panose="02010400000000000000" pitchFamily="2" charset="-78"/>
              </a:rPr>
              <a:t>النتائج</a:t>
            </a:r>
            <a:endParaRPr lang="en-US" dirty="0">
              <a:solidFill>
                <a:srgbClr val="FF0000"/>
              </a:solidFill>
              <a:cs typeface="DecoType Naskh Extensions" panose="02010400000000000000" pitchFamily="2" charset="-78"/>
            </a:endParaRPr>
          </a:p>
          <a:p>
            <a:pPr algn="just" rtl="1"/>
            <a:r>
              <a:rPr lang="ar-SA" sz="2400" b="1" dirty="0">
                <a:solidFill>
                  <a:schemeClr val="tx1"/>
                </a:solidFill>
                <a:latin typeface="Traditional Arabic" panose="02020603050405020304" pitchFamily="18" charset="-78"/>
                <a:cs typeface="Traditional Arabic" panose="02020603050405020304" pitchFamily="18" charset="-78"/>
              </a:rPr>
              <a:t>نعرض فيما يلي النتائج الخاصة بكل مؤشر من مؤشرات قياس المتغير التابع على النحو التالي:</a:t>
            </a:r>
            <a:endParaRPr lang="en-US" sz="2400" dirty="0">
              <a:solidFill>
                <a:schemeClr val="tx1"/>
              </a:solidFill>
              <a:latin typeface="Traditional Arabic" panose="02020603050405020304" pitchFamily="18" charset="-78"/>
              <a:cs typeface="Traditional Arabic" panose="02020603050405020304" pitchFamily="18" charset="-78"/>
            </a:endParaRPr>
          </a:p>
          <a:p>
            <a:pPr lvl="0" algn="just" rtl="1"/>
            <a:r>
              <a:rPr lang="ar-SA" sz="3200" b="1" dirty="0" smtClean="0">
                <a:solidFill>
                  <a:srgbClr val="92D050"/>
                </a:solidFill>
                <a:latin typeface="Traditional Arabic" panose="02020603050405020304" pitchFamily="18" charset="-78"/>
                <a:cs typeface="Traditional Arabic" panose="02020603050405020304" pitchFamily="18" charset="-78"/>
              </a:rPr>
              <a:t>1- عدد </a:t>
            </a:r>
            <a:r>
              <a:rPr lang="ar-SA" sz="3200" b="1" dirty="0">
                <a:solidFill>
                  <a:srgbClr val="92D050"/>
                </a:solidFill>
                <a:latin typeface="Traditional Arabic" panose="02020603050405020304" pitchFamily="18" charset="-78"/>
                <a:cs typeface="Traditional Arabic" panose="02020603050405020304" pitchFamily="18" charset="-78"/>
              </a:rPr>
              <a:t>التقارير المقدمة خلال الفصل الدراسي:</a:t>
            </a:r>
            <a:endParaRPr lang="en-US" sz="3200" dirty="0">
              <a:solidFill>
                <a:srgbClr val="92D050"/>
              </a:solidFill>
              <a:latin typeface="Traditional Arabic" panose="02020603050405020304" pitchFamily="18" charset="-78"/>
              <a:cs typeface="Traditional Arabic" panose="02020603050405020304" pitchFamily="18" charset="-78"/>
            </a:endParaRPr>
          </a:p>
          <a:p>
            <a:pPr rtl="1"/>
            <a:r>
              <a:rPr lang="ar-SA" sz="2000" b="1" dirty="0">
                <a:solidFill>
                  <a:srgbClr val="FF0000"/>
                </a:solidFill>
                <a:latin typeface="Monotype Koufi" pitchFamily="2" charset="-78"/>
                <a:ea typeface="Monotype Koufi" pitchFamily="2" charset="-78"/>
                <a:cs typeface="Monotype Koufi" pitchFamily="2" charset="-78"/>
              </a:rPr>
              <a:t>جدول (1)</a:t>
            </a:r>
            <a:endParaRPr lang="en-US" sz="2000" dirty="0">
              <a:solidFill>
                <a:srgbClr val="FF0000"/>
              </a:solidFill>
              <a:ea typeface="Monotype Koufi" pitchFamily="2" charset="-78"/>
              <a:cs typeface="Monotype Koufi" pitchFamily="2" charset="-78"/>
            </a:endParaRPr>
          </a:p>
          <a:p>
            <a:pPr rtl="1"/>
            <a:r>
              <a:rPr lang="ar-SA" sz="2000" b="1" dirty="0">
                <a:solidFill>
                  <a:srgbClr val="FF0000"/>
                </a:solidFill>
                <a:latin typeface="Monotype Koufi" pitchFamily="2" charset="-78"/>
                <a:ea typeface="Monotype Koufi" pitchFamily="2" charset="-78"/>
                <a:cs typeface="Monotype Koufi" pitchFamily="2" charset="-78"/>
              </a:rPr>
              <a:t>الإحصاءات الوصفية</a:t>
            </a:r>
            <a:endParaRPr lang="en-US" sz="2000" dirty="0">
              <a:solidFill>
                <a:srgbClr val="FF0000"/>
              </a:solidFill>
              <a:ea typeface="Monotype Koufi" pitchFamily="2" charset="-78"/>
              <a:cs typeface="Monotype Koufi" pitchFamily="2" charset="-78"/>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03049174"/>
              </p:ext>
            </p:extLst>
          </p:nvPr>
        </p:nvGraphicFramePr>
        <p:xfrm>
          <a:off x="381000" y="3048000"/>
          <a:ext cx="8382000" cy="3276601"/>
        </p:xfrm>
        <a:graphic>
          <a:graphicData uri="http://schemas.openxmlformats.org/drawingml/2006/table">
            <a:tbl>
              <a:tblPr firstRow="1" bandRow="1">
                <a:tableStyleId>{5C22544A-7EE6-4342-B048-85BDC9FD1C3A}</a:tableStyleId>
              </a:tblPr>
              <a:tblGrid>
                <a:gridCol w="1447800"/>
                <a:gridCol w="1524000"/>
                <a:gridCol w="1600200"/>
                <a:gridCol w="1524000"/>
                <a:gridCol w="2286000"/>
              </a:tblGrid>
              <a:tr h="1041163">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المتوسط</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عدد التقارير</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عدد الطلاب المنسحبين</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smtClean="0">
                          <a:effectLst/>
                          <a:latin typeface="Arabic Typesetting" panose="03020402040406030203" pitchFamily="66" charset="-78"/>
                          <a:ea typeface="Calibri"/>
                          <a:cs typeface="Arabic Typesetting" panose="03020402040406030203" pitchFamily="66" charset="-78"/>
                        </a:rPr>
                        <a:t>إجمالي عدد </a:t>
                      </a:r>
                      <a:r>
                        <a:rPr lang="ar-SA" sz="2400" b="1" dirty="0">
                          <a:effectLst/>
                          <a:latin typeface="Arabic Typesetting" panose="03020402040406030203" pitchFamily="66" charset="-78"/>
                          <a:ea typeface="Calibri"/>
                          <a:cs typeface="Arabic Typesetting" panose="03020402040406030203" pitchFamily="66" charset="-78"/>
                        </a:rPr>
                        <a:t>الطلاب</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algn="r" rtl="1"/>
                      <a:r>
                        <a:rPr lang="ar-SA" sz="2800" dirty="0" smtClean="0">
                          <a:latin typeface="Arabic Typesetting" panose="03020402040406030203" pitchFamily="66" charset="-78"/>
                          <a:cs typeface="Arabic Typesetting" panose="03020402040406030203" pitchFamily="66" charset="-78"/>
                        </a:rPr>
                        <a:t>الفصل </a:t>
                      </a:r>
                      <a:r>
                        <a:rPr lang="ar-SA" sz="2800" baseline="0" dirty="0" smtClean="0">
                          <a:latin typeface="Arabic Typesetting" panose="03020402040406030203" pitchFamily="66" charset="-78"/>
                          <a:cs typeface="Arabic Typesetting" panose="03020402040406030203" pitchFamily="66" charset="-78"/>
                        </a:rPr>
                        <a:t>         الإحصاءات</a:t>
                      </a:r>
                      <a:endParaRPr lang="ar-SA" sz="2800" dirty="0" smtClean="0">
                        <a:latin typeface="Arabic Typesetting" panose="03020402040406030203" pitchFamily="66" charset="-78"/>
                        <a:cs typeface="Arabic Typesetting" panose="03020402040406030203" pitchFamily="66" charset="-78"/>
                      </a:endParaRPr>
                    </a:p>
                    <a:p>
                      <a:endParaRPr lang="en-US" sz="3200" dirty="0">
                        <a:latin typeface="Arabic Typesetting" panose="03020402040406030203" pitchFamily="66" charset="-78"/>
                        <a:cs typeface="Arabic Typesetting" panose="03020402040406030203" pitchFamily="66" charset="-78"/>
                      </a:endParaRPr>
                    </a:p>
                  </a:txBody>
                  <a:tcPr anchor="b">
                    <a:lnBlToTr w="12700" cap="flat" cmpd="sng" algn="ctr">
                      <a:solidFill>
                        <a:schemeClr val="tx1"/>
                      </a:solidFill>
                      <a:prstDash val="solid"/>
                      <a:round/>
                      <a:headEnd type="none" w="med" len="med"/>
                      <a:tailEnd type="none" w="med" len="med"/>
                    </a:lnBlToTr>
                  </a:tcPr>
                </a:tc>
              </a:tr>
              <a:tr h="745146">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7</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308</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46</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الأول 1434-1435</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45146">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2</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48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4</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الثاني 1433-1434</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45146">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62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7</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38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الأول 1433-1434</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bl>
          </a:graphicData>
        </a:graphic>
      </p:graphicFrame>
    </p:spTree>
    <p:extLst>
      <p:ext uri="{BB962C8B-B14F-4D97-AF65-F5344CB8AC3E}">
        <p14:creationId xmlns:p14="http://schemas.microsoft.com/office/powerpoint/2010/main" val="287993096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553200"/>
          </a:xfrm>
        </p:spPr>
        <p:txBody>
          <a:bodyPr>
            <a:normAutofit/>
          </a:bodyPr>
          <a:lstStyle/>
          <a:p>
            <a:pPr algn="just" rtl="1"/>
            <a:r>
              <a:rPr lang="ar-SA" sz="3200" b="1" dirty="0">
                <a:solidFill>
                  <a:schemeClr val="tx2"/>
                </a:solidFill>
                <a:latin typeface="Arabic Typesetting" panose="03020402040406030203" pitchFamily="66" charset="-78"/>
                <a:cs typeface="Arabic Typesetting" panose="03020402040406030203" pitchFamily="66" charset="-78"/>
              </a:rPr>
              <a:t>يكشف لنا الجدول (1) السابق بوضوح عن الفروق بين أداء </a:t>
            </a:r>
            <a:r>
              <a:rPr lang="ar-SA" sz="3200" b="1" dirty="0" smtClean="0">
                <a:solidFill>
                  <a:schemeClr val="tx2"/>
                </a:solidFill>
                <a:latin typeface="Arabic Typesetting" panose="03020402040406030203" pitchFamily="66" charset="-78"/>
                <a:cs typeface="Arabic Typesetting" panose="03020402040406030203" pitchFamily="66" charset="-78"/>
              </a:rPr>
              <a:t>طلاب. </a:t>
            </a:r>
            <a:r>
              <a:rPr lang="ar-SA" sz="3200" b="1" dirty="0">
                <a:solidFill>
                  <a:schemeClr val="tx2"/>
                </a:solidFill>
                <a:latin typeface="Arabic Typesetting" panose="03020402040406030203" pitchFamily="66" charset="-78"/>
                <a:cs typeface="Arabic Typesetting" panose="03020402040406030203" pitchFamily="66" charset="-78"/>
              </a:rPr>
              <a:t>وإذا تأملنا هذه النتائج يتبين لنا انخفاض عدد المنسحبين بشكل ملحوظ خلال الفصل الدراسي الحالي (2 من الطلاب) بالمقارنة بأعداد المنسحبين في الفصلين الدراسيين الثاني ( 4 طلاب) والأول (7 طلاب) للعام الدراسي السابق. ليس هذا فحسب، بل أن عدد طلاب المنحة كان الأعلى (46 طالبًا) بالمقارنة بعدد الطلاب في الفصلين الدراسيين الثاني (28 طالبًا) والأول (38 طالبًا) للعام الدراسي السابق. </a:t>
            </a:r>
            <a:endParaRPr lang="en-US" sz="3200" dirty="0">
              <a:solidFill>
                <a:schemeClr val="tx2"/>
              </a:solidFill>
              <a:latin typeface="Arabic Typesetting" panose="03020402040406030203" pitchFamily="66" charset="-78"/>
              <a:cs typeface="Arabic Typesetting" panose="03020402040406030203" pitchFamily="66" charset="-78"/>
            </a:endParaRPr>
          </a:p>
          <a:p>
            <a:pPr algn="just" rtl="1"/>
            <a:r>
              <a:rPr lang="ar-SA" sz="3200" b="1" dirty="0">
                <a:solidFill>
                  <a:srgbClr val="7030A0"/>
                </a:solidFill>
                <a:latin typeface="Arabic Typesetting" panose="03020402040406030203" pitchFamily="66" charset="-78"/>
                <a:cs typeface="Arabic Typesetting" panose="03020402040406030203" pitchFamily="66" charset="-78"/>
              </a:rPr>
              <a:t>تشير هذه النتائج بوضوح إلى جدوى وفائدة طريقة التدريس المتبعة خلال الفصل الدراسي الحالي. ويبدو أن دمج الطلاب في أنشطة عملية، ودفعهم لتحصيل المعرفة واستكشافها، وتوزيع المهام عليهم في شكل مجموعات عمل، حفزهم على الأداء، وزاد من درجة المثابرة لديهم. يُضاف إلى ذلك، أن التقويم المستمر لأداء الطلاب وإعطائهم تغذية راجعة عن أدائهم في كل تقرير، وإجراؤهم للتعديلات المقترحة على كل تقرير، كشف لهم عن معدل التحسن الذي يطرأ على أدائهم مع تطور التدريب طوال الفصل الدراسي. ولهذا، ارتفع مستوى الدافعية لدى الطلاب، وتوقع الكثيرون منهم الحصول على معدلات مرتفعة في هذا المقرر. وانعكس ذلك في انخفاض عدد المنسحبين</a:t>
            </a:r>
            <a:r>
              <a:rPr lang="ar-SA" sz="3200" b="1" dirty="0" smtClean="0">
                <a:solidFill>
                  <a:srgbClr val="7030A0"/>
                </a:solidFill>
                <a:latin typeface="Arabic Typesetting" panose="03020402040406030203" pitchFamily="66" charset="-78"/>
                <a:cs typeface="Arabic Typesetting" panose="03020402040406030203" pitchFamily="66" charset="-78"/>
              </a:rPr>
              <a:t>.</a:t>
            </a:r>
          </a:p>
          <a:p>
            <a:pPr rtl="1"/>
            <a:endParaRPr lang="en-US" dirty="0"/>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algn="just" rtl="1"/>
            <a:r>
              <a:rPr lang="ar-SA" sz="3200" b="1" dirty="0">
                <a:solidFill>
                  <a:srgbClr val="FF0000"/>
                </a:solidFill>
                <a:latin typeface="Arabic Typesetting" panose="03020402040406030203" pitchFamily="66" charset="-78"/>
                <a:cs typeface="Arabic Typesetting" panose="03020402040406030203" pitchFamily="66" charset="-78"/>
              </a:rPr>
              <a:t>من ناحية أخرى، قدم طلاب المنحة عددًا أعلى من التقارير ( 308 تقريرًا) وبمتوسط 7 تقارير لكل طالب. وذلك بالمقارنة بما قدمه كل طالب من تقارير خلال الفصلين الدراسيين الثاني (2) والأول (2) للعام الدراسي السابق. يكشف هذا بوضوح عن جدوى وفائدة الطريقة المتبعة في تدريس مقرر علم النفس التجريبي لطلاب المنحة. فعلى الرغم من تدريس نفس الأستاذ للمقرر خلال الفصول الثلاثة الماضية، وعدم تغيير موضوعات المقرر، وتدريس نفس الكتاب لطلاب الشعب الثلاث، وكذلك ثبات عدد ساعات التدريس النظري (ساعتان) والتدريب العملي (ساعتان)، وبقاء عدد أسابيع الدراسة دون تغيير (15 أسبوع)، إلا أن إنتاجية طلاب المنحة كانت الأعلى على مدار الفصول الثلاثة السابقة.</a:t>
            </a:r>
            <a:endParaRPr lang="en-US" sz="3200" dirty="0">
              <a:solidFill>
                <a:srgbClr val="FF0000"/>
              </a:solidFill>
              <a:latin typeface="Arabic Typesetting" panose="03020402040406030203" pitchFamily="66" charset="-78"/>
              <a:cs typeface="Arabic Typesetting" panose="03020402040406030203" pitchFamily="66" charset="-78"/>
            </a:endParaRPr>
          </a:p>
          <a:p>
            <a:pPr algn="just" rtl="1"/>
            <a:r>
              <a:rPr lang="ar-SA" sz="3200" b="1" dirty="0" smtClean="0">
                <a:solidFill>
                  <a:schemeClr val="tx1"/>
                </a:solidFill>
                <a:latin typeface="Arabic Typesetting" panose="03020402040406030203" pitchFamily="66" charset="-78"/>
                <a:cs typeface="Arabic Typesetting" panose="03020402040406030203" pitchFamily="66" charset="-78"/>
              </a:rPr>
              <a:t>وإذا </a:t>
            </a:r>
            <a:r>
              <a:rPr lang="ar-SA" sz="3200" b="1" dirty="0">
                <a:solidFill>
                  <a:schemeClr val="tx1"/>
                </a:solidFill>
                <a:latin typeface="Arabic Typesetting" panose="03020402040406030203" pitchFamily="66" charset="-78"/>
                <a:cs typeface="Arabic Typesetting" panose="03020402040406030203" pitchFamily="66" charset="-78"/>
              </a:rPr>
              <a:t>وضعنا في اعتبارنا عدد التقارير التي قدمها </a:t>
            </a:r>
            <a:r>
              <a:rPr lang="ar-SA" sz="3200" b="1" dirty="0" smtClean="0">
                <a:solidFill>
                  <a:schemeClr val="tx1"/>
                </a:solidFill>
                <a:latin typeface="Arabic Typesetting" panose="03020402040406030203" pitchFamily="66" charset="-78"/>
                <a:cs typeface="Arabic Typesetting" panose="03020402040406030203" pitchFamily="66" charset="-78"/>
              </a:rPr>
              <a:t>الطلاب بالإضافة </a:t>
            </a:r>
            <a:r>
              <a:rPr lang="ar-SA" sz="3200" b="1" dirty="0">
                <a:solidFill>
                  <a:schemeClr val="tx1"/>
                </a:solidFill>
                <a:latin typeface="Arabic Typesetting" panose="03020402040406030203" pitchFamily="66" charset="-78"/>
                <a:cs typeface="Arabic Typesetting" panose="03020402040406030203" pitchFamily="66" charset="-78"/>
              </a:rPr>
              <a:t>إلى عدد </a:t>
            </a:r>
            <a:r>
              <a:rPr lang="ar-SA" sz="3200" b="1" dirty="0" smtClean="0">
                <a:solidFill>
                  <a:schemeClr val="tx1"/>
                </a:solidFill>
                <a:latin typeface="Arabic Typesetting" panose="03020402040406030203" pitchFamily="66" charset="-78"/>
                <a:cs typeface="Arabic Typesetting" panose="03020402040406030203" pitchFamily="66" charset="-78"/>
              </a:rPr>
              <a:t>المنسحبين، </a:t>
            </a:r>
            <a:r>
              <a:rPr lang="ar-SA" sz="3200" b="1" dirty="0">
                <a:solidFill>
                  <a:schemeClr val="tx1"/>
                </a:solidFill>
                <a:latin typeface="Arabic Typesetting" panose="03020402040406030203" pitchFamily="66" charset="-78"/>
                <a:cs typeface="Arabic Typesetting" panose="03020402040406030203" pitchFamily="66" charset="-78"/>
              </a:rPr>
              <a:t>يتبين لنا </a:t>
            </a:r>
            <a:r>
              <a:rPr lang="ar-SA" sz="3200" b="1" dirty="0" smtClean="0">
                <a:solidFill>
                  <a:schemeClr val="tx1"/>
                </a:solidFill>
                <a:latin typeface="Arabic Typesetting" panose="03020402040406030203" pitchFamily="66" charset="-78"/>
                <a:cs typeface="Arabic Typesetting" panose="03020402040406030203" pitchFamily="66" charset="-78"/>
              </a:rPr>
              <a:t>أن الأعباء </a:t>
            </a:r>
            <a:r>
              <a:rPr lang="ar-SA" sz="3200" b="1" dirty="0">
                <a:solidFill>
                  <a:schemeClr val="tx1"/>
                </a:solidFill>
                <a:latin typeface="Arabic Typesetting" panose="03020402040406030203" pitchFamily="66" charset="-78"/>
                <a:cs typeface="Arabic Typesetting" panose="03020402040406030203" pitchFamily="66" charset="-78"/>
              </a:rPr>
              <a:t>التي يُكلف بها الطلاب خلال الفصل الدراسي ليست هي السبب </a:t>
            </a:r>
            <a:r>
              <a:rPr lang="ar-SA" sz="3200" b="1" dirty="0" smtClean="0">
                <a:solidFill>
                  <a:schemeClr val="tx1"/>
                </a:solidFill>
                <a:latin typeface="Arabic Typesetting" panose="03020402040406030203" pitchFamily="66" charset="-78"/>
                <a:cs typeface="Arabic Typesetting" panose="03020402040406030203" pitchFamily="66" charset="-78"/>
              </a:rPr>
              <a:t>الرئيس في </a:t>
            </a:r>
            <a:r>
              <a:rPr lang="ar-SA" sz="3200" b="1" dirty="0">
                <a:solidFill>
                  <a:schemeClr val="tx1"/>
                </a:solidFill>
                <a:latin typeface="Arabic Typesetting" panose="03020402040406030203" pitchFamily="66" charset="-78"/>
                <a:cs typeface="Arabic Typesetting" panose="03020402040406030203" pitchFamily="66" charset="-78"/>
              </a:rPr>
              <a:t>استمرارهم أو انسحابهم، وإنما طريقة التدريس المتبعة، </a:t>
            </a:r>
            <a:r>
              <a:rPr lang="ar-SA" sz="3200" b="1" dirty="0" smtClean="0">
                <a:solidFill>
                  <a:schemeClr val="tx1"/>
                </a:solidFill>
                <a:latin typeface="Arabic Typesetting" panose="03020402040406030203" pitchFamily="66" charset="-78"/>
                <a:cs typeface="Arabic Typesetting" panose="03020402040406030203" pitchFamily="66" charset="-78"/>
              </a:rPr>
              <a:t>ومشاركة </a:t>
            </a:r>
            <a:r>
              <a:rPr lang="ar-SA" sz="3200" b="1" dirty="0">
                <a:solidFill>
                  <a:schemeClr val="tx1"/>
                </a:solidFill>
                <a:latin typeface="Arabic Typesetting" panose="03020402040406030203" pitchFamily="66" charset="-78"/>
                <a:cs typeface="Arabic Typesetting" panose="03020402040406030203" pitchFamily="66" charset="-78"/>
              </a:rPr>
              <a:t>الطلاب في القيام بأنشطة ومهام تتعلق بتحصيل المعارف المتصلة بالمقرر الدراسي. كذلك، فإن تتبع الطلاب لمسار أدائهم، ومراقبتهم لما يطرأ عليه من تقدم أو تعثر تزيد من فاعليتهم الذاتية، وتشعرهم بقدرتهم على تحديد ما يتطلعون إليه بشأن هذا المقرر. </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3200" b="1" dirty="0" smtClean="0">
                <a:solidFill>
                  <a:srgbClr val="92D050"/>
                </a:solidFill>
                <a:latin typeface="Traditional Arabic" panose="02020603050405020304" pitchFamily="18" charset="-78"/>
                <a:cs typeface="Traditional Arabic" panose="02020603050405020304" pitchFamily="18" charset="-78"/>
              </a:rPr>
              <a:t>2- معدل </a:t>
            </a:r>
            <a:r>
              <a:rPr lang="ar-SA" sz="3200" b="1" dirty="0">
                <a:solidFill>
                  <a:srgbClr val="92D050"/>
                </a:solidFill>
                <a:latin typeface="Traditional Arabic" panose="02020603050405020304" pitchFamily="18" charset="-78"/>
                <a:cs typeface="Traditional Arabic" panose="02020603050405020304" pitchFamily="18" charset="-78"/>
              </a:rPr>
              <a:t>تحصيل الطلاب لمقرر علم النفس التجريبي.</a:t>
            </a:r>
            <a:endParaRPr lang="en-US" sz="3200" b="1" dirty="0">
              <a:solidFill>
                <a:srgbClr val="92D050"/>
              </a:solidFill>
              <a:latin typeface="Traditional Arabic" panose="02020603050405020304" pitchFamily="18" charset="-78"/>
              <a:cs typeface="Traditional Arabic" panose="02020603050405020304" pitchFamily="18" charset="-78"/>
            </a:endParaRPr>
          </a:p>
          <a:p>
            <a:pPr lvl="0" algn="just" rtl="1"/>
            <a:r>
              <a:rPr lang="ar-SA" sz="3200" b="1" dirty="0" smtClean="0">
                <a:solidFill>
                  <a:srgbClr val="7030A0"/>
                </a:solidFill>
                <a:latin typeface="Arabic Typesetting" panose="03020402040406030203" pitchFamily="66" charset="-78"/>
                <a:cs typeface="Arabic Typesetting" panose="03020402040406030203" pitchFamily="66" charset="-78"/>
              </a:rPr>
              <a:t>وللتحقق </a:t>
            </a:r>
            <a:r>
              <a:rPr lang="ar-SA" sz="3200" b="1" dirty="0">
                <a:solidFill>
                  <a:srgbClr val="7030A0"/>
                </a:solidFill>
                <a:latin typeface="Arabic Typesetting" panose="03020402040406030203" pitchFamily="66" charset="-78"/>
                <a:cs typeface="Arabic Typesetting" panose="03020402040406030203" pitchFamily="66" charset="-78"/>
              </a:rPr>
              <a:t>من </a:t>
            </a:r>
            <a:r>
              <a:rPr lang="ar-SA" sz="3200" b="1" dirty="0" smtClean="0">
                <a:solidFill>
                  <a:srgbClr val="7030A0"/>
                </a:solidFill>
                <a:latin typeface="Arabic Typesetting" panose="03020402040406030203" pitchFamily="66" charset="-78"/>
                <a:cs typeface="Arabic Typesetting" panose="03020402040406030203" pitchFamily="66" charset="-78"/>
              </a:rPr>
              <a:t>تأثير </a:t>
            </a:r>
            <a:r>
              <a:rPr lang="ar-SA" sz="3200" b="1" dirty="0">
                <a:solidFill>
                  <a:srgbClr val="7030A0"/>
                </a:solidFill>
                <a:latin typeface="Arabic Typesetting" panose="03020402040406030203" pitchFamily="66" charset="-78"/>
                <a:cs typeface="Arabic Typesetting" panose="03020402040406030203" pitchFamily="66" charset="-78"/>
              </a:rPr>
              <a:t>لتدريب الطلاب على مهارات إجراء البحوث النفسية التجريبية في زيادة معدلات التحصيل لديهم، تم حساب معادلة "ت" لدلالة الفروق بين مجموعتين غير مرتبطتين. حيث تم دمج بيانات الطلاب الذين دُرس لهم مقرر علم النفس التجريبي بالطريقة التقليدية في العام الدراسي السابق (1433-1434هـ) </a:t>
            </a:r>
            <a:r>
              <a:rPr lang="ar-SA" sz="3200" b="1" dirty="0" smtClean="0">
                <a:solidFill>
                  <a:srgbClr val="7030A0"/>
                </a:solidFill>
                <a:latin typeface="Arabic Typesetting" panose="03020402040406030203" pitchFamily="66" charset="-78"/>
                <a:cs typeface="Arabic Typesetting" panose="03020402040406030203" pitchFamily="66" charset="-78"/>
              </a:rPr>
              <a:t>ومقارنتها </a:t>
            </a:r>
            <a:r>
              <a:rPr lang="ar-SA" sz="3200" b="1" dirty="0">
                <a:solidFill>
                  <a:srgbClr val="7030A0"/>
                </a:solidFill>
                <a:latin typeface="Arabic Typesetting" panose="03020402040406030203" pitchFamily="66" charset="-78"/>
                <a:cs typeface="Arabic Typesetting" panose="03020402040406030203" pitchFamily="66" charset="-78"/>
              </a:rPr>
              <a:t>ببيانات الطلاب الذين تم التدريس لهم بالطريقة المقترحة في العام الدراسي الحالي. ويوضح الجدول رقم (2) التالي نتائج هذا الإجراء</a:t>
            </a:r>
            <a:r>
              <a:rPr lang="ar-SA" sz="3200" b="1" dirty="0" smtClean="0">
                <a:solidFill>
                  <a:srgbClr val="7030A0"/>
                </a:solidFill>
                <a:latin typeface="Arabic Typesetting" panose="03020402040406030203" pitchFamily="66" charset="-78"/>
                <a:cs typeface="Arabic Typesetting" panose="03020402040406030203" pitchFamily="66" charset="-78"/>
              </a:rPr>
              <a:t>:</a:t>
            </a:r>
          </a:p>
          <a:p>
            <a:pPr rtl="1"/>
            <a:r>
              <a:rPr lang="ar-SA" sz="2400" b="1" dirty="0">
                <a:solidFill>
                  <a:schemeClr val="tx1"/>
                </a:solidFill>
                <a:latin typeface="Arabic Typesetting" panose="03020402040406030203" pitchFamily="66" charset="-78"/>
                <a:cs typeface="Arabic Typesetting" panose="03020402040406030203" pitchFamily="66" charset="-78"/>
              </a:rPr>
              <a:t>الجدول رقم (2)</a:t>
            </a:r>
            <a:endParaRPr lang="en-US" sz="2400" dirty="0">
              <a:solidFill>
                <a:schemeClr val="tx1"/>
              </a:solidFill>
              <a:latin typeface="Arabic Typesetting" panose="03020402040406030203" pitchFamily="66" charset="-78"/>
              <a:cs typeface="Arabic Typesetting" panose="03020402040406030203" pitchFamily="66" charset="-78"/>
            </a:endParaRPr>
          </a:p>
          <a:p>
            <a:pPr rtl="1"/>
            <a:r>
              <a:rPr lang="ar-SA" sz="2400" b="1" dirty="0">
                <a:solidFill>
                  <a:schemeClr val="tx1"/>
                </a:solidFill>
                <a:latin typeface="Arabic Typesetting" panose="03020402040406030203" pitchFamily="66" charset="-78"/>
                <a:cs typeface="Arabic Typesetting" panose="03020402040406030203" pitchFamily="66" charset="-78"/>
              </a:rPr>
              <a:t>معادلة ت لدلالة الفروق في متوسط التحصيل بين مجموعتين غير مرتبطتين (ن= 112</a:t>
            </a:r>
            <a:r>
              <a:rPr lang="ar-SA" sz="2400" b="1" dirty="0" smtClean="0">
                <a:solidFill>
                  <a:schemeClr val="tx1"/>
                </a:solidFill>
                <a:latin typeface="Arabic Typesetting" panose="03020402040406030203" pitchFamily="66" charset="-78"/>
                <a:cs typeface="Arabic Typesetting" panose="03020402040406030203" pitchFamily="66" charset="-78"/>
              </a:rPr>
              <a:t>)</a:t>
            </a:r>
          </a:p>
          <a:p>
            <a:pPr rtl="1"/>
            <a:endParaRPr lang="en-US" sz="1800" dirty="0">
              <a:latin typeface="Arabic Typesetting" panose="03020402040406030203" pitchFamily="66" charset="-78"/>
              <a:cs typeface="Arabic Typesetting" panose="03020402040406030203" pitchFamily="66" charset="-78"/>
            </a:endParaRPr>
          </a:p>
          <a:p>
            <a:pPr lvl="0" algn="just" rtl="1"/>
            <a:endParaRPr lang="ar-SA" sz="1800" b="1" dirty="0">
              <a:latin typeface="Arabic Typesetting" panose="03020402040406030203" pitchFamily="66" charset="-78"/>
              <a:cs typeface="Arabic Typesetting" panose="03020402040406030203" pitchFamily="66" charset="-78"/>
            </a:endParaRP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28798285"/>
              </p:ext>
            </p:extLst>
          </p:nvPr>
        </p:nvGraphicFramePr>
        <p:xfrm>
          <a:off x="228600" y="4267200"/>
          <a:ext cx="8534400" cy="2317242"/>
        </p:xfrm>
        <a:graphic>
          <a:graphicData uri="http://schemas.openxmlformats.org/drawingml/2006/table">
            <a:tbl>
              <a:tblPr firstRow="1" bandRow="1">
                <a:tableStyleId>{284E427A-3D55-4303-BF80-6455036E1DE7}</a:tableStyleId>
              </a:tblPr>
              <a:tblGrid>
                <a:gridCol w="1219200"/>
                <a:gridCol w="1219200"/>
                <a:gridCol w="1219200"/>
                <a:gridCol w="1219200"/>
                <a:gridCol w="1219200"/>
                <a:gridCol w="1066800"/>
                <a:gridCol w="1371600"/>
              </a:tblGrid>
              <a:tr h="737997">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الدلالة</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درجات  الحرية</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قيمة ت</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الانحراف المعياري</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متوسط التحصيل</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ن</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المجموعات</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37997">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0.01</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111</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1">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2.472</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a:effectLst/>
                          <a:latin typeface="Arabic Typesetting" panose="03020402040406030203" pitchFamily="66" charset="-78"/>
                          <a:cs typeface="Arabic Typesetting" panose="03020402040406030203" pitchFamily="66" charset="-78"/>
                        </a:rPr>
                        <a:t>18.33</a:t>
                      </a:r>
                      <a:endParaRPr lang="en-US" sz="1800" b="1">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72.28</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46</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المجموعة التجريبية </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37997">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28.35</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1">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60.55</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67</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المجموعة الضابطة</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bl>
          </a:graphicData>
        </a:graphic>
      </p:graphicFrame>
    </p:spTree>
    <p:extLst>
      <p:ext uri="{BB962C8B-B14F-4D97-AF65-F5344CB8AC3E}">
        <p14:creationId xmlns:p14="http://schemas.microsoft.com/office/powerpoint/2010/main" val="10068433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sz="3500" b="1" dirty="0">
                <a:solidFill>
                  <a:srgbClr val="002060"/>
                </a:solidFill>
                <a:latin typeface="Arabic Typesetting" panose="03020402040406030203" pitchFamily="66" charset="-78"/>
                <a:cs typeface="Arabic Typesetting" panose="03020402040406030203" pitchFamily="66" charset="-78"/>
              </a:rPr>
              <a:t>يكشف الجدول رقم (2) السابق عن وجود تأثير دال لطريقة التدريس في زيادة معدل التحصيل الدراسي، حيث كانت قيمة ت= 2.472 وبمستوى دلالة 0.01. </a:t>
            </a:r>
            <a:endParaRPr lang="en-US" sz="3500" dirty="0">
              <a:solidFill>
                <a:srgbClr val="002060"/>
              </a:solidFill>
              <a:latin typeface="Arabic Typesetting" panose="03020402040406030203" pitchFamily="66" charset="-78"/>
              <a:cs typeface="Arabic Typesetting" panose="03020402040406030203" pitchFamily="66" charset="-78"/>
            </a:endParaRPr>
          </a:p>
          <a:p>
            <a:pPr algn="just" rtl="1"/>
            <a:r>
              <a:rPr lang="ar-SA" sz="3500" b="1" dirty="0">
                <a:solidFill>
                  <a:schemeClr val="tx1"/>
                </a:solidFill>
                <a:latin typeface="Arabic Typesetting" panose="03020402040406030203" pitchFamily="66" charset="-78"/>
                <a:cs typeface="Arabic Typesetting" panose="03020402040406030203" pitchFamily="66" charset="-78"/>
              </a:rPr>
              <a:t>تشير هذه النتائج بوضوح للتأثير الإيجابي لتدريب الطلاب على مهارات إجراء البحوث النفسية التجريبية في زيادة معدل التحصيل لديهم، حيث كان معدل التحصيل الدراسي لدى </a:t>
            </a:r>
            <a:r>
              <a:rPr lang="ar-SA" sz="3500" b="1" dirty="0" smtClean="0">
                <a:solidFill>
                  <a:schemeClr val="tx1"/>
                </a:solidFill>
                <a:latin typeface="Arabic Typesetting" panose="03020402040406030203" pitchFamily="66" charset="-78"/>
                <a:cs typeface="Arabic Typesetting" panose="03020402040406030203" pitchFamily="66" charset="-78"/>
              </a:rPr>
              <a:t>مجموعة الطلاب الذين </a:t>
            </a:r>
            <a:r>
              <a:rPr lang="ar-SA" sz="3500" b="1" dirty="0">
                <a:solidFill>
                  <a:schemeClr val="tx1"/>
                </a:solidFill>
                <a:latin typeface="Arabic Typesetting" panose="03020402040406030203" pitchFamily="66" charset="-78"/>
                <a:cs typeface="Arabic Typesetting" panose="03020402040406030203" pitchFamily="66" charset="-78"/>
              </a:rPr>
              <a:t>تم تدريس مقرر علم النفس التجريبي لهم بطريقة التدريس المقترحة (م= 72.28)، وذلك بالمقارنة بطلاب </a:t>
            </a:r>
            <a:r>
              <a:rPr lang="ar-SA" sz="3500" b="1" dirty="0" smtClean="0">
                <a:solidFill>
                  <a:schemeClr val="tx1"/>
                </a:solidFill>
                <a:latin typeface="Arabic Typesetting" panose="03020402040406030203" pitchFamily="66" charset="-78"/>
                <a:cs typeface="Arabic Typesetting" panose="03020402040406030203" pitchFamily="66" charset="-78"/>
              </a:rPr>
              <a:t>الفصلين </a:t>
            </a:r>
            <a:r>
              <a:rPr lang="ar-SA" sz="3500" b="1" dirty="0">
                <a:solidFill>
                  <a:schemeClr val="tx1"/>
                </a:solidFill>
                <a:latin typeface="Arabic Typesetting" panose="03020402040406030203" pitchFamily="66" charset="-78"/>
                <a:cs typeface="Arabic Typesetting" panose="03020402040406030203" pitchFamily="66" charset="-78"/>
              </a:rPr>
              <a:t>الدراسيين السابقين</a:t>
            </a:r>
            <a:r>
              <a:rPr lang="ar-SA" sz="3500" b="1" dirty="0" smtClean="0">
                <a:solidFill>
                  <a:schemeClr val="tx1"/>
                </a:solidFill>
                <a:latin typeface="Arabic Typesetting" panose="03020402040406030203" pitchFamily="66" charset="-78"/>
                <a:cs typeface="Arabic Typesetting" panose="03020402040406030203" pitchFamily="66" charset="-78"/>
              </a:rPr>
              <a:t> الذين </a:t>
            </a:r>
            <a:r>
              <a:rPr lang="ar-SA" sz="3500" b="1" dirty="0">
                <a:solidFill>
                  <a:schemeClr val="tx1"/>
                </a:solidFill>
                <a:latin typeface="Arabic Typesetting" panose="03020402040406030203" pitchFamily="66" charset="-78"/>
                <a:cs typeface="Arabic Typesetting" panose="03020402040406030203" pitchFamily="66" charset="-78"/>
              </a:rPr>
              <a:t>تم تدريس المقرر لهم بالطريقة التقليدية </a:t>
            </a:r>
            <a:r>
              <a:rPr lang="ar-SA" sz="3500" b="1" dirty="0" smtClean="0">
                <a:solidFill>
                  <a:schemeClr val="tx1"/>
                </a:solidFill>
                <a:latin typeface="Arabic Typesetting" panose="03020402040406030203" pitchFamily="66" charset="-78"/>
                <a:cs typeface="Arabic Typesetting" panose="03020402040406030203" pitchFamily="66" charset="-78"/>
              </a:rPr>
              <a:t>(</a:t>
            </a:r>
            <a:r>
              <a:rPr lang="ar-SA" sz="3500" b="1" dirty="0">
                <a:solidFill>
                  <a:schemeClr val="tx1"/>
                </a:solidFill>
                <a:latin typeface="Arabic Typesetting" panose="03020402040406030203" pitchFamily="66" charset="-78"/>
                <a:cs typeface="Arabic Typesetting" panose="03020402040406030203" pitchFamily="66" charset="-78"/>
              </a:rPr>
              <a:t>م= 60.55).</a:t>
            </a:r>
            <a:endParaRPr lang="en-US" sz="3500" dirty="0">
              <a:solidFill>
                <a:schemeClr val="tx1"/>
              </a:solidFill>
              <a:latin typeface="Arabic Typesetting" panose="03020402040406030203" pitchFamily="66" charset="-78"/>
              <a:cs typeface="Arabic Typesetting" panose="03020402040406030203" pitchFamily="66" charset="-78"/>
            </a:endParaRPr>
          </a:p>
          <a:p>
            <a:pPr algn="just" rtl="1"/>
            <a:r>
              <a:rPr lang="ar-SA" sz="3500" b="1" dirty="0">
                <a:solidFill>
                  <a:srgbClr val="7030A0"/>
                </a:solidFill>
                <a:latin typeface="Arabic Typesetting" panose="03020402040406030203" pitchFamily="66" charset="-78"/>
                <a:cs typeface="Arabic Typesetting" panose="03020402040406030203" pitchFamily="66" charset="-78"/>
              </a:rPr>
              <a:t>وعلى الرغم من أهمية زيادة معدل التحصيل الدراسي باعتباره أحد المؤشرات الدالة على فاعلية طريقة التدريس المقترحة، إلا أن الأكثر أهمية هو ما اكتسبه الطلاب من مهارات نتيجة لممارسة عملية البحث العلمي في هذه المرحلة المبكرة من حياتهم العلمية. </a:t>
            </a:r>
            <a:r>
              <a:rPr lang="ar-SA" sz="3500" b="1" dirty="0" smtClean="0">
                <a:solidFill>
                  <a:srgbClr val="7030A0"/>
                </a:solidFill>
                <a:latin typeface="Arabic Typesetting" panose="03020402040406030203" pitchFamily="66" charset="-78"/>
                <a:cs typeface="Arabic Typesetting" panose="03020402040406030203" pitchFamily="66" charset="-78"/>
              </a:rPr>
              <a:t>وأولها مهارات </a:t>
            </a:r>
            <a:r>
              <a:rPr lang="ar-SA" sz="3500" b="1" dirty="0">
                <a:solidFill>
                  <a:srgbClr val="7030A0"/>
                </a:solidFill>
                <a:latin typeface="Arabic Typesetting" panose="03020402040406030203" pitchFamily="66" charset="-78"/>
                <a:cs typeface="Arabic Typesetting" panose="03020402040406030203" pitchFamily="66" charset="-78"/>
              </a:rPr>
              <a:t>التفكير </a:t>
            </a:r>
            <a:r>
              <a:rPr lang="ar-SA" sz="3500" b="1" dirty="0" smtClean="0">
                <a:solidFill>
                  <a:srgbClr val="7030A0"/>
                </a:solidFill>
                <a:latin typeface="Arabic Typesetting" panose="03020402040406030203" pitchFamily="66" charset="-78"/>
                <a:cs typeface="Arabic Typesetting" panose="03020402040406030203" pitchFamily="66" charset="-78"/>
              </a:rPr>
              <a:t>الناقد، الذي يشير إلى </a:t>
            </a:r>
            <a:r>
              <a:rPr lang="ar-SA" sz="3500" b="1" dirty="0">
                <a:solidFill>
                  <a:srgbClr val="7030A0"/>
                </a:solidFill>
                <a:latin typeface="Arabic Typesetting" panose="03020402040406030203" pitchFamily="66" charset="-78"/>
                <a:cs typeface="Arabic Typesetting" panose="03020402040406030203" pitchFamily="66" charset="-78"/>
              </a:rPr>
              <a:t>العمليات العقلية المنظمة المتمثلة في التكوين الماهر للمفاهيم، وتطبيقها، وتحليلها، وتقويم المعلومات وإحداث التكامل فيما بينها، سواء تم جمعها أو إنتاجها من خلال الملاحظة أو الخبرات السابقة، أو التأمل، أو الاستدلال، أو التواصل، وذلك للاسترشاد بها في الحكم على المعتقدات والأعمال </a:t>
            </a:r>
            <a:r>
              <a:rPr lang="en-US" sz="3000" b="1" dirty="0">
                <a:solidFill>
                  <a:srgbClr val="7030A0"/>
                </a:solidFill>
                <a:latin typeface="Arabic Typesetting" panose="03020402040406030203" pitchFamily="66" charset="-78"/>
                <a:cs typeface="Arabic Typesetting" panose="03020402040406030203" pitchFamily="66" charset="-78"/>
              </a:rPr>
              <a:t>(</a:t>
            </a:r>
            <a:r>
              <a:rPr lang="en-US" sz="3000" b="1" dirty="0" err="1">
                <a:solidFill>
                  <a:srgbClr val="7030A0"/>
                </a:solidFill>
                <a:latin typeface="Arabic Typesetting" panose="03020402040406030203" pitchFamily="66" charset="-78"/>
                <a:cs typeface="Arabic Typesetting" panose="03020402040406030203" pitchFamily="66" charset="-78"/>
              </a:rPr>
              <a:t>Scriven</a:t>
            </a:r>
            <a:r>
              <a:rPr lang="en-US" sz="3000" b="1" dirty="0">
                <a:solidFill>
                  <a:srgbClr val="7030A0"/>
                </a:solidFill>
                <a:latin typeface="Arabic Typesetting" panose="03020402040406030203" pitchFamily="66" charset="-78"/>
                <a:cs typeface="Arabic Typesetting" panose="03020402040406030203" pitchFamily="66" charset="-78"/>
              </a:rPr>
              <a:t> &amp; Paul, </a:t>
            </a:r>
            <a:r>
              <a:rPr lang="en-US" sz="3000" b="1" dirty="0" smtClean="0">
                <a:solidFill>
                  <a:srgbClr val="7030A0"/>
                </a:solidFill>
                <a:latin typeface="Arabic Typesetting" panose="03020402040406030203" pitchFamily="66" charset="-78"/>
                <a:cs typeface="Arabic Typesetting" panose="03020402040406030203" pitchFamily="66" charset="-78"/>
              </a:rPr>
              <a:t>2003; </a:t>
            </a:r>
            <a:r>
              <a:rPr lang="en-US" sz="3000" b="1" dirty="0">
                <a:solidFill>
                  <a:srgbClr val="7030A0"/>
                </a:solidFill>
                <a:latin typeface="Arabic Typesetting" panose="03020402040406030203" pitchFamily="66" charset="-78"/>
                <a:cs typeface="Arabic Typesetting" panose="03020402040406030203" pitchFamily="66" charset="-78"/>
              </a:rPr>
              <a:t>ATEEC, 2003</a:t>
            </a:r>
            <a:r>
              <a:rPr lang="en-US" sz="3000" b="1" dirty="0" smtClean="0">
                <a:solidFill>
                  <a:srgbClr val="7030A0"/>
                </a:solidFill>
                <a:latin typeface="Arabic Typesetting" panose="03020402040406030203" pitchFamily="66" charset="-78"/>
                <a:cs typeface="Arabic Typesetting" panose="03020402040406030203" pitchFamily="66" charset="-78"/>
              </a:rPr>
              <a:t>)</a:t>
            </a:r>
            <a:r>
              <a:rPr lang="ar-SA" sz="3000" b="1" dirty="0">
                <a:solidFill>
                  <a:srgbClr val="7030A0"/>
                </a:solidFill>
                <a:latin typeface="Arabic Typesetting" panose="03020402040406030203" pitchFamily="66" charset="-78"/>
                <a:cs typeface="Arabic Typesetting" panose="03020402040406030203" pitchFamily="66" charset="-78"/>
              </a:rPr>
              <a:t>.</a:t>
            </a:r>
            <a:r>
              <a:rPr lang="ar-SA" sz="3500" b="1" dirty="0">
                <a:solidFill>
                  <a:srgbClr val="7030A0"/>
                </a:solidFill>
                <a:latin typeface="Arabic Typesetting" panose="03020402040406030203" pitchFamily="66" charset="-78"/>
                <a:cs typeface="Arabic Typesetting" panose="03020402040406030203" pitchFamily="66" charset="-78"/>
              </a:rPr>
              <a:t> </a:t>
            </a:r>
            <a:endParaRPr lang="en-US" sz="3500" dirty="0">
              <a:solidFill>
                <a:srgbClr val="7030A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Autofit/>
          </a:bodyPr>
          <a:lstStyle/>
          <a:p>
            <a:pPr algn="just" rtl="1"/>
            <a:r>
              <a:rPr lang="ar-SA" sz="3200" b="1" dirty="0">
                <a:solidFill>
                  <a:srgbClr val="FF0000"/>
                </a:solidFill>
                <a:latin typeface="Arabic Typesetting" panose="03020402040406030203" pitchFamily="66" charset="-78"/>
                <a:cs typeface="Arabic Typesetting" panose="03020402040406030203" pitchFamily="66" charset="-78"/>
              </a:rPr>
              <a:t>واستنادا إلى التعريف السابق، يبدو واضحًا أن هذه العمليات العقلية تتسق تماما مع </a:t>
            </a:r>
            <a:r>
              <a:rPr lang="ar-SA" sz="3200" b="1" dirty="0" smtClean="0">
                <a:solidFill>
                  <a:srgbClr val="FF0000"/>
                </a:solidFill>
                <a:latin typeface="Arabic Typesetting" panose="03020402040406030203" pitchFamily="66" charset="-78"/>
                <a:cs typeface="Arabic Typesetting" panose="03020402040406030203" pitchFamily="66" charset="-78"/>
              </a:rPr>
              <a:t>استخدام المنهج العلمي في </a:t>
            </a:r>
            <a:r>
              <a:rPr lang="ar-SA" sz="3200" b="1" dirty="0">
                <a:solidFill>
                  <a:srgbClr val="FF0000"/>
                </a:solidFill>
                <a:latin typeface="Arabic Typesetting" panose="03020402040406030203" pitchFamily="66" charset="-78"/>
                <a:cs typeface="Arabic Typesetting" panose="03020402040406030203" pitchFamily="66" charset="-78"/>
              </a:rPr>
              <a:t>إجراء التجارب </a:t>
            </a:r>
            <a:r>
              <a:rPr lang="ar-SA" sz="3200" b="1" dirty="0" smtClean="0">
                <a:solidFill>
                  <a:srgbClr val="FF0000"/>
                </a:solidFill>
                <a:latin typeface="Arabic Typesetting" panose="03020402040406030203" pitchFamily="66" charset="-78"/>
                <a:cs typeface="Arabic Typesetting" panose="03020402040406030203" pitchFamily="66" charset="-78"/>
              </a:rPr>
              <a:t>النفسية، المحور الرئيس لاهتمامنا. إن كل </a:t>
            </a:r>
            <a:r>
              <a:rPr lang="ar-SA" sz="3200" b="1" dirty="0">
                <a:solidFill>
                  <a:srgbClr val="FF0000"/>
                </a:solidFill>
                <a:latin typeface="Arabic Typesetting" panose="03020402040406030203" pitchFamily="66" charset="-78"/>
                <a:cs typeface="Arabic Typesetting" panose="03020402040406030203" pitchFamily="66" charset="-78"/>
              </a:rPr>
              <a:t>خطوة يخطوها الطالب في طريق إجرائه للتجربة العلمية تنطوي على توظيف التفكير الناقد بكل ما يشمله من مهارات وعمليات، سواء كان هذا عند اختيار مشكلة البحث، وتحديد مدى الحاجة إلى دراسة هذه المشكلة وكونها تعبر عن نقص في المعلومات، أو عند طرحه لفروض البحث، ومراعاة استيفائها لمعايير الفروض العلمية ومدى اتساقها مع الحقائق العلمية المستقرة. وكذلك عند تخطيطه لاختبار هذه الفروض للتحقق من مدى صحتها، وضبطه لكافة الظروف المحيطة بإجراء التجربة لكي يتنسى له القطع بأن التغير في الظاهرة موضع الدراسة يرجع لتأثير المعالجة التجريبية فقط وليس لأي شيء آخر. أيضًا، عند جمعه للبيانات بدقة، ورصد مختلف التغيرات التي طرأت على الظاهرة موضع الدراسة. ثم تحليله للبيانات للتوصل إلى ما تشير إليه من نتائج، وتحديد ما إذا كانت تؤيد فروض  البحث أم </a:t>
            </a:r>
            <a:r>
              <a:rPr lang="ar-SA" sz="3200" b="1" dirty="0" err="1">
                <a:solidFill>
                  <a:srgbClr val="FF0000"/>
                </a:solidFill>
                <a:latin typeface="Arabic Typesetting" panose="03020402040406030203" pitchFamily="66" charset="-78"/>
                <a:cs typeface="Arabic Typesetting" panose="03020402040406030203" pitchFamily="66" charset="-78"/>
              </a:rPr>
              <a:t>تدحضها</a:t>
            </a:r>
            <a:r>
              <a:rPr lang="ar-SA" sz="3200" b="1" dirty="0">
                <a:solidFill>
                  <a:srgbClr val="FF0000"/>
                </a:solidFill>
                <a:latin typeface="Arabic Typesetting" panose="03020402040406030203" pitchFamily="66" charset="-78"/>
                <a:cs typeface="Arabic Typesetting" panose="03020402040406030203" pitchFamily="66" charset="-78"/>
              </a:rPr>
              <a:t>، وجمعه للمعلومات التي تؤيد هذه النتائج وتفسرها. كل هذا وهو متجرد من أهوائه وتحيزاته، ويعمل في ظل إطار عقلي قائم على البراهين والشواهد المادية. </a:t>
            </a:r>
            <a:endParaRPr lang="en-US" sz="32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rtl="1"/>
            <a:r>
              <a:rPr lang="ar-SA" sz="6000" b="1" dirty="0">
                <a:solidFill>
                  <a:schemeClr val="tx1"/>
                </a:solidFill>
                <a:cs typeface="DecoType Naskh Swashes" panose="02010400000000000000" pitchFamily="2" charset="-78"/>
              </a:rPr>
              <a:t>جامعة الملك سعود</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وكالة الجامعة للشئون التعليمية والأكاديمية</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مركز التميز في التعلم والتعليم</a:t>
            </a:r>
            <a:endParaRPr lang="en-US" sz="6000" dirty="0">
              <a:solidFill>
                <a:schemeClr val="tx1"/>
              </a:solidFill>
              <a:cs typeface="DecoType Naskh Swashes" panose="02010400000000000000" pitchFamily="2" charset="-78"/>
            </a:endParaRPr>
          </a:p>
          <a:p>
            <a:pPr rtl="1"/>
            <a:r>
              <a:rPr lang="ar-SA" sz="6000" b="1" dirty="0" smtClean="0">
                <a:solidFill>
                  <a:schemeClr val="tx1"/>
                </a:solidFill>
                <a:cs typeface="DecoType Naskh Swashes" panose="02010400000000000000" pitchFamily="2" charset="-78"/>
              </a:rPr>
              <a:t>العرض </a:t>
            </a:r>
            <a:r>
              <a:rPr lang="ar-SA" sz="6000" b="1" dirty="0">
                <a:solidFill>
                  <a:schemeClr val="tx1"/>
                </a:solidFill>
                <a:cs typeface="DecoType Naskh Swashes" panose="02010400000000000000" pitchFamily="2" charset="-78"/>
              </a:rPr>
              <a:t>النهائي لمنح التميز في التعلم والتعليم </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الدورة الثانية للعام الدراسي 1434-1435 </a:t>
            </a:r>
            <a:r>
              <a:rPr lang="ar-SA" sz="6000" b="1" dirty="0" smtClean="0">
                <a:solidFill>
                  <a:schemeClr val="tx1"/>
                </a:solidFill>
                <a:cs typeface="DecoType Naskh Swashes" panose="02010400000000000000" pitchFamily="2" charset="-78"/>
              </a:rPr>
              <a:t>هـ</a:t>
            </a:r>
            <a:endParaRPr lang="en-US" sz="6000" dirty="0">
              <a:solidFill>
                <a:schemeClr val="tx1"/>
              </a:solidFill>
              <a:cs typeface="DecoType Naskh Swashes" panose="02010400000000000000" pitchFamily="2" charset="-78"/>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43543" y="32658"/>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574568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algn="just" rtl="1"/>
            <a:r>
              <a:rPr lang="ar-SA" sz="4000" b="1" dirty="0">
                <a:solidFill>
                  <a:schemeClr val="tx1"/>
                </a:solidFill>
                <a:latin typeface="Arabic Typesetting" panose="03020402040406030203" pitchFamily="66" charset="-78"/>
                <a:cs typeface="Arabic Typesetting" panose="03020402040406030203" pitchFamily="66" charset="-78"/>
              </a:rPr>
              <a:t>تتضاعف جوانب الإفادة التي يحققها الطلاب نتيجة </a:t>
            </a:r>
            <a:r>
              <a:rPr lang="ar-SA" sz="4000" b="1" dirty="0" smtClean="0">
                <a:solidFill>
                  <a:schemeClr val="tx1"/>
                </a:solidFill>
                <a:latin typeface="Arabic Typesetting" panose="03020402040406030203" pitchFamily="66" charset="-78"/>
                <a:cs typeface="Arabic Typesetting" panose="03020402040406030203" pitchFamily="66" charset="-78"/>
              </a:rPr>
              <a:t>لتقسيمهم </a:t>
            </a:r>
            <a:r>
              <a:rPr lang="ar-SA" sz="4000" b="1" dirty="0">
                <a:solidFill>
                  <a:schemeClr val="tx1"/>
                </a:solidFill>
                <a:latin typeface="Arabic Typesetting" panose="03020402040406030203" pitchFamily="66" charset="-78"/>
                <a:cs typeface="Arabic Typesetting" panose="03020402040406030203" pitchFamily="66" charset="-78"/>
              </a:rPr>
              <a:t>إلى مجموعات عمل </a:t>
            </a:r>
            <a:r>
              <a:rPr lang="ar-SA" sz="4000" b="1" dirty="0" smtClean="0">
                <a:solidFill>
                  <a:schemeClr val="tx1"/>
                </a:solidFill>
                <a:latin typeface="Arabic Typesetting" panose="03020402040406030203" pitchFamily="66" charset="-78"/>
                <a:cs typeface="Arabic Typesetting" panose="03020402040406030203" pitchFamily="66" charset="-78"/>
              </a:rPr>
              <a:t>صغيرة. وتتمثل جوانب الإفادة هذه في المشاركة </a:t>
            </a:r>
            <a:r>
              <a:rPr lang="ar-SA" sz="4000" b="1" dirty="0">
                <a:solidFill>
                  <a:schemeClr val="tx1"/>
                </a:solidFill>
                <a:latin typeface="Arabic Typesetting" panose="03020402040406030203" pitchFamily="66" charset="-78"/>
                <a:cs typeface="Arabic Typesetting" panose="03020402040406030203" pitchFamily="66" charset="-78"/>
              </a:rPr>
              <a:t>الإيجابية، والثقة بالنفس، وزيادة مستوى الدافعية نحو التعلم الموجه ذاتيا، وتطوير مفهوم إيجابي عن الذات، واكتساب المهارات الأساسية للتواصل، وعرض وجهات النظر، وتقبل الآخرين </a:t>
            </a:r>
            <a:r>
              <a:rPr lang="en-US" sz="2800" b="1" dirty="0">
                <a:solidFill>
                  <a:schemeClr val="tx1"/>
                </a:solidFill>
                <a:latin typeface="Arabic Typesetting" panose="03020402040406030203" pitchFamily="66" charset="-78"/>
                <a:cs typeface="Arabic Typesetting" panose="03020402040406030203" pitchFamily="66" charset="-78"/>
              </a:rPr>
              <a:t>(Davis, 19999; Johnson&amp; Johnson, 1999)</a:t>
            </a:r>
            <a:r>
              <a:rPr lang="ar-SA" sz="4000" b="1" dirty="0">
                <a:solidFill>
                  <a:schemeClr val="tx1"/>
                </a:solidFill>
                <a:latin typeface="Arabic Typesetting" panose="03020402040406030203" pitchFamily="66" charset="-78"/>
                <a:cs typeface="Arabic Typesetting" panose="03020402040406030203" pitchFamily="66" charset="-78"/>
              </a:rPr>
              <a:t>. </a:t>
            </a:r>
            <a:endParaRPr lang="ar-SA" sz="4000" b="1" dirty="0" smtClean="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55000" lnSpcReduction="20000"/>
          </a:bodyPr>
          <a:lstStyle/>
          <a:p>
            <a:pPr rtl="1"/>
            <a:r>
              <a:rPr lang="ar-SA" sz="5100" b="1" dirty="0">
                <a:solidFill>
                  <a:schemeClr val="tx1"/>
                </a:solidFill>
                <a:latin typeface="Andalus" panose="02020603050405020304" pitchFamily="18" charset="-78"/>
                <a:cs typeface="Andalus" panose="02020603050405020304" pitchFamily="18" charset="-78"/>
              </a:rPr>
              <a:t>المراجع</a:t>
            </a:r>
            <a:endParaRPr lang="en-US" dirty="0">
              <a:solidFill>
                <a:schemeClr val="tx1"/>
              </a:solidFill>
              <a:latin typeface="Andalus" panose="02020603050405020304" pitchFamily="18" charset="-78"/>
              <a:cs typeface="Andalus" panose="02020603050405020304" pitchFamily="18" charset="-78"/>
            </a:endParaRPr>
          </a:p>
          <a:p>
            <a:pPr marL="509588" indent="-509588" algn="l"/>
            <a:r>
              <a:rPr lang="en-US" b="1" dirty="0">
                <a:solidFill>
                  <a:schemeClr val="tx1"/>
                </a:solidFill>
                <a:latin typeface="Times New Roman" panose="02020603050405020304" pitchFamily="18" charset="0"/>
                <a:cs typeface="Times New Roman" panose="02020603050405020304" pitchFamily="18" charset="0"/>
              </a:rPr>
              <a:t>Barron, B., &amp; Darling-Hammond, L. (2008). </a:t>
            </a:r>
            <a:r>
              <a:rPr lang="en-US" b="1" i="1" dirty="0">
                <a:solidFill>
                  <a:schemeClr val="tx1"/>
                </a:solidFill>
                <a:latin typeface="Times New Roman" panose="02020603050405020304" pitchFamily="18" charset="0"/>
                <a:cs typeface="Times New Roman" panose="02020603050405020304" pitchFamily="18" charset="0"/>
              </a:rPr>
              <a:t>Teaching for Meaningful Learning: A Review of Research on Inquiry-Based and Cooperative Learning</a:t>
            </a:r>
            <a:r>
              <a:rPr lang="en-US" b="1" dirty="0">
                <a:solidFill>
                  <a:schemeClr val="tx1"/>
                </a:solidFill>
                <a:latin typeface="Times New Roman" panose="02020603050405020304" pitchFamily="18" charset="0"/>
                <a:cs typeface="Times New Roman" panose="02020603050405020304" pitchFamily="18" charset="0"/>
              </a:rPr>
              <a:t>. The Georg Lucas Educational Foundation.  John Wiley &amp; Sons </a:t>
            </a:r>
            <a:r>
              <a:rPr lang="en-US" b="1" dirty="0" err="1">
                <a:solidFill>
                  <a:schemeClr val="tx1"/>
                </a:solidFill>
                <a:latin typeface="Times New Roman" panose="02020603050405020304" pitchFamily="18" charset="0"/>
                <a:cs typeface="Times New Roman" panose="02020603050405020304" pitchFamily="18" charset="0"/>
              </a:rPr>
              <a:t>Inc</a:t>
            </a:r>
            <a:r>
              <a:rPr lang="en-US" b="1" dirty="0">
                <a:solidFill>
                  <a:schemeClr val="tx1"/>
                </a:solidFill>
                <a:latin typeface="Times New Roman" panose="02020603050405020304" pitchFamily="18" charset="0"/>
                <a:cs typeface="Times New Roman" panose="02020603050405020304" pitchFamily="18" charset="0"/>
              </a:rPr>
              <a:t>, San Francisco.</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Stalheim</a:t>
            </a:r>
            <a:r>
              <a:rPr lang="en-US" b="1" dirty="0">
                <a:solidFill>
                  <a:schemeClr val="tx1"/>
                </a:solidFill>
                <a:latin typeface="Times New Roman" panose="02020603050405020304" pitchFamily="18" charset="0"/>
                <a:cs typeface="Times New Roman" panose="02020603050405020304" pitchFamily="18" charset="0"/>
              </a:rPr>
              <a:t>-Smith, A. (1998). </a:t>
            </a:r>
            <a:r>
              <a:rPr lang="en-US" b="1" i="1" dirty="0">
                <a:solidFill>
                  <a:schemeClr val="tx1"/>
                </a:solidFill>
                <a:latin typeface="Times New Roman" panose="02020603050405020304" pitchFamily="18" charset="0"/>
                <a:cs typeface="Times New Roman" panose="02020603050405020304" pitchFamily="18" charset="0"/>
              </a:rPr>
              <a:t>Focusing on active, meaningful learning.</a:t>
            </a:r>
            <a:r>
              <a:rPr lang="en-US" b="1" dirty="0">
                <a:solidFill>
                  <a:schemeClr val="tx1"/>
                </a:solidFill>
                <a:latin typeface="Times New Roman" panose="02020603050405020304" pitchFamily="18" charset="0"/>
                <a:cs typeface="Times New Roman" panose="02020603050405020304" pitchFamily="18" charset="0"/>
              </a:rPr>
              <a:t> IDEA Center, Kansas University.  </a:t>
            </a:r>
          </a:p>
          <a:p>
            <a:pPr marL="509588" indent="-509588" algn="l"/>
            <a:r>
              <a:rPr lang="en-US" b="1" i="1" dirty="0">
                <a:solidFill>
                  <a:schemeClr val="tx1"/>
                </a:solidFill>
                <a:latin typeface="Times New Roman" panose="02020603050405020304" pitchFamily="18" charset="0"/>
                <a:cs typeface="Times New Roman" panose="02020603050405020304" pitchFamily="18" charset="0"/>
              </a:rPr>
              <a:t>A Nation At Risk: The Imperative For Educational Reform</a:t>
            </a:r>
            <a:r>
              <a:rPr lang="en-US" b="1" dirty="0">
                <a:solidFill>
                  <a:schemeClr val="tx1"/>
                </a:solidFill>
                <a:latin typeface="Times New Roman" panose="02020603050405020304" pitchFamily="18" charset="0"/>
                <a:cs typeface="Times New Roman" panose="02020603050405020304" pitchFamily="18" charset="0"/>
              </a:rPr>
              <a:t>. (1983). National Commission on Excellence in Education. </a:t>
            </a:r>
            <a:r>
              <a:rPr lang="en-US" b="1" u="sng" dirty="0">
                <a:solidFill>
                  <a:schemeClr val="tx1"/>
                </a:solidFill>
                <a:latin typeface="Times New Roman" panose="02020603050405020304" pitchFamily="18" charset="0"/>
                <a:cs typeface="Times New Roman" panose="02020603050405020304" pitchFamily="18" charset="0"/>
                <a:hlinkClick r:id="rId2"/>
              </a:rPr>
              <a:t>http://www2.ed.gov/pubs/NatAtRisk/index.html</a:t>
            </a:r>
            <a:endParaRPr lang="en-US" b="1" dirty="0">
              <a:solidFill>
                <a:schemeClr val="tx1"/>
              </a:solidFill>
              <a:latin typeface="Times New Roman" panose="02020603050405020304" pitchFamily="18" charset="0"/>
              <a:cs typeface="Times New Roman" panose="02020603050405020304" pitchFamily="18" charset="0"/>
            </a:endParaRP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Scriven</a:t>
            </a:r>
            <a:r>
              <a:rPr lang="en-US" b="1" dirty="0">
                <a:solidFill>
                  <a:schemeClr val="tx1"/>
                </a:solidFill>
                <a:latin typeface="Times New Roman" panose="02020603050405020304" pitchFamily="18" charset="0"/>
                <a:cs typeface="Times New Roman" panose="02020603050405020304" pitchFamily="18" charset="0"/>
              </a:rPr>
              <a:t>, M., &amp; Paul, R. (2003). </a:t>
            </a:r>
            <a:r>
              <a:rPr lang="en-US" b="1" i="1" dirty="0">
                <a:solidFill>
                  <a:schemeClr val="tx1"/>
                </a:solidFill>
                <a:latin typeface="Times New Roman" panose="02020603050405020304" pitchFamily="18" charset="0"/>
                <a:cs typeface="Times New Roman" panose="02020603050405020304" pitchFamily="18" charset="0"/>
              </a:rPr>
              <a:t>Defining Critical Thinking</a:t>
            </a:r>
            <a:r>
              <a:rPr lang="en-US" b="1" dirty="0">
                <a:solidFill>
                  <a:schemeClr val="tx1"/>
                </a:solidFill>
                <a:latin typeface="Times New Roman" panose="02020603050405020304" pitchFamily="18" charset="0"/>
                <a:cs typeface="Times New Roman" panose="02020603050405020304" pitchFamily="18" charset="0"/>
              </a:rPr>
              <a:t>. (http://www. criticalthinking.org/University/</a:t>
            </a:r>
            <a:r>
              <a:rPr lang="en-US" b="1" dirty="0" err="1">
                <a:solidFill>
                  <a:schemeClr val="tx1"/>
                </a:solidFill>
                <a:latin typeface="Times New Roman" panose="02020603050405020304" pitchFamily="18" charset="0"/>
                <a:cs typeface="Times New Roman" panose="02020603050405020304" pitchFamily="18" charset="0"/>
              </a:rPr>
              <a:t>univclass</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Defi</a:t>
            </a:r>
            <a:r>
              <a:rPr lang="en-US" b="1" dirty="0">
                <a:solidFill>
                  <a:schemeClr val="tx1"/>
                </a:solidFill>
                <a:latin typeface="Times New Roman" panose="02020603050405020304" pitchFamily="18" charset="0"/>
                <a:cs typeface="Times New Roman" panose="02020603050405020304" pitchFamily="18" charset="0"/>
              </a:rPr>
              <a:t> ning.html.</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ATEEC. (2003). </a:t>
            </a:r>
            <a:r>
              <a:rPr lang="en-US" b="1" i="1" dirty="0">
                <a:solidFill>
                  <a:schemeClr val="tx1"/>
                </a:solidFill>
                <a:latin typeface="Times New Roman" panose="02020603050405020304" pitchFamily="18" charset="0"/>
                <a:cs typeface="Times New Roman" panose="02020603050405020304" pitchFamily="18" charset="0"/>
              </a:rPr>
              <a:t>Math Knowledge and Skills for Environmental Technology Careers</a:t>
            </a:r>
            <a:r>
              <a:rPr lang="en-US" b="1" dirty="0">
                <a:solidFill>
                  <a:schemeClr val="tx1"/>
                </a:solidFill>
                <a:latin typeface="Times New Roman" panose="02020603050405020304" pitchFamily="18" charset="0"/>
                <a:cs typeface="Times New Roman" panose="02020603050405020304" pitchFamily="18" charset="0"/>
              </a:rPr>
              <a:t>. Critical thinking skills, p. 4 in http://www.ateec.org /core/</a:t>
            </a:r>
            <a:r>
              <a:rPr lang="en-US" b="1" dirty="0" err="1">
                <a:solidFill>
                  <a:schemeClr val="tx1"/>
                </a:solidFill>
                <a:latin typeface="Times New Roman" panose="02020603050405020304" pitchFamily="18" charset="0"/>
                <a:cs typeface="Times New Roman" panose="02020603050405020304" pitchFamily="18" charset="0"/>
              </a:rPr>
              <a:t>ksmath</a:t>
            </a:r>
            <a:r>
              <a:rPr lang="en-US" b="1" dirty="0">
                <a:solidFill>
                  <a:schemeClr val="tx1"/>
                </a:solidFill>
                <a:latin typeface="Times New Roman" panose="02020603050405020304" pitchFamily="18" charset="0"/>
                <a:cs typeface="Times New Roman" panose="02020603050405020304" pitchFamily="18" charset="0"/>
              </a:rPr>
              <a:t>. cfm.</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Davis, B. G. (1999). Cooperative Learning: Students Working in Small Groups. </a:t>
            </a:r>
            <a:r>
              <a:rPr lang="en-US" b="1" i="1" dirty="0">
                <a:solidFill>
                  <a:schemeClr val="tx1"/>
                </a:solidFill>
                <a:latin typeface="Times New Roman" panose="02020603050405020304" pitchFamily="18" charset="0"/>
                <a:cs typeface="Times New Roman" panose="02020603050405020304" pitchFamily="18" charset="0"/>
              </a:rPr>
              <a:t>Speaking of Teaching</a:t>
            </a:r>
            <a:r>
              <a:rPr lang="en-US" b="1" dirty="0">
                <a:solidFill>
                  <a:schemeClr val="tx1"/>
                </a:solidFill>
                <a:latin typeface="Times New Roman" panose="02020603050405020304" pitchFamily="18" charset="0"/>
                <a:cs typeface="Times New Roman" panose="02020603050405020304" pitchFamily="18" charset="0"/>
              </a:rPr>
              <a:t>, 10 (2), 1-4.</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Johnson, D. W., &amp; Johnson, R. T. (1999). Mak­ing cooperative learning work. </a:t>
            </a:r>
            <a:r>
              <a:rPr lang="en-US" b="1" i="1" dirty="0">
                <a:solidFill>
                  <a:schemeClr val="tx1"/>
                </a:solidFill>
                <a:latin typeface="Times New Roman" panose="02020603050405020304" pitchFamily="18" charset="0"/>
                <a:cs typeface="Times New Roman" panose="02020603050405020304" pitchFamily="18" charset="0"/>
              </a:rPr>
              <a:t>Theory into practice</a:t>
            </a:r>
            <a:r>
              <a:rPr lang="en-US" b="1" dirty="0">
                <a:solidFill>
                  <a:schemeClr val="tx1"/>
                </a:solidFill>
                <a:latin typeface="Times New Roman" panose="02020603050405020304" pitchFamily="18" charset="0"/>
                <a:cs typeface="Times New Roman" panose="02020603050405020304" pitchFamily="18" charset="0"/>
              </a:rPr>
              <a:t>, 38(2), 67-73.</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Newmann</a:t>
            </a:r>
            <a:r>
              <a:rPr lang="en-US" b="1" dirty="0">
                <a:solidFill>
                  <a:schemeClr val="tx1"/>
                </a:solidFill>
                <a:latin typeface="Times New Roman" panose="02020603050405020304" pitchFamily="18" charset="0"/>
                <a:cs typeface="Times New Roman" panose="02020603050405020304" pitchFamily="18" charset="0"/>
              </a:rPr>
              <a:t>, F. M. (1996). </a:t>
            </a:r>
            <a:r>
              <a:rPr lang="en-US" b="1" i="1" dirty="0">
                <a:solidFill>
                  <a:schemeClr val="tx1"/>
                </a:solidFill>
                <a:latin typeface="Times New Roman" panose="02020603050405020304" pitchFamily="18" charset="0"/>
                <a:cs typeface="Times New Roman" panose="02020603050405020304" pitchFamily="18" charset="0"/>
              </a:rPr>
              <a:t>Authentic achieve­ment: Restructuring schools for intellectual quality</a:t>
            </a:r>
            <a:r>
              <a:rPr lang="en-US" b="1" dirty="0">
                <a:solidFill>
                  <a:schemeClr val="tx1"/>
                </a:solidFill>
                <a:latin typeface="Times New Roman" panose="02020603050405020304" pitchFamily="18" charset="0"/>
                <a:cs typeface="Times New Roman" panose="02020603050405020304" pitchFamily="18" charset="0"/>
              </a:rPr>
              <a:t>. San Francisco: </a:t>
            </a:r>
            <a:r>
              <a:rPr lang="en-US" b="1" dirty="0" err="1">
                <a:solidFill>
                  <a:schemeClr val="tx1"/>
                </a:solidFill>
                <a:latin typeface="Times New Roman" panose="02020603050405020304" pitchFamily="18" charset="0"/>
                <a:cs typeface="Times New Roman" panose="02020603050405020304" pitchFamily="18" charset="0"/>
              </a:rPr>
              <a:t>Jossey</a:t>
            </a:r>
            <a:r>
              <a:rPr lang="en-US" b="1" dirty="0">
                <a:solidFill>
                  <a:schemeClr val="tx1"/>
                </a:solidFill>
                <a:latin typeface="Times New Roman" panose="02020603050405020304" pitchFamily="18" charset="0"/>
                <a:cs typeface="Times New Roman" panose="02020603050405020304" pitchFamily="18" charset="0"/>
              </a:rPr>
              <a:t>-Bass.</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Newmann</a:t>
            </a:r>
            <a:r>
              <a:rPr lang="en-US" b="1" dirty="0">
                <a:solidFill>
                  <a:schemeClr val="tx1"/>
                </a:solidFill>
                <a:latin typeface="Times New Roman" panose="02020603050405020304" pitchFamily="18" charset="0"/>
                <a:cs typeface="Times New Roman" panose="02020603050405020304" pitchFamily="18" charset="0"/>
              </a:rPr>
              <a:t>, F. M., Marks, H. M., &amp; </a:t>
            </a:r>
            <a:r>
              <a:rPr lang="en-US" b="1" dirty="0" err="1">
                <a:solidFill>
                  <a:schemeClr val="tx1"/>
                </a:solidFill>
                <a:latin typeface="Times New Roman" panose="02020603050405020304" pitchFamily="18" charset="0"/>
                <a:cs typeface="Times New Roman" panose="02020603050405020304" pitchFamily="18" charset="0"/>
              </a:rPr>
              <a:t>Gamo­ran</a:t>
            </a:r>
            <a:r>
              <a:rPr lang="en-US" b="1" dirty="0">
                <a:solidFill>
                  <a:schemeClr val="tx1"/>
                </a:solidFill>
                <a:latin typeface="Times New Roman" panose="02020603050405020304" pitchFamily="18" charset="0"/>
                <a:cs typeface="Times New Roman" panose="02020603050405020304" pitchFamily="18" charset="0"/>
              </a:rPr>
              <a:t>, A. (1995). Authentic pedagogy: Stan­dards that boost student performance. </a:t>
            </a:r>
            <a:r>
              <a:rPr lang="en-US" b="1" i="1" dirty="0">
                <a:solidFill>
                  <a:schemeClr val="tx1"/>
                </a:solidFill>
                <a:latin typeface="Times New Roman" panose="02020603050405020304" pitchFamily="18" charset="0"/>
                <a:cs typeface="Times New Roman" panose="02020603050405020304" pitchFamily="18" charset="0"/>
              </a:rPr>
              <a:t>Is­sues in Restructuring Schools</a:t>
            </a:r>
            <a:r>
              <a:rPr lang="en-US" b="1" dirty="0">
                <a:solidFill>
                  <a:schemeClr val="tx1"/>
                </a:solidFill>
                <a:latin typeface="Times New Roman" panose="02020603050405020304" pitchFamily="18" charset="0"/>
                <a:cs typeface="Times New Roman" panose="02020603050405020304" pitchFamily="18" charset="0"/>
              </a:rPr>
              <a:t>, 8, 1–4.</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Thomas, J. W. (2000). </a:t>
            </a:r>
            <a:r>
              <a:rPr lang="en-US" b="1" i="1" dirty="0">
                <a:solidFill>
                  <a:schemeClr val="tx1"/>
                </a:solidFill>
                <a:latin typeface="Times New Roman" panose="02020603050405020304" pitchFamily="18" charset="0"/>
                <a:cs typeface="Times New Roman" panose="02020603050405020304" pitchFamily="18" charset="0"/>
              </a:rPr>
              <a:t>A review of project based learning</a:t>
            </a:r>
            <a:r>
              <a:rPr lang="en-US" b="1" dirty="0">
                <a:solidFill>
                  <a:schemeClr val="tx1"/>
                </a:solidFill>
                <a:latin typeface="Times New Roman" panose="02020603050405020304" pitchFamily="18" charset="0"/>
                <a:cs typeface="Times New Roman" panose="02020603050405020304" pitchFamily="18" charset="0"/>
              </a:rPr>
              <a:t>. (Prepared for Autodesk Foundation).</a:t>
            </a:r>
          </a:p>
          <a:p>
            <a:endParaRPr lang="en-US" dirty="0">
              <a:solidFill>
                <a:schemeClr val="tx1"/>
              </a:solidFill>
            </a:endParaRPr>
          </a:p>
        </p:txBody>
      </p:sp>
    </p:spTree>
    <p:extLst>
      <p:ext uri="{BB962C8B-B14F-4D97-AF65-F5344CB8AC3E}">
        <p14:creationId xmlns:p14="http://schemas.microsoft.com/office/powerpoint/2010/main" val="2879930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marL="0" indent="0" algn="ctr" rtl="1">
              <a:buNone/>
            </a:pPr>
            <a:endParaRPr lang="ar-SA" sz="9600" b="1" dirty="0" smtClean="0">
              <a:latin typeface="Arabic Typesetting" panose="03020402040406030203" pitchFamily="66" charset="-78"/>
              <a:cs typeface="Arabic Typesetting" panose="03020402040406030203" pitchFamily="66" charset="-78"/>
            </a:endParaRPr>
          </a:p>
          <a:p>
            <a:pPr marL="0" indent="0" algn="ctr" rtl="1">
              <a:buNone/>
            </a:pPr>
            <a:r>
              <a:rPr lang="ar-SA" sz="9600" b="1" dirty="0" smtClean="0">
                <a:latin typeface="Arabic Typesetting" panose="03020402040406030203" pitchFamily="66" charset="-78"/>
                <a:cs typeface="Arabic Typesetting" panose="03020402040406030203" pitchFamily="66" charset="-78"/>
              </a:rPr>
              <a:t>والآن </a:t>
            </a:r>
            <a:r>
              <a:rPr lang="ar-SA" sz="9600" b="1" dirty="0">
                <a:latin typeface="Arabic Typesetting" panose="03020402040406030203" pitchFamily="66" charset="-78"/>
                <a:cs typeface="Arabic Typesetting" panose="03020402040406030203" pitchFamily="66" charset="-78"/>
              </a:rPr>
              <a:t>أقدم لكم إسهامات بعض الطلاب الواعدين بقسم علم النفس</a:t>
            </a:r>
            <a:endParaRPr lang="en-US" sz="9600" b="1" dirty="0">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3234626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txBody>
          <a:bodyPr>
            <a:normAutofit/>
          </a:bodyPr>
          <a:lstStyle/>
          <a:p>
            <a:pPr algn="ctr">
              <a:buNone/>
            </a:pPr>
            <a:r>
              <a:rPr lang="ar-SA" sz="4800" b="1" dirty="0" smtClean="0">
                <a:solidFill>
                  <a:srgbClr val="FF0000"/>
                </a:solidFill>
                <a:latin typeface="Arabic Typesetting" panose="03020402040406030203" pitchFamily="66" charset="-78"/>
                <a:cs typeface="Arabic Typesetting" panose="03020402040406030203" pitchFamily="66" charset="-78"/>
              </a:rPr>
              <a:t>تأثير استخدام اليد المسيطرة  في كفاءة الأداء</a:t>
            </a:r>
          </a:p>
          <a:p>
            <a:pPr algn="ctr">
              <a:buNone/>
            </a:pPr>
            <a:r>
              <a:rPr lang="ar-SA" sz="3600" b="1" dirty="0" smtClean="0">
                <a:solidFill>
                  <a:srgbClr val="0070C0"/>
                </a:solidFill>
                <a:latin typeface="Andalus" panose="02020603050405020304" pitchFamily="18" charset="-78"/>
                <a:cs typeface="Diwani Letter" panose="02010400000000000000" pitchFamily="2" charset="-78"/>
              </a:rPr>
              <a:t>مقرر </a:t>
            </a:r>
            <a:endParaRPr lang="ar-SA" sz="2800" b="1" dirty="0" smtClean="0">
              <a:solidFill>
                <a:srgbClr val="0070C0"/>
              </a:solidFill>
              <a:latin typeface="Andalus" panose="02020603050405020304" pitchFamily="18" charset="-78"/>
              <a:cs typeface="Diwani Letter" panose="02010400000000000000" pitchFamily="2" charset="-78"/>
            </a:endParaRPr>
          </a:p>
          <a:p>
            <a:pPr algn="ctr">
              <a:buNone/>
            </a:pPr>
            <a:r>
              <a:rPr lang="ar-SA" sz="4000" b="1" dirty="0" smtClean="0">
                <a:solidFill>
                  <a:srgbClr val="7030A0"/>
                </a:solidFill>
                <a:cs typeface="DecoType Naskh Extensions" panose="02010400000000000000" pitchFamily="2" charset="-78"/>
              </a:rPr>
              <a:t>علم النفس التجريبي</a:t>
            </a:r>
          </a:p>
          <a:p>
            <a:pPr algn="ctr">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a:buNone/>
            </a:pPr>
            <a:r>
              <a:rPr lang="ar-SA" b="1" dirty="0" smtClean="0">
                <a:cs typeface="DecoType Naskh Extensions" panose="02010400000000000000" pitchFamily="2" charset="-78"/>
              </a:rPr>
              <a:t>عبد الإله المطيري</a:t>
            </a:r>
          </a:p>
          <a:p>
            <a:pPr algn="ctr">
              <a:buNone/>
            </a:pPr>
            <a:r>
              <a:rPr lang="ar-SA" b="1" dirty="0" smtClean="0">
                <a:cs typeface="DecoType Naskh Extensions" panose="02010400000000000000" pitchFamily="2" charset="-78"/>
              </a:rPr>
              <a:t>ما جد البقمي</a:t>
            </a:r>
          </a:p>
          <a:p>
            <a:pPr algn="ctr">
              <a:buNone/>
            </a:pPr>
            <a:r>
              <a:rPr lang="ar-SA" sz="3600" b="1" dirty="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p>
          <a:p>
            <a:pPr algn="ctr">
              <a:buNone/>
            </a:pPr>
            <a:r>
              <a:rPr lang="ar-SA" sz="3600" b="1" dirty="0">
                <a:cs typeface="DecoType Naskh Extensions" panose="02010400000000000000" pitchFamily="2" charset="-78"/>
              </a:rPr>
              <a:t>د. هشام العسلي  </a:t>
            </a:r>
          </a:p>
          <a:p>
            <a:pPr>
              <a:buNone/>
            </a:pPr>
            <a:endParaRPr lang="ar-SA" sz="2800" b="1" dirty="0" smtClean="0"/>
          </a:p>
          <a:p>
            <a:pPr>
              <a:buNone/>
            </a:pPr>
            <a:endParaRPr lang="ar-SA" dirty="0"/>
          </a:p>
        </p:txBody>
      </p:sp>
    </p:spTree>
    <p:extLst>
      <p:ext uri="{BB962C8B-B14F-4D97-AF65-F5344CB8AC3E}">
        <p14:creationId xmlns:p14="http://schemas.microsoft.com/office/powerpoint/2010/main" val="310976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784976" cy="6383632"/>
          </a:xfrm>
        </p:spPr>
        <p:txBody>
          <a:bodyPr>
            <a:normAutofit lnSpcReduction="10000"/>
          </a:bodyPr>
          <a:lstStyle/>
          <a:p>
            <a:pPr algn="just" rtl="1"/>
            <a:r>
              <a:rPr lang="ar-SA" sz="5400" b="1" dirty="0" smtClean="0">
                <a:solidFill>
                  <a:srgbClr val="FF0000"/>
                </a:solidFill>
                <a:cs typeface="PT Bold Heading" panose="02010400000000000000" pitchFamily="2" charset="-78"/>
              </a:rPr>
              <a:t>مقدمة </a:t>
            </a:r>
          </a:p>
          <a:p>
            <a:pPr algn="just" rtl="1"/>
            <a:r>
              <a:rPr lang="ar-SA" sz="4800" b="1" dirty="0" smtClean="0">
                <a:cs typeface="DecoType Naskh Extensions" panose="02010400000000000000" pitchFamily="2" charset="-78"/>
              </a:rPr>
              <a:t>اليد المسيطرة</a:t>
            </a:r>
            <a:r>
              <a:rPr lang="ar-SA" sz="4400" b="1" dirty="0" smtClean="0">
                <a:cs typeface="DecoType Naskh Extensions" panose="02010400000000000000" pitchFamily="2" charset="-78"/>
              </a:rPr>
              <a:t>: </a:t>
            </a:r>
            <a:r>
              <a:rPr lang="ar-SA" sz="4000" b="1" dirty="0" smtClean="0">
                <a:latin typeface="Traditional Arabic" panose="02020603050405020304" pitchFamily="18" charset="-78"/>
                <a:cs typeface="Traditional Arabic" panose="02020603050405020304" pitchFamily="18" charset="-78"/>
              </a:rPr>
              <a:t>هي اليد </a:t>
            </a:r>
            <a:r>
              <a:rPr lang="ar-SA" sz="3600" b="1" dirty="0" smtClean="0">
                <a:latin typeface="Traditional Arabic" panose="02020603050405020304" pitchFamily="18" charset="-78"/>
                <a:cs typeface="Traditional Arabic" panose="02020603050405020304" pitchFamily="18" charset="-78"/>
              </a:rPr>
              <a:t>التي</a:t>
            </a:r>
            <a:r>
              <a:rPr lang="ar-SA" sz="4000" b="1" dirty="0" smtClean="0">
                <a:latin typeface="Traditional Arabic" panose="02020603050405020304" pitchFamily="18" charset="-78"/>
                <a:cs typeface="Traditional Arabic" panose="02020603050405020304" pitchFamily="18" charset="-78"/>
              </a:rPr>
              <a:t> يميل الشخص لاستخدامها في أداء مختلف الأنشطة الحركية، ويتسم هذا الاستخدام بالسرعة والدقة. وينقسم الأفراد من حيث استخدام اليد المسيطرة إلى قسمين</a:t>
            </a:r>
            <a:r>
              <a:rPr lang="ar-SA" sz="4400" b="1" dirty="0" smtClean="0">
                <a:latin typeface="Traditional Arabic" panose="02020603050405020304" pitchFamily="18" charset="-78"/>
                <a:cs typeface="Traditional Arabic" panose="02020603050405020304" pitchFamily="18" charset="-78"/>
              </a:rPr>
              <a:t>:</a:t>
            </a:r>
          </a:p>
          <a:p>
            <a:pPr marL="1085850" indent="-400050" algn="just" rtl="1">
              <a:buFont typeface="+mj-lt"/>
              <a:buAutoNum type="arabicPeriod"/>
              <a:tabLst>
                <a:tab pos="914400" algn="l"/>
              </a:tabLst>
            </a:pPr>
            <a:r>
              <a:rPr lang="ar-SA" sz="4000" b="1" dirty="0" smtClean="0">
                <a:latin typeface="Traditional Arabic" panose="02020603050405020304" pitchFamily="18" charset="-78"/>
                <a:cs typeface="DecoType Naskh Extensions" panose="02010400000000000000" pitchFamily="2" charset="-78"/>
              </a:rPr>
              <a:t>القسم الأول</a:t>
            </a:r>
            <a:r>
              <a:rPr lang="ar-SA" sz="4400" b="1"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rPr>
              <a:t>وهم الذين يستخدمون اليد اليمنى ويشكلون الأغلبية</a:t>
            </a:r>
            <a:r>
              <a:rPr lang="ar-SA" sz="4400" b="1" dirty="0" smtClean="0">
                <a:latin typeface="Traditional Arabic" panose="02020603050405020304" pitchFamily="18" charset="-78"/>
                <a:cs typeface="Traditional Arabic" panose="02020603050405020304" pitchFamily="18" charset="-78"/>
              </a:rPr>
              <a:t>.</a:t>
            </a:r>
            <a:endParaRPr lang="en-US" sz="4400" b="1" dirty="0" smtClean="0">
              <a:latin typeface="Traditional Arabic" panose="02020603050405020304" pitchFamily="18" charset="-78"/>
              <a:cs typeface="Traditional Arabic" panose="02020603050405020304" pitchFamily="18" charset="-78"/>
            </a:endParaRPr>
          </a:p>
          <a:p>
            <a:pPr marL="1085850" indent="-400050" algn="just" rtl="1">
              <a:buFont typeface="+mj-lt"/>
              <a:buAutoNum type="arabicPeriod"/>
              <a:tabLst>
                <a:tab pos="914400" algn="l"/>
              </a:tabLst>
            </a:pPr>
            <a:r>
              <a:rPr lang="ar-SA" sz="4000" b="1" dirty="0" smtClean="0">
                <a:latin typeface="Traditional Arabic" panose="02020603050405020304" pitchFamily="18" charset="-78"/>
                <a:cs typeface="Traditional Arabic" panose="02020603050405020304" pitchFamily="18" charset="-78"/>
              </a:rPr>
              <a:t>القسم الثاني</a:t>
            </a:r>
            <a:r>
              <a:rPr lang="ar-SA" sz="4400" b="1"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rPr>
              <a:t>وهم الذين يستخدمون اليد اليسرى، ويسمى الشخص أعسر</a:t>
            </a:r>
            <a:r>
              <a:rPr lang="ar-SA" sz="4400" b="1" dirty="0" smtClean="0">
                <a:latin typeface="Traditional Arabic" panose="02020603050405020304" pitchFamily="18" charset="-78"/>
                <a:cs typeface="Traditional Arabic" panose="02020603050405020304" pitchFamily="18" charset="-78"/>
              </a:rPr>
              <a:t>.</a:t>
            </a:r>
          </a:p>
          <a:p>
            <a:pPr>
              <a:buNone/>
            </a:pPr>
            <a:endParaRPr lang="ar-SA" dirty="0"/>
          </a:p>
        </p:txBody>
      </p:sp>
    </p:spTree>
    <p:extLst>
      <p:ext uri="{BB962C8B-B14F-4D97-AF65-F5344CB8AC3E}">
        <p14:creationId xmlns:p14="http://schemas.microsoft.com/office/powerpoint/2010/main" val="2833252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480720"/>
          </a:xfrm>
        </p:spPr>
        <p:txBody>
          <a:bodyPr>
            <a:normAutofit fontScale="92500" lnSpcReduction="20000"/>
          </a:bodyPr>
          <a:lstStyle/>
          <a:p>
            <a:pPr algn="r" rtl="1"/>
            <a:r>
              <a:rPr lang="ar-SA" sz="3900" b="1" dirty="0" smtClean="0">
                <a:solidFill>
                  <a:srgbClr val="FF0000"/>
                </a:solidFill>
                <a:cs typeface="PT Bold Heading" panose="02010400000000000000" pitchFamily="2" charset="-78"/>
              </a:rPr>
              <a:t>المشكلة</a:t>
            </a:r>
            <a:endParaRPr lang="ar-SA" sz="4400" b="1" dirty="0">
              <a:solidFill>
                <a:srgbClr val="FF0000"/>
              </a:solidFill>
              <a:cs typeface="PT Bold Heading" panose="02010400000000000000" pitchFamily="2" charset="-78"/>
            </a:endParaRPr>
          </a:p>
          <a:p>
            <a:pPr algn="ctr" rtl="1">
              <a:buNone/>
            </a:pPr>
            <a:r>
              <a:rPr lang="ar-SA" sz="3900" b="1" dirty="0" smtClean="0">
                <a:solidFill>
                  <a:srgbClr val="7030A0"/>
                </a:solidFill>
                <a:cs typeface="DecoType Naskh Extensions" panose="02010400000000000000" pitchFamily="2" charset="-78"/>
              </a:rPr>
              <a:t>هل يؤثر استخدام اليد المسيطرة في كفاءة الأداء؟</a:t>
            </a:r>
          </a:p>
          <a:p>
            <a:pPr algn="r" rtl="1"/>
            <a:r>
              <a:rPr lang="ar-SA" sz="3900" b="1" dirty="0">
                <a:solidFill>
                  <a:srgbClr val="FF0000"/>
                </a:solidFill>
                <a:cs typeface="PT Bold Heading" panose="02010400000000000000" pitchFamily="2" charset="-78"/>
              </a:rPr>
              <a:t>الفرض</a:t>
            </a:r>
            <a:endParaRPr lang="ar-SA" sz="4400" b="1" dirty="0">
              <a:solidFill>
                <a:srgbClr val="FF0000"/>
              </a:solidFill>
              <a:cs typeface="PT Bold Heading" panose="02010400000000000000" pitchFamily="2" charset="-78"/>
            </a:endParaRPr>
          </a:p>
          <a:p>
            <a:pPr algn="ctr" rtl="1">
              <a:buNone/>
            </a:pPr>
            <a:r>
              <a:rPr lang="ar-SA" sz="4300" b="1" dirty="0">
                <a:solidFill>
                  <a:srgbClr val="00B050"/>
                </a:solidFill>
                <a:cs typeface="DecoType Naskh Extensions" panose="02010400000000000000" pitchFamily="2" charset="-78"/>
              </a:rPr>
              <a:t>يؤثر استخدام اليد المسيطرة في كفاءة الأداء.</a:t>
            </a:r>
          </a:p>
          <a:p>
            <a:pPr algn="r" rtl="1"/>
            <a:r>
              <a:rPr lang="ar-SA" sz="3900" b="1" dirty="0">
                <a:solidFill>
                  <a:srgbClr val="FF0000"/>
                </a:solidFill>
                <a:cs typeface="PT Bold Heading" panose="02010400000000000000" pitchFamily="2" charset="-78"/>
              </a:rPr>
              <a:t>التعريف الإجرائي </a:t>
            </a:r>
            <a:r>
              <a:rPr lang="ar-SA" sz="3900" b="1" dirty="0" smtClean="0">
                <a:solidFill>
                  <a:srgbClr val="FF0000"/>
                </a:solidFill>
                <a:cs typeface="PT Bold Heading" panose="02010400000000000000" pitchFamily="2" charset="-78"/>
              </a:rPr>
              <a:t>للمتغيرات</a:t>
            </a:r>
            <a:endParaRPr lang="ar-SA" sz="3900" b="1" dirty="0">
              <a:solidFill>
                <a:srgbClr val="FF0000"/>
              </a:solidFill>
              <a:cs typeface="PT Bold Heading" panose="02010400000000000000" pitchFamily="2" charset="-78"/>
            </a:endParaRPr>
          </a:p>
          <a:p>
            <a:pPr algn="r" rtl="1">
              <a:buNone/>
            </a:pPr>
            <a:r>
              <a:rPr lang="ar-SA" sz="3900" b="1" u="sng" dirty="0" smtClean="0">
                <a:solidFill>
                  <a:srgbClr val="C00000"/>
                </a:solidFill>
                <a:latin typeface="Arabic Typesetting" panose="03020402040406030203" pitchFamily="66" charset="-78"/>
                <a:cs typeface="DecoType Naskh Extensions" panose="02010400000000000000" pitchFamily="2" charset="-78"/>
              </a:rPr>
              <a:t>أ- المتغير المستقل: استخدام اليد المسيطرة: </a:t>
            </a:r>
            <a:r>
              <a:rPr lang="ar-SA" sz="3000" b="1" dirty="0" smtClean="0">
                <a:latin typeface="Arabic Typesetting" panose="03020402040406030203" pitchFamily="66" charset="-78"/>
                <a:cs typeface="Arabic Typesetting" panose="03020402040406030203" pitchFamily="66" charset="-78"/>
              </a:rPr>
              <a:t>ويُعرف هذا المتغير إجرائيا في هذه التجربة باعتباره يشير إلى " اليد التي يستخدمها الشخص أكثر من اليد الأخرى». وخضع هذا المتغير للمعالجة التجريبية من خلال أداء الأشخاص لإحدى المهام في ظل التعرض للظرفين التجريبيين التاليين:</a:t>
            </a:r>
          </a:p>
          <a:p>
            <a:pPr lvl="0" algn="r" rtl="1">
              <a:buNone/>
            </a:pPr>
            <a:r>
              <a:rPr lang="ar-SA" sz="3000" b="1" dirty="0" smtClean="0">
                <a:latin typeface="Arabic Typesetting" panose="03020402040406030203" pitchFamily="66" charset="-78"/>
                <a:cs typeface="Arabic Typesetting" panose="03020402040406030203" pitchFamily="66" charset="-78"/>
              </a:rPr>
              <a:t>1-استخدام اليد المسيطرة.</a:t>
            </a:r>
            <a:endParaRPr lang="en-US" sz="3000" b="1" dirty="0" smtClean="0">
              <a:latin typeface="Arabic Typesetting" panose="03020402040406030203" pitchFamily="66" charset="-78"/>
              <a:cs typeface="Arabic Typesetting" panose="03020402040406030203" pitchFamily="66" charset="-78"/>
            </a:endParaRPr>
          </a:p>
          <a:p>
            <a:pPr lvl="0" algn="r" rtl="1">
              <a:buNone/>
            </a:pPr>
            <a:r>
              <a:rPr lang="ar-SA" sz="3000" b="1" dirty="0" smtClean="0">
                <a:latin typeface="Arabic Typesetting" panose="03020402040406030203" pitchFamily="66" charset="-78"/>
                <a:cs typeface="Arabic Typesetting" panose="03020402040406030203" pitchFamily="66" charset="-78"/>
              </a:rPr>
              <a:t>2-استخدام اليد غير المسيطرة.</a:t>
            </a:r>
          </a:p>
          <a:p>
            <a:pPr lvl="0" algn="r" rtl="1">
              <a:buNone/>
            </a:pPr>
            <a:r>
              <a:rPr lang="ar-SA" sz="3000" b="1" u="sng" dirty="0" smtClean="0">
                <a:solidFill>
                  <a:srgbClr val="C00000"/>
                </a:solidFill>
                <a:latin typeface="Arabic Typesetting" panose="03020402040406030203" pitchFamily="66" charset="-78"/>
                <a:cs typeface="DecoType Naskh Extensions" panose="02010400000000000000" pitchFamily="2" charset="-78"/>
              </a:rPr>
              <a:t>ب-المتغيرات التابعة: كفاءة الأداء: </a:t>
            </a:r>
            <a:r>
              <a:rPr lang="ar-SA" sz="3000" b="1" dirty="0" smtClean="0">
                <a:latin typeface="Arabic Typesetting" panose="03020402040406030203" pitchFamily="66" charset="-78"/>
                <a:cs typeface="Arabic Typesetting" panose="03020402040406030203" pitchFamily="66" charset="-78"/>
              </a:rPr>
              <a:t>قيست كفاءة الأداء إجرائيا في ضوء مؤشرين للاستجابة، هما:</a:t>
            </a:r>
            <a:endParaRPr lang="en-US" sz="3000" b="1" dirty="0" smtClean="0">
              <a:latin typeface="Arabic Typesetting" panose="03020402040406030203" pitchFamily="66" charset="-78"/>
              <a:cs typeface="Arabic Typesetting" panose="03020402040406030203" pitchFamily="66" charset="-78"/>
            </a:endParaRPr>
          </a:p>
          <a:p>
            <a:pPr lvl="0" algn="r" rtl="1">
              <a:buNone/>
            </a:pPr>
            <a:r>
              <a:rPr lang="ar-SA" sz="3000" b="1" dirty="0" smtClean="0">
                <a:latin typeface="Arabic Typesetting" panose="03020402040406030203" pitchFamily="66" charset="-78"/>
                <a:cs typeface="Arabic Typesetting" panose="03020402040406030203" pitchFamily="66" charset="-78"/>
              </a:rPr>
              <a:t>1- مستوى دقة الأداء: ويشير إلى عدد الأخطاء التي يقع فيها الشخص أثناء أداء المهمة.</a:t>
            </a:r>
          </a:p>
          <a:p>
            <a:pPr algn="r" rtl="1">
              <a:buNone/>
            </a:pPr>
            <a:r>
              <a:rPr lang="ar-SA" sz="3000" b="1" dirty="0" smtClean="0">
                <a:latin typeface="Arabic Typesetting" panose="03020402040406030203" pitchFamily="66" charset="-78"/>
                <a:cs typeface="Arabic Typesetting" panose="03020402040406030203" pitchFamily="66" charset="-78"/>
              </a:rPr>
              <a:t>2- سرعة الأداء. وتشير إلى الوقت الذي يستغرقه الشخص في أداء المهمة. </a:t>
            </a:r>
            <a:endParaRPr lang="en-US" sz="3000" b="1" dirty="0" smtClean="0">
              <a:latin typeface="Arabic Typesetting" panose="03020402040406030203" pitchFamily="66" charset="-78"/>
              <a:cs typeface="Arabic Typesetting" panose="03020402040406030203" pitchFamily="66" charset="-78"/>
            </a:endParaRPr>
          </a:p>
          <a:p>
            <a:pPr lvl="0">
              <a:buNone/>
            </a:pPr>
            <a:endParaRPr lang="en-US" dirty="0" smtClean="0"/>
          </a:p>
          <a:p>
            <a:endParaRPr lang="en-US" dirty="0" smtClean="0"/>
          </a:p>
          <a:p>
            <a:pPr>
              <a:buNone/>
            </a:pPr>
            <a:endParaRPr lang="en-US" dirty="0" smtClean="0"/>
          </a:p>
          <a:p>
            <a:pPr>
              <a:buNone/>
            </a:pPr>
            <a:endParaRPr lang="ar-SA" b="1" dirty="0" smtClean="0"/>
          </a:p>
          <a:p>
            <a:pPr>
              <a:buNone/>
            </a:pPr>
            <a:endParaRPr lang="ar-SA" dirty="0"/>
          </a:p>
        </p:txBody>
      </p:sp>
    </p:spTree>
    <p:extLst>
      <p:ext uri="{BB962C8B-B14F-4D97-AF65-F5344CB8AC3E}">
        <p14:creationId xmlns:p14="http://schemas.microsoft.com/office/powerpoint/2010/main" val="2782693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lvl="0" algn="just" rtl="1"/>
            <a:r>
              <a:rPr lang="ar-SA" sz="3600" b="1" dirty="0">
                <a:solidFill>
                  <a:srgbClr val="FF0000"/>
                </a:solidFill>
                <a:cs typeface="PT Bold Heading" panose="02010400000000000000" pitchFamily="2" charset="-78"/>
              </a:rPr>
              <a:t>التصميم التجريبي </a:t>
            </a:r>
            <a:r>
              <a:rPr lang="ar-SA" sz="4000" b="1" dirty="0" smtClean="0">
                <a:latin typeface="Arabic Typesetting" panose="03020402040406030203" pitchFamily="66" charset="-78"/>
                <a:cs typeface="Arabic Typesetting" panose="03020402040406030203" pitchFamily="66" charset="-78"/>
              </a:rPr>
              <a:t>تم إجراء هذه التجربة باستخدام التصميم التجريبي البسيط داخل الأفراد. ووفقا لهذا التصميم تم تعريض كل الأشخاص لكل الظروف التجريبية.</a:t>
            </a:r>
          </a:p>
          <a:p>
            <a:pPr lvl="0" algn="just" rtl="1"/>
            <a:r>
              <a:rPr lang="ar-SA" sz="3600" b="1" dirty="0" smtClean="0">
                <a:solidFill>
                  <a:srgbClr val="FF0000"/>
                </a:solidFill>
                <a:cs typeface="PT Bold Heading" panose="02010400000000000000" pitchFamily="2" charset="-78"/>
              </a:rPr>
              <a:t>العينة</a:t>
            </a:r>
            <a:r>
              <a:rPr lang="ar-SA" sz="3600" b="1" dirty="0">
                <a:solidFill>
                  <a:srgbClr val="FF0000"/>
                </a:solidFill>
                <a:cs typeface="PT Bold Heading" panose="02010400000000000000" pitchFamily="2" charset="-78"/>
              </a:rPr>
              <a:t>: </a:t>
            </a:r>
            <a:r>
              <a:rPr lang="ar-SA" sz="4000" b="1" dirty="0">
                <a:latin typeface="Arabic Typesetting" panose="03020402040406030203" pitchFamily="66" charset="-78"/>
                <a:cs typeface="Arabic Typesetting" panose="03020402040406030203" pitchFamily="66" charset="-78"/>
              </a:rPr>
              <a:t>تم تطبيق هذه التجربة على عينة مكونة من 16 من طلاب قسم علم النفس بجامعة الملك سعود. </a:t>
            </a:r>
          </a:p>
          <a:p>
            <a:pPr algn="just" rtl="1"/>
            <a:r>
              <a:rPr lang="ar-SA" sz="3600" b="1" dirty="0" smtClean="0">
                <a:solidFill>
                  <a:srgbClr val="FF0000"/>
                </a:solidFill>
                <a:cs typeface="PT Bold Heading" panose="02010400000000000000" pitchFamily="2" charset="-78"/>
              </a:rPr>
              <a:t>أسلوب التحليل </a:t>
            </a:r>
            <a:r>
              <a:rPr lang="ar-SA" sz="3600" b="1" dirty="0">
                <a:solidFill>
                  <a:srgbClr val="FF0000"/>
                </a:solidFill>
                <a:cs typeface="PT Bold Heading" panose="02010400000000000000" pitchFamily="2" charset="-78"/>
              </a:rPr>
              <a:t>الإحصائي: </a:t>
            </a:r>
            <a:r>
              <a:rPr lang="ar-SA" sz="4000" b="1" dirty="0">
                <a:latin typeface="Arabic Typesetting" panose="03020402040406030203" pitchFamily="66" charset="-78"/>
                <a:cs typeface="Arabic Typesetting" panose="03020402040406030203" pitchFamily="66" charset="-78"/>
              </a:rPr>
              <a:t>تم تحليل البيانات باستخدام معادلة "ت" لمجموعتين مرتبطتين، وذلك للتحقق من تأثير استخدام اليد المسيطرة في كفاءة الأداء  . </a:t>
            </a:r>
            <a:endParaRPr lang="en-US" sz="4000" b="1" dirty="0">
              <a:latin typeface="Arabic Typesetting" panose="03020402040406030203" pitchFamily="66" charset="-78"/>
              <a:cs typeface="Arabic Typesetting" panose="03020402040406030203" pitchFamily="66" charset="-78"/>
            </a:endParaRPr>
          </a:p>
          <a:p>
            <a:pPr lvl="0"/>
            <a:endParaRPr lang="en-US" dirty="0" smtClean="0"/>
          </a:p>
          <a:p>
            <a:endParaRPr lang="ar-SA" dirty="0"/>
          </a:p>
        </p:txBody>
      </p:sp>
    </p:spTree>
    <p:extLst>
      <p:ext uri="{BB962C8B-B14F-4D97-AF65-F5344CB8AC3E}">
        <p14:creationId xmlns:p14="http://schemas.microsoft.com/office/powerpoint/2010/main" val="679577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algn="r" rtl="1"/>
            <a:r>
              <a:rPr lang="ar-SA" sz="3600" b="1" dirty="0" smtClean="0">
                <a:solidFill>
                  <a:srgbClr val="FF0000"/>
                </a:solidFill>
                <a:cs typeface="PT Bold Heading" panose="02010400000000000000" pitchFamily="2" charset="-78"/>
              </a:rPr>
              <a:t>النتائج </a:t>
            </a:r>
            <a:endParaRPr lang="en-US" sz="3600" b="1" dirty="0">
              <a:solidFill>
                <a:srgbClr val="FF0000"/>
              </a:solidFill>
              <a:cs typeface="PT Bold Heading" panose="02010400000000000000" pitchFamily="2" charset="-78"/>
            </a:endParaRPr>
          </a:p>
          <a:p>
            <a:pPr indent="0" algn="just" rtl="1">
              <a:buNone/>
            </a:pPr>
            <a:r>
              <a:rPr lang="ar-SA" sz="4400" b="1" dirty="0" smtClean="0">
                <a:latin typeface="Arabic Typesetting" panose="03020402040406030203" pitchFamily="66" charset="-78"/>
                <a:cs typeface="Arabic Typesetting" panose="03020402040406030203" pitchFamily="66" charset="-78"/>
              </a:rPr>
              <a:t>كشفت النتائج عن عدم وجود فروق ذات دلالة إحصائية في دقة الأداء بين استخدام اليد المسيطرة واليد غير المسيطرة. وأيضا لم تكن الفروق في سرعة وهذه النتائج لا تتسق مع الدراسات السابقة. ونرجع عدم الاتساق هذا إلى التأثير الممتد (المدى)، الذي يظهر في حالة استمرار تأثير ظرف تجريبي معين على الفرد عند التعرض لظرف تجريبي آخر. وهذا اكثر عيوب تصميم داخل الأفراد وضوحاً وتأثيرا على نتائج هذه التجربة. لأن استخدام اليد المسيطرة في الأداء ثم استخدام اليد غير المسيطرة بعدها أعطى أفضلية لليد غير المسيطرة.</a:t>
            </a:r>
          </a:p>
        </p:txBody>
      </p:sp>
    </p:spTree>
    <p:extLst>
      <p:ext uri="{BB962C8B-B14F-4D97-AF65-F5344CB8AC3E}">
        <p14:creationId xmlns:p14="http://schemas.microsoft.com/office/powerpoint/2010/main" val="773903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txBody>
          <a:bodyPr>
            <a:normAutofit/>
          </a:bodyPr>
          <a:lstStyle/>
          <a:p>
            <a:pPr algn="ctr" rtl="1">
              <a:buNone/>
            </a:pPr>
            <a:r>
              <a:rPr lang="ar-SA" sz="6000" b="1" dirty="0" smtClean="0">
                <a:solidFill>
                  <a:srgbClr val="FF0000"/>
                </a:solidFill>
                <a:latin typeface="Arabic Typesetting" panose="03020402040406030203" pitchFamily="66" charset="-78"/>
                <a:cs typeface="Arabic Typesetting" panose="03020402040406030203" pitchFamily="66" charset="-78"/>
              </a:rPr>
              <a:t>أثر نوع </a:t>
            </a:r>
            <a:r>
              <a:rPr lang="ar-SA" sz="6000" b="1" dirty="0">
                <a:solidFill>
                  <a:srgbClr val="FF0000"/>
                </a:solidFill>
                <a:latin typeface="Arabic Typesetting" panose="03020402040406030203" pitchFamily="66" charset="-78"/>
                <a:cs typeface="Arabic Typesetting" panose="03020402040406030203" pitchFamily="66" charset="-78"/>
              </a:rPr>
              <a:t>المنبه في سرعة زمن الرجع</a:t>
            </a:r>
          </a:p>
          <a:p>
            <a:pPr algn="ctr" rtl="1">
              <a:buNone/>
            </a:pPr>
            <a:r>
              <a:rPr lang="ar-SA" sz="3600" b="1" dirty="0" smtClean="0">
                <a:solidFill>
                  <a:srgbClr val="0070C0"/>
                </a:solidFill>
                <a:latin typeface="Andalus" panose="02020603050405020304" pitchFamily="18" charset="-78"/>
                <a:cs typeface="Diwani Letter" panose="02010400000000000000" pitchFamily="2" charset="-78"/>
              </a:rPr>
              <a:t>مقرر </a:t>
            </a:r>
            <a:endParaRPr lang="ar-SA" sz="2800" b="1" dirty="0" smtClean="0">
              <a:solidFill>
                <a:srgbClr val="0070C0"/>
              </a:solidFill>
              <a:latin typeface="Andalus" panose="02020603050405020304" pitchFamily="18" charset="-78"/>
              <a:cs typeface="Diwani Letter" panose="02010400000000000000" pitchFamily="2" charset="-78"/>
            </a:endParaRPr>
          </a:p>
          <a:p>
            <a:pPr algn="ctr" rtl="1">
              <a:buNone/>
            </a:pPr>
            <a:r>
              <a:rPr lang="ar-SA" sz="4000" b="1" dirty="0" smtClean="0">
                <a:solidFill>
                  <a:srgbClr val="7030A0"/>
                </a:solidFill>
                <a:cs typeface="DecoType Naskh Extensions" panose="02010400000000000000" pitchFamily="2" charset="-78"/>
              </a:rPr>
              <a:t>علم النفس التجريبي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rtl="1">
              <a:buNone/>
            </a:pPr>
            <a:r>
              <a:rPr lang="ar-SA" b="1" dirty="0" smtClean="0">
                <a:cs typeface="DecoType Naskh Extensions" panose="02010400000000000000" pitchFamily="2" charset="-78"/>
              </a:rPr>
              <a:t>عبد الله الوائلي</a:t>
            </a:r>
          </a:p>
          <a:p>
            <a:pPr algn="ctr" rtl="1">
              <a:buNone/>
            </a:pPr>
            <a:r>
              <a:rPr lang="ar-SA" b="1" dirty="0" smtClean="0">
                <a:cs typeface="DecoType Naskh Extensions" panose="02010400000000000000" pitchFamily="2" charset="-78"/>
              </a:rPr>
              <a:t>عبد الله المطيري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p>
          <a:p>
            <a:pPr algn="ctr" rtl="1">
              <a:buNone/>
            </a:pPr>
            <a:r>
              <a:rPr lang="ar-SA" sz="3600" b="1" dirty="0">
                <a:cs typeface="DecoType Naskh Extensions" panose="02010400000000000000" pitchFamily="2" charset="-78"/>
              </a:rPr>
              <a:t>د. هشام العسلي  </a:t>
            </a:r>
          </a:p>
          <a:p>
            <a:pPr>
              <a:buNone/>
            </a:pPr>
            <a:endParaRPr lang="ar-SA" sz="2800" b="1" dirty="0" smtClean="0"/>
          </a:p>
          <a:p>
            <a:pPr>
              <a:buNone/>
            </a:pPr>
            <a:endParaRPr lang="ar-SA" dirty="0"/>
          </a:p>
        </p:txBody>
      </p:sp>
    </p:spTree>
    <p:extLst>
      <p:ext uri="{BB962C8B-B14F-4D97-AF65-F5344CB8AC3E}">
        <p14:creationId xmlns:p14="http://schemas.microsoft.com/office/powerpoint/2010/main" val="2277827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629680" cy="6215106"/>
          </a:xfrm>
        </p:spPr>
        <p:txBody>
          <a:bodyPr>
            <a:normAutofit/>
          </a:bodyPr>
          <a:lstStyle/>
          <a:p>
            <a:pPr algn="r" rtl="1">
              <a:buSzPct val="120000"/>
            </a:pPr>
            <a:r>
              <a:rPr lang="ar-SA" sz="3900" b="1" dirty="0">
                <a:solidFill>
                  <a:srgbClr val="FF0000"/>
                </a:solidFill>
                <a:cs typeface="PT Bold Heading" panose="02010400000000000000" pitchFamily="2" charset="-78"/>
              </a:rPr>
              <a:t>مقدمة</a:t>
            </a:r>
            <a:r>
              <a:rPr lang="ar-SA" sz="2800" dirty="0" smtClean="0"/>
              <a:t> </a:t>
            </a:r>
          </a:p>
          <a:p>
            <a:pPr algn="just" rtl="1">
              <a:buSzPct val="120000"/>
            </a:pPr>
            <a:r>
              <a:rPr lang="ar-SA" sz="4000" b="1" dirty="0" smtClean="0">
                <a:latin typeface="Arabic Typesetting" panose="03020402040406030203" pitchFamily="66" charset="-78"/>
                <a:cs typeface="Arabic Typesetting" panose="03020402040406030203" pitchFamily="66" charset="-78"/>
              </a:rPr>
              <a:t>تهدف </a:t>
            </a:r>
            <a:r>
              <a:rPr lang="ar-SA" sz="4000" b="1" dirty="0">
                <a:latin typeface="Arabic Typesetting" panose="03020402040406030203" pitchFamily="66" charset="-78"/>
                <a:cs typeface="Arabic Typesetting" panose="03020402040406030203" pitchFamily="66" charset="-78"/>
              </a:rPr>
              <a:t>هذه التجربة بشكل عام إلى معرفة أثر </a:t>
            </a:r>
            <a:r>
              <a:rPr lang="ar-SA" sz="4000" b="1" dirty="0" smtClean="0">
                <a:latin typeface="Arabic Typesetting" panose="03020402040406030203" pitchFamily="66" charset="-78"/>
                <a:cs typeface="Arabic Typesetting" panose="03020402040406030203" pitchFamily="66" charset="-78"/>
              </a:rPr>
              <a:t>نوع المنبه في سرعة </a:t>
            </a:r>
            <a:r>
              <a:rPr lang="ar-SA" sz="4000" b="1" dirty="0">
                <a:latin typeface="Arabic Typesetting" panose="03020402040406030203" pitchFamily="66" charset="-78"/>
                <a:cs typeface="Arabic Typesetting" panose="03020402040406030203" pitchFamily="66" charset="-78"/>
              </a:rPr>
              <a:t>زمن الرجع.</a:t>
            </a:r>
          </a:p>
          <a:p>
            <a:pPr algn="just" rtl="1">
              <a:buSzPct val="120000"/>
            </a:pPr>
            <a:r>
              <a:rPr lang="ar-SA" sz="4000" b="1" dirty="0" smtClean="0">
                <a:latin typeface="Arabic Typesetting" panose="03020402040406030203" pitchFamily="66" charset="-78"/>
                <a:cs typeface="Arabic Typesetting" panose="03020402040406030203" pitchFamily="66" charset="-78"/>
              </a:rPr>
              <a:t>يُقصد </a:t>
            </a:r>
            <a:r>
              <a:rPr lang="ar-SA" sz="4000" b="1" dirty="0">
                <a:latin typeface="Arabic Typesetting" panose="03020402040406030203" pitchFamily="66" charset="-78"/>
                <a:cs typeface="Arabic Typesetting" panose="03020402040406030203" pitchFamily="66" charset="-78"/>
              </a:rPr>
              <a:t>بزمن الرجع: الزمن المستغرق بين بدء ظهور المثير وبدء حدوث الاستجابة. </a:t>
            </a:r>
            <a:r>
              <a:rPr lang="ar-SA" sz="4000" b="1" dirty="0" smtClean="0">
                <a:latin typeface="Arabic Typesetting" panose="03020402040406030203" pitchFamily="66" charset="-78"/>
                <a:cs typeface="Arabic Typesetting" panose="03020402040406030203" pitchFamily="66" charset="-78"/>
              </a:rPr>
              <a:t>ويسمى </a:t>
            </a:r>
            <a:r>
              <a:rPr lang="ar-SA" sz="4000" b="1" dirty="0">
                <a:latin typeface="Arabic Typesetting" panose="03020402040406030203" pitchFamily="66" charset="-78"/>
                <a:cs typeface="Arabic Typesetting" panose="03020402040406030203" pitchFamily="66" charset="-78"/>
              </a:rPr>
              <a:t>أحياناً بـ (كمون الاستجابة).</a:t>
            </a:r>
          </a:p>
          <a:p>
            <a:pPr algn="just" rtl="1">
              <a:buSzPct val="120000"/>
            </a:pPr>
            <a:r>
              <a:rPr lang="ar-SA" sz="4000" b="1" dirty="0" smtClean="0">
                <a:latin typeface="Arabic Typesetting" panose="03020402040406030203" pitchFamily="66" charset="-78"/>
                <a:cs typeface="Arabic Typesetting" panose="03020402040406030203" pitchFamily="66" charset="-78"/>
              </a:rPr>
              <a:t>يعتمد </a:t>
            </a:r>
            <a:r>
              <a:rPr lang="ar-SA" sz="4000" b="1" dirty="0">
                <a:latin typeface="Arabic Typesetting" panose="03020402040406030203" pitchFamily="66" charset="-78"/>
                <a:cs typeface="Arabic Typesetting" panose="03020402040406030203" pitchFamily="66" charset="-78"/>
              </a:rPr>
              <a:t>زمن الرجع على الانتباه بصورة كبيرة.</a:t>
            </a:r>
          </a:p>
          <a:p>
            <a:pPr algn="just" rtl="1">
              <a:buSzPct val="120000"/>
            </a:pPr>
            <a:r>
              <a:rPr lang="ar-SA" sz="4000" b="1" dirty="0" smtClean="0">
                <a:latin typeface="Arabic Typesetting" panose="03020402040406030203" pitchFamily="66" charset="-78"/>
                <a:cs typeface="Arabic Typesetting" panose="03020402040406030203" pitchFamily="66" charset="-78"/>
              </a:rPr>
              <a:t>تخدم </a:t>
            </a:r>
            <a:r>
              <a:rPr lang="ar-SA" sz="4000" b="1" dirty="0">
                <a:latin typeface="Arabic Typesetting" panose="03020402040406030203" pitchFamily="66" charset="-78"/>
                <a:cs typeface="Arabic Typesetting" panose="03020402040406030203" pitchFamily="66" charset="-78"/>
              </a:rPr>
              <a:t>هذه التجربة المجال البحثي </a:t>
            </a:r>
            <a:r>
              <a:rPr lang="ar-SA" sz="4000" b="1" dirty="0" smtClean="0">
                <a:latin typeface="Arabic Typesetting" panose="03020402040406030203" pitchFamily="66" charset="-78"/>
                <a:cs typeface="Arabic Typesetting" panose="03020402040406030203" pitchFamily="66" charset="-78"/>
              </a:rPr>
              <a:t>الصناعي، ومجال </a:t>
            </a:r>
            <a:r>
              <a:rPr lang="ar-SA" sz="4000" b="1" dirty="0">
                <a:latin typeface="Arabic Typesetting" panose="03020402040406030203" pitchFamily="66" charset="-78"/>
                <a:cs typeface="Arabic Typesetting" panose="03020402040406030203" pitchFamily="66" charset="-78"/>
              </a:rPr>
              <a:t>اختيار </a:t>
            </a:r>
            <a:r>
              <a:rPr lang="ar-SA" sz="4000" b="1" dirty="0" smtClean="0">
                <a:latin typeface="Arabic Typesetting" panose="03020402040406030203" pitchFamily="66" charset="-78"/>
                <a:cs typeface="Arabic Typesetting" panose="03020402040406030203" pitchFamily="66" charset="-78"/>
              </a:rPr>
              <a:t>العاملين في </a:t>
            </a:r>
            <a:r>
              <a:rPr lang="ar-SA" sz="4000" b="1" dirty="0">
                <a:latin typeface="Arabic Typesetting" panose="03020402040406030203" pitchFamily="66" charset="-78"/>
                <a:cs typeface="Arabic Typesetting" panose="03020402040406030203" pitchFamily="66" charset="-78"/>
              </a:rPr>
              <a:t>بعض </a:t>
            </a:r>
            <a:r>
              <a:rPr lang="ar-SA" sz="4000" b="1" dirty="0" smtClean="0">
                <a:latin typeface="Arabic Typesetting" panose="03020402040406030203" pitchFamily="66" charset="-78"/>
                <a:cs typeface="Arabic Typesetting" panose="03020402040406030203" pitchFamily="66" charset="-78"/>
              </a:rPr>
              <a:t>المهن الحيوية مثل القطاع العسكري، التي تتطلب من العاملين سرعة الاستجابة لمنبهات </a:t>
            </a:r>
            <a:r>
              <a:rPr lang="ar-SA" sz="4000" b="1" dirty="0">
                <a:latin typeface="Arabic Typesetting" panose="03020402040406030203" pitchFamily="66" charset="-78"/>
                <a:cs typeface="Arabic Typesetting" panose="03020402040406030203" pitchFamily="66" charset="-78"/>
              </a:rPr>
              <a:t>معينة. </a:t>
            </a:r>
          </a:p>
        </p:txBody>
      </p:sp>
    </p:spTree>
    <p:extLst>
      <p:ext uri="{BB962C8B-B14F-4D97-AF65-F5344CB8AC3E}">
        <p14:creationId xmlns:p14="http://schemas.microsoft.com/office/powerpoint/2010/main" val="2277827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rtl="1"/>
            <a:endParaRPr lang="ar-SA" b="1" dirty="0" smtClean="0"/>
          </a:p>
          <a:p>
            <a:pPr rtl="1"/>
            <a:r>
              <a:rPr lang="ar-SA" sz="5400" b="1" dirty="0" smtClean="0">
                <a:solidFill>
                  <a:schemeClr val="tx1"/>
                </a:solidFill>
                <a:latin typeface="Arabic Typesetting" panose="03020402040406030203" pitchFamily="66" charset="-78"/>
                <a:cs typeface="Arabic Typesetting" panose="03020402040406030203" pitchFamily="66" charset="-78"/>
              </a:rPr>
              <a:t>تأثير </a:t>
            </a:r>
            <a:r>
              <a:rPr lang="ar-SA" sz="5400" b="1" dirty="0">
                <a:solidFill>
                  <a:schemeClr val="tx1"/>
                </a:solidFill>
                <a:latin typeface="Arabic Typesetting" panose="03020402040406030203" pitchFamily="66" charset="-78"/>
                <a:cs typeface="Arabic Typesetting" panose="03020402040406030203" pitchFamily="66" charset="-78"/>
              </a:rPr>
              <a:t>تدريب الطلاب على مهارات إجراء البحوث النفسية التجريبية في زيادة معدل التحصيل لديهم.</a:t>
            </a:r>
            <a:endParaRPr lang="en-US" sz="5400" dirty="0">
              <a:solidFill>
                <a:schemeClr val="tx1"/>
              </a:solidFill>
              <a:latin typeface="Arabic Typesetting" panose="03020402040406030203" pitchFamily="66" charset="-78"/>
              <a:cs typeface="Arabic Typesetting" panose="03020402040406030203" pitchFamily="66" charset="-78"/>
            </a:endParaRPr>
          </a:p>
          <a:p>
            <a:pPr rtl="1"/>
            <a:r>
              <a:rPr lang="ar-SA" sz="4800" b="1" dirty="0">
                <a:solidFill>
                  <a:srgbClr val="FF0000"/>
                </a:solidFill>
                <a:latin typeface="Monotype Koufi" pitchFamily="2" charset="-78"/>
                <a:ea typeface="Monotype Koufi" pitchFamily="2" charset="-78"/>
                <a:cs typeface="Monotype Koufi" pitchFamily="2" charset="-78"/>
              </a:rPr>
              <a:t>إعداد</a:t>
            </a:r>
            <a:endParaRPr lang="en-US" sz="4800" dirty="0">
              <a:solidFill>
                <a:srgbClr val="FF0000"/>
              </a:solidFill>
              <a:ea typeface="Monotype Koufi" pitchFamily="2" charset="-78"/>
              <a:cs typeface="Monotype Koufi" pitchFamily="2" charset="-78"/>
            </a:endParaRPr>
          </a:p>
          <a:p>
            <a:pPr rtl="1"/>
            <a:r>
              <a:rPr lang="ar-SA" sz="4800" b="1" dirty="0">
                <a:solidFill>
                  <a:srgbClr val="0070C0"/>
                </a:solidFill>
                <a:cs typeface="DecoType Naskh Extensions" panose="02010400000000000000" pitchFamily="2" charset="-78"/>
              </a:rPr>
              <a:t>د. هشام حنفي </a:t>
            </a:r>
            <a:r>
              <a:rPr lang="ar-SA" sz="4800" b="1" dirty="0" smtClean="0">
                <a:solidFill>
                  <a:srgbClr val="0070C0"/>
                </a:solidFill>
                <a:cs typeface="DecoType Naskh Extensions" panose="02010400000000000000" pitchFamily="2" charset="-78"/>
              </a:rPr>
              <a:t>العسلي </a:t>
            </a:r>
            <a:endParaRPr lang="en-US" sz="4800" dirty="0">
              <a:solidFill>
                <a:srgbClr val="0070C0"/>
              </a:solidFill>
              <a:cs typeface="DecoType Naskh Extensions" panose="02010400000000000000" pitchFamily="2" charset="-78"/>
            </a:endParaRPr>
          </a:p>
          <a:p>
            <a:pPr rtl="1"/>
            <a:r>
              <a:rPr lang="ar-SA" sz="3600" b="1" dirty="0">
                <a:solidFill>
                  <a:srgbClr val="7030A0"/>
                </a:solidFill>
                <a:cs typeface="Diwani Letter" panose="02010400000000000000" pitchFamily="2" charset="-78"/>
              </a:rPr>
              <a:t>أستاذ مساعد</a:t>
            </a:r>
            <a:endParaRPr lang="en-US" sz="3600" dirty="0">
              <a:solidFill>
                <a:srgbClr val="7030A0"/>
              </a:solidFill>
              <a:cs typeface="Diwani Letter" panose="02010400000000000000" pitchFamily="2" charset="-78"/>
            </a:endParaRPr>
          </a:p>
          <a:p>
            <a:pPr rtl="1"/>
            <a:r>
              <a:rPr lang="ar-SA" sz="3600" b="1" dirty="0">
                <a:solidFill>
                  <a:srgbClr val="7030A0"/>
                </a:solidFill>
                <a:cs typeface="Diwani Letter" panose="02010400000000000000" pitchFamily="2" charset="-78"/>
              </a:rPr>
              <a:t>قسم علم النفس </a:t>
            </a:r>
            <a:endParaRPr lang="en-US" sz="3600" dirty="0">
              <a:solidFill>
                <a:srgbClr val="7030A0"/>
              </a:solidFill>
              <a:cs typeface="Diwani Letter" panose="02010400000000000000" pitchFamily="2" charset="-78"/>
            </a:endParaRPr>
          </a:p>
          <a:p>
            <a:pPr rtl="1"/>
            <a:r>
              <a:rPr lang="ar-SA" sz="3600" b="1" dirty="0">
                <a:solidFill>
                  <a:srgbClr val="7030A0"/>
                </a:solidFill>
                <a:cs typeface="Diwani Letter" panose="02010400000000000000" pitchFamily="2" charset="-78"/>
              </a:rPr>
              <a:t>كلية التربية بجامعة الملك سعود</a:t>
            </a:r>
            <a:endParaRPr lang="en-US" sz="3600" dirty="0">
              <a:solidFill>
                <a:srgbClr val="7030A0"/>
              </a:solidFill>
              <a:cs typeface="Diwani Letter" panose="02010400000000000000" pitchFamily="2"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10000"/>
          </a:bodyPr>
          <a:lstStyle/>
          <a:p>
            <a:pPr algn="r" rtl="1"/>
            <a:r>
              <a:rPr lang="ar-SA" sz="3900" b="1" dirty="0">
                <a:solidFill>
                  <a:srgbClr val="FF0000"/>
                </a:solidFill>
                <a:cs typeface="PT Bold Heading" panose="02010400000000000000" pitchFamily="2" charset="-78"/>
              </a:rPr>
              <a:t>المشكلة</a:t>
            </a:r>
          </a:p>
          <a:p>
            <a:pPr marL="0" indent="0" algn="ctr" rtl="1">
              <a:buNone/>
            </a:pPr>
            <a:r>
              <a:rPr lang="ar-SA" sz="4000" b="1" dirty="0" smtClean="0">
                <a:solidFill>
                  <a:srgbClr val="C00000"/>
                </a:solidFill>
                <a:latin typeface="Traditional Arabic" panose="02020603050405020304" pitchFamily="18" charset="-78"/>
                <a:cs typeface="Traditional Arabic" panose="02020603050405020304" pitchFamily="18" charset="-78"/>
              </a:rPr>
              <a:t> </a:t>
            </a:r>
            <a:r>
              <a:rPr lang="ar-SA" sz="3900" b="1" dirty="0">
                <a:solidFill>
                  <a:srgbClr val="7030A0"/>
                </a:solidFill>
                <a:cs typeface="DecoType Naskh Extensions" panose="02010400000000000000" pitchFamily="2" charset="-78"/>
              </a:rPr>
              <a:t>هل يؤثر نوع المنبه في سرعة زمن الرجع؟</a:t>
            </a:r>
          </a:p>
          <a:p>
            <a:pPr algn="r" rtl="1"/>
            <a:r>
              <a:rPr lang="ar-SA" sz="3900" b="1" dirty="0">
                <a:solidFill>
                  <a:srgbClr val="FF0000"/>
                </a:solidFill>
                <a:cs typeface="PT Bold Heading" panose="02010400000000000000" pitchFamily="2" charset="-78"/>
              </a:rPr>
              <a:t>الفرض</a:t>
            </a:r>
          </a:p>
          <a:p>
            <a:pPr marL="0" indent="0" algn="ctr" rtl="1">
              <a:buNone/>
            </a:pPr>
            <a:r>
              <a:rPr lang="ar-SA" dirty="0" smtClean="0"/>
              <a:t> </a:t>
            </a:r>
            <a:r>
              <a:rPr lang="ar-SA" sz="4300" b="1" dirty="0">
                <a:solidFill>
                  <a:srgbClr val="00B050"/>
                </a:solidFill>
                <a:cs typeface="DecoType Naskh Extensions" panose="02010400000000000000" pitchFamily="2" charset="-78"/>
              </a:rPr>
              <a:t>يؤثر نوع المنبه في سرعة زمن </a:t>
            </a:r>
            <a:r>
              <a:rPr lang="ar-SA" sz="4300" b="1" dirty="0" smtClean="0">
                <a:solidFill>
                  <a:srgbClr val="00B050"/>
                </a:solidFill>
                <a:cs typeface="DecoType Naskh Extensions" panose="02010400000000000000" pitchFamily="2" charset="-78"/>
              </a:rPr>
              <a:t>الرجع.</a:t>
            </a:r>
            <a:endParaRPr lang="ar-SA" sz="4300" b="1" dirty="0">
              <a:solidFill>
                <a:srgbClr val="00B050"/>
              </a:solidFill>
              <a:cs typeface="DecoType Naskh Extensions" panose="02010400000000000000" pitchFamily="2" charset="-78"/>
            </a:endParaRPr>
          </a:p>
          <a:p>
            <a:pPr algn="r" rtl="1"/>
            <a:r>
              <a:rPr lang="ar-SA" sz="3900" b="1" dirty="0">
                <a:solidFill>
                  <a:srgbClr val="FF0000"/>
                </a:solidFill>
                <a:cs typeface="PT Bold Heading" panose="02010400000000000000" pitchFamily="2" charset="-78"/>
              </a:rPr>
              <a:t>التعريف الإجرائي للمتغيرات</a:t>
            </a:r>
          </a:p>
          <a:p>
            <a:pPr marL="0" indent="0" algn="r"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أ- المتغير المستقل: </a:t>
            </a:r>
            <a:r>
              <a:rPr lang="ar-SA" sz="4300" b="1" dirty="0">
                <a:latin typeface="Arabic Typesetting" panose="03020402040406030203" pitchFamily="66" charset="-78"/>
                <a:cs typeface="Arabic Typesetting" panose="03020402040406030203" pitchFamily="66" charset="-78"/>
              </a:rPr>
              <a:t>نوع </a:t>
            </a:r>
            <a:r>
              <a:rPr lang="ar-SA" sz="4300" b="1" dirty="0" smtClean="0">
                <a:latin typeface="Arabic Typesetting" panose="03020402040406030203" pitchFamily="66" charset="-78"/>
                <a:cs typeface="Arabic Typesetting" panose="03020402040406030203" pitchFamily="66" charset="-78"/>
              </a:rPr>
              <a:t>المنبه: أدى المشاركون مهمة زمن الرجع في ظل التعرض لنوعين من المنبهات، هما:</a:t>
            </a:r>
            <a:endParaRPr lang="ar-SA" b="1" dirty="0" smtClean="0">
              <a:latin typeface="Arabic Typesetting" panose="03020402040406030203" pitchFamily="66" charset="-78"/>
              <a:cs typeface="Arabic Typesetting" panose="03020402040406030203" pitchFamily="66" charset="-78"/>
            </a:endParaRPr>
          </a:p>
          <a:p>
            <a:pPr marL="0" indent="0" algn="r" rtl="1">
              <a:buNone/>
            </a:pPr>
            <a:r>
              <a:rPr lang="ar-SA" dirty="0" smtClean="0"/>
              <a:t>1</a:t>
            </a:r>
            <a:r>
              <a:rPr lang="ar-SA" b="1" dirty="0">
                <a:latin typeface="Traditional Arabic" panose="02020603050405020304" pitchFamily="18" charset="-78"/>
                <a:cs typeface="Traditional Arabic" panose="02020603050405020304" pitchFamily="18" charset="-78"/>
              </a:rPr>
              <a:t>. منبه صوتي </a:t>
            </a:r>
            <a:r>
              <a:rPr lang="ar-SA" b="1" dirty="0" smtClean="0">
                <a:latin typeface="Traditional Arabic" panose="02020603050405020304" pitchFamily="18" charset="-78"/>
                <a:cs typeface="Traditional Arabic" panose="02020603050405020304" pitchFamily="18" charset="-78"/>
              </a:rPr>
              <a:t>(سمعي).</a:t>
            </a:r>
            <a:endParaRPr lang="ar-SA" b="1" dirty="0">
              <a:latin typeface="Traditional Arabic" panose="02020603050405020304" pitchFamily="18" charset="-78"/>
              <a:cs typeface="Traditional Arabic" panose="02020603050405020304" pitchFamily="18" charset="-78"/>
            </a:endParaRPr>
          </a:p>
          <a:p>
            <a:pPr marL="0" indent="0" algn="r" rtl="1">
              <a:buNone/>
            </a:pPr>
            <a:r>
              <a:rPr lang="ar-SA" b="1" dirty="0" smtClean="0">
                <a:latin typeface="Traditional Arabic" panose="02020603050405020304" pitchFamily="18" charset="-78"/>
                <a:cs typeface="Traditional Arabic" panose="02020603050405020304" pitchFamily="18" charset="-78"/>
              </a:rPr>
              <a:t>2</a:t>
            </a:r>
            <a:r>
              <a:rPr lang="ar-SA" b="1" dirty="0">
                <a:latin typeface="Traditional Arabic" panose="02020603050405020304" pitchFamily="18" charset="-78"/>
                <a:cs typeface="Traditional Arabic" panose="02020603050405020304" pitchFamily="18" charset="-78"/>
              </a:rPr>
              <a:t>. منبه ضوئي </a:t>
            </a:r>
            <a:r>
              <a:rPr lang="ar-SA" b="1" dirty="0" smtClean="0">
                <a:latin typeface="Traditional Arabic" panose="02020603050405020304" pitchFamily="18" charset="-78"/>
                <a:cs typeface="Traditional Arabic" panose="02020603050405020304" pitchFamily="18" charset="-78"/>
              </a:rPr>
              <a:t>(بصري).</a:t>
            </a:r>
            <a:endParaRPr lang="ar-SA" b="1" dirty="0">
              <a:latin typeface="Traditional Arabic" panose="02020603050405020304" pitchFamily="18" charset="-78"/>
              <a:cs typeface="Traditional Arabic" panose="02020603050405020304" pitchFamily="18" charset="-78"/>
            </a:endParaRPr>
          </a:p>
          <a:p>
            <a:pPr marL="0" indent="0" algn="r" rtl="1">
              <a:buNone/>
            </a:pPr>
            <a:r>
              <a:rPr lang="ar-SA" sz="4000" b="1" dirty="0">
                <a:solidFill>
                  <a:srgbClr val="C00000"/>
                </a:solidFill>
                <a:latin typeface="Traditional Arabic" panose="02020603050405020304" pitchFamily="18" charset="-78"/>
                <a:cs typeface="DecoType Naskh Extensions" panose="02010400000000000000" pitchFamily="2" charset="-78"/>
              </a:rPr>
              <a:t>ب- المتغير التابع: </a:t>
            </a:r>
            <a:r>
              <a:rPr lang="ar-SA" sz="4300" b="1" dirty="0">
                <a:latin typeface="Arabic Typesetting" panose="03020402040406030203" pitchFamily="66" charset="-78"/>
                <a:cs typeface="Arabic Typesetting" panose="03020402040406030203" pitchFamily="66" charset="-78"/>
              </a:rPr>
              <a:t>زمن الرجع، ويُعرف إجرائياً على أنه: </a:t>
            </a:r>
            <a:r>
              <a:rPr lang="ar-SA" b="1" dirty="0">
                <a:latin typeface="Traditional Arabic" panose="02020603050405020304" pitchFamily="18" charset="-78"/>
                <a:cs typeface="Traditional Arabic" panose="02020603050405020304" pitchFamily="18" charset="-78"/>
              </a:rPr>
              <a:t>الزمن الفاصل بين بدء صدور المنبه وبدء الاستجابة.</a:t>
            </a:r>
          </a:p>
          <a:p>
            <a:pPr algn="r" rtl="1"/>
            <a:endParaRPr lang="en-US" dirty="0"/>
          </a:p>
        </p:txBody>
      </p:sp>
    </p:spTree>
    <p:extLst>
      <p:ext uri="{BB962C8B-B14F-4D97-AF65-F5344CB8AC3E}">
        <p14:creationId xmlns:p14="http://schemas.microsoft.com/office/powerpoint/2010/main" val="2496482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Autofit/>
          </a:bodyPr>
          <a:lstStyle/>
          <a:p>
            <a:pPr algn="r" rtl="1"/>
            <a:r>
              <a:rPr lang="ar-SA" sz="3600" b="1" dirty="0">
                <a:solidFill>
                  <a:srgbClr val="FF0000"/>
                </a:solidFill>
                <a:cs typeface="PT Bold Heading" panose="02010400000000000000" pitchFamily="2" charset="-78"/>
              </a:rPr>
              <a:t>المنهج والاجراءات</a:t>
            </a:r>
          </a:p>
          <a:p>
            <a:pPr algn="just" rtl="1"/>
            <a:r>
              <a:rPr lang="ar-SA" sz="4000" b="1" dirty="0">
                <a:solidFill>
                  <a:srgbClr val="C00000"/>
                </a:solidFill>
                <a:latin typeface="Traditional Arabic" panose="02020603050405020304" pitchFamily="18" charset="-78"/>
                <a:cs typeface="DecoType Naskh Extensions" panose="02010400000000000000" pitchFamily="2" charset="-78"/>
              </a:rPr>
              <a:t>التصميم التجريبي: </a:t>
            </a:r>
            <a:r>
              <a:rPr lang="ar-SA" sz="3600" b="1" dirty="0">
                <a:latin typeface="Traditional Arabic" panose="02020603050405020304" pitchFamily="18" charset="-78"/>
                <a:cs typeface="Traditional Arabic" panose="02020603050405020304" pitchFamily="18" charset="-78"/>
              </a:rPr>
              <a:t>تم استخدام تصميم </a:t>
            </a:r>
            <a:r>
              <a:rPr lang="ar-SA" sz="3600" b="1" dirty="0" smtClean="0">
                <a:latin typeface="Traditional Arabic" panose="02020603050405020304" pitchFamily="18" charset="-78"/>
                <a:cs typeface="Traditional Arabic" panose="02020603050405020304" pitchFamily="18" charset="-78"/>
              </a:rPr>
              <a:t>التجريبي البسيط بين الأفراد لإجراء هذه التجربة، حيث </a:t>
            </a:r>
            <a:r>
              <a:rPr lang="ar-SA" sz="3600" b="1" dirty="0">
                <a:latin typeface="Traditional Arabic" panose="02020603050405020304" pitchFamily="18" charset="-78"/>
                <a:cs typeface="Traditional Arabic" panose="02020603050405020304" pitchFamily="18" charset="-78"/>
              </a:rPr>
              <a:t>تم تعريض 10 مشاركين </a:t>
            </a:r>
            <a:r>
              <a:rPr lang="ar-SA" sz="3600" b="1" dirty="0" smtClean="0">
                <a:latin typeface="Traditional Arabic" panose="02020603050405020304" pitchFamily="18" charset="-78"/>
                <a:cs typeface="Traditional Arabic" panose="02020603050405020304" pitchFamily="18" charset="-78"/>
              </a:rPr>
              <a:t>لمجموعة من المنبهات البصرية ، وتم تعريض 10 آخرين لمجموعة من المنبهات الصوتية.</a:t>
            </a:r>
          </a:p>
          <a:p>
            <a:pPr algn="just" rtl="1"/>
            <a:r>
              <a:rPr lang="ar-SA" sz="4000" b="1" dirty="0" smtClean="0">
                <a:solidFill>
                  <a:srgbClr val="C00000"/>
                </a:solidFill>
                <a:latin typeface="Traditional Arabic" panose="02020603050405020304" pitchFamily="18" charset="-78"/>
                <a:cs typeface="DecoType Naskh Extensions" panose="02010400000000000000" pitchFamily="2" charset="-78"/>
              </a:rPr>
              <a:t>العينة</a:t>
            </a:r>
            <a:r>
              <a:rPr lang="ar-SA" sz="4000" b="1" dirty="0">
                <a:solidFill>
                  <a:srgbClr val="C00000"/>
                </a:solidFill>
                <a:latin typeface="Traditional Arabic" panose="02020603050405020304" pitchFamily="18" charset="-78"/>
                <a:cs typeface="DecoType Naskh Extensions" panose="02010400000000000000" pitchFamily="2" charset="-78"/>
              </a:rPr>
              <a:t>: </a:t>
            </a:r>
            <a:r>
              <a:rPr lang="ar-SA" sz="3600" b="1" dirty="0" smtClean="0">
                <a:latin typeface="Traditional Arabic" panose="02020603050405020304" pitchFamily="18" charset="-78"/>
                <a:cs typeface="Traditional Arabic" panose="02020603050405020304" pitchFamily="18" charset="-78"/>
              </a:rPr>
              <a:t>تم إجراء التجربة على 20 طالبا من </a:t>
            </a:r>
            <a:r>
              <a:rPr lang="ar-SA" sz="3600" b="1" dirty="0">
                <a:latin typeface="Traditional Arabic" panose="02020603050405020304" pitchFamily="18" charset="-78"/>
                <a:cs typeface="Traditional Arabic" panose="02020603050405020304" pitchFamily="18" charset="-78"/>
              </a:rPr>
              <a:t>طلاب قسم علم </a:t>
            </a:r>
            <a:r>
              <a:rPr lang="ar-SA" sz="3600" b="1" dirty="0" smtClean="0">
                <a:latin typeface="Traditional Arabic" panose="02020603050405020304" pitchFamily="18" charset="-78"/>
                <a:cs typeface="Traditional Arabic" panose="02020603050405020304" pitchFamily="18" charset="-78"/>
              </a:rPr>
              <a:t>النفس. </a:t>
            </a:r>
            <a:r>
              <a:rPr lang="ar-SA" sz="3600" b="1" dirty="0">
                <a:latin typeface="Traditional Arabic" panose="02020603050405020304" pitchFamily="18" charset="-78"/>
                <a:cs typeface="Traditional Arabic" panose="02020603050405020304" pitchFamily="18" charset="-78"/>
              </a:rPr>
              <a:t>تتراوح أعمارهم بين 20 إلى </a:t>
            </a:r>
            <a:r>
              <a:rPr lang="ar-SA" sz="3600" b="1" dirty="0" smtClean="0">
                <a:latin typeface="Traditional Arabic" panose="02020603050405020304" pitchFamily="18" charset="-78"/>
                <a:cs typeface="Traditional Arabic" panose="02020603050405020304" pitchFamily="18" charset="-78"/>
              </a:rPr>
              <a:t>23سنة، وجميعهم </a:t>
            </a:r>
            <a:r>
              <a:rPr lang="ar-SA" sz="3600" b="1" dirty="0">
                <a:latin typeface="Traditional Arabic" panose="02020603050405020304" pitchFamily="18" charset="-78"/>
                <a:cs typeface="Traditional Arabic" panose="02020603050405020304" pitchFamily="18" charset="-78"/>
              </a:rPr>
              <a:t>صحيحي </a:t>
            </a:r>
            <a:r>
              <a:rPr lang="ar-SA" sz="3600" b="1" dirty="0" smtClean="0">
                <a:latin typeface="Traditional Arabic" panose="02020603050405020304" pitchFamily="18" charset="-78"/>
                <a:cs typeface="Traditional Arabic" panose="02020603050405020304" pitchFamily="18" charset="-78"/>
              </a:rPr>
              <a:t>الإبصار، </a:t>
            </a:r>
            <a:r>
              <a:rPr lang="ar-SA" sz="3600" b="1" dirty="0">
                <a:latin typeface="Traditional Arabic" panose="02020603050405020304" pitchFamily="18" charset="-78"/>
                <a:cs typeface="Traditional Arabic" panose="02020603050405020304" pitchFamily="18" charset="-78"/>
              </a:rPr>
              <a:t>ولا يعاني أحد منهم من </a:t>
            </a:r>
            <a:r>
              <a:rPr lang="ar-SA" sz="3600" b="1" dirty="0" smtClean="0">
                <a:latin typeface="Traditional Arabic" panose="02020603050405020304" pitchFamily="18" charset="-78"/>
                <a:cs typeface="Traditional Arabic" panose="02020603050405020304" pitchFamily="18" charset="-78"/>
              </a:rPr>
              <a:t>أي إعاقات </a:t>
            </a:r>
            <a:r>
              <a:rPr lang="ar-SA" sz="3600" b="1" dirty="0">
                <a:latin typeface="Traditional Arabic" panose="02020603050405020304" pitchFamily="18" charset="-78"/>
                <a:cs typeface="Traditional Arabic" panose="02020603050405020304" pitchFamily="18" charset="-78"/>
              </a:rPr>
              <a:t>جسمية. </a:t>
            </a:r>
            <a:endParaRPr lang="ar-SA" sz="3600" b="1" dirty="0" smtClean="0">
              <a:latin typeface="Traditional Arabic" panose="02020603050405020304" pitchFamily="18" charset="-78"/>
              <a:cs typeface="Traditional Arabic" panose="02020603050405020304" pitchFamily="18" charset="-78"/>
            </a:endParaRPr>
          </a:p>
          <a:p>
            <a:pPr algn="r" rtl="1"/>
            <a:r>
              <a:rPr lang="ar-SA" sz="4000" b="1" dirty="0" smtClean="0">
                <a:solidFill>
                  <a:srgbClr val="C00000"/>
                </a:solidFill>
                <a:latin typeface="Traditional Arabic" panose="02020603050405020304" pitchFamily="18" charset="-78"/>
                <a:cs typeface="DecoType Naskh Extensions" panose="02010400000000000000" pitchFamily="2" charset="-78"/>
              </a:rPr>
              <a:t>وصف </a:t>
            </a:r>
            <a:r>
              <a:rPr lang="ar-SA" sz="4000" b="1" dirty="0">
                <a:solidFill>
                  <a:srgbClr val="C00000"/>
                </a:solidFill>
                <a:latin typeface="Traditional Arabic" panose="02020603050405020304" pitchFamily="18" charset="-78"/>
                <a:cs typeface="DecoType Naskh Extensions" panose="02010400000000000000" pitchFamily="2" charset="-78"/>
              </a:rPr>
              <a:t>الأجهزة والأدوات المستخدمة: </a:t>
            </a:r>
            <a:r>
              <a:rPr lang="ar-SA" sz="3600" b="1" dirty="0">
                <a:latin typeface="Traditional Arabic" panose="02020603050405020304" pitchFamily="18" charset="-78"/>
                <a:cs typeface="Traditional Arabic" panose="02020603050405020304" pitchFamily="18" charset="-78"/>
              </a:rPr>
              <a:t>تم استخدام جهاز زمن الرجع في إجراء هذه التجربة.</a:t>
            </a:r>
          </a:p>
        </p:txBody>
      </p:sp>
    </p:spTree>
    <p:extLst>
      <p:ext uri="{BB962C8B-B14F-4D97-AF65-F5344CB8AC3E}">
        <p14:creationId xmlns:p14="http://schemas.microsoft.com/office/powerpoint/2010/main" val="2578828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a:bodyPr>
          <a:lstStyle/>
          <a:p>
            <a:pPr lvl="0" algn="just" rtl="1"/>
            <a:r>
              <a:rPr lang="ar-SA" sz="4300" b="1" dirty="0">
                <a:solidFill>
                  <a:srgbClr val="C00000"/>
                </a:solidFill>
                <a:latin typeface="Traditional Arabic" panose="02020603050405020304" pitchFamily="18" charset="-78"/>
                <a:cs typeface="DecoType Naskh Extensions" panose="02010400000000000000" pitchFamily="2" charset="-78"/>
              </a:rPr>
              <a:t>المتغيرات الدخيلة: </a:t>
            </a:r>
            <a:r>
              <a:rPr lang="ar-SA" sz="4400" b="1" dirty="0">
                <a:latin typeface="Arabic Typesetting" panose="03020402040406030203" pitchFamily="66" charset="-78"/>
                <a:cs typeface="Arabic Typesetting" panose="03020402040406030203" pitchFamily="66" charset="-78"/>
              </a:rPr>
              <a:t>تأثر أداء المشاركين بعدد من المتغيرات </a:t>
            </a:r>
            <a:r>
              <a:rPr lang="ar-SA" sz="4400" b="1" dirty="0" smtClean="0">
                <a:latin typeface="Arabic Typesetting" panose="03020402040406030203" pitchFamily="66" charset="-78"/>
                <a:cs typeface="Arabic Typesetting" panose="03020402040406030203" pitchFamily="66" charset="-78"/>
              </a:rPr>
              <a:t>الدخيلة، منها</a:t>
            </a:r>
            <a:r>
              <a:rPr lang="ar-SA" sz="4400" b="1" dirty="0">
                <a:latin typeface="Arabic Typesetting" panose="03020402040406030203" pitchFamily="66" charset="-78"/>
                <a:cs typeface="Arabic Typesetting" panose="03020402040406030203" pitchFamily="66" charset="-78"/>
              </a:rPr>
              <a:t>:</a:t>
            </a:r>
          </a:p>
          <a:p>
            <a:pPr lvl="0" algn="just" rtl="1"/>
            <a:r>
              <a:rPr lang="ar-SA" sz="4400" b="1" dirty="0">
                <a:latin typeface="Arabic Typesetting" panose="03020402040406030203" pitchFamily="66" charset="-78"/>
                <a:cs typeface="Arabic Typesetting" panose="03020402040406030203" pitchFamily="66" charset="-78"/>
              </a:rPr>
              <a:t> الضوضاء: وقد تسببت في تشتت انتباه المشاركين.</a:t>
            </a:r>
          </a:p>
          <a:p>
            <a:pPr algn="just" rtl="1"/>
            <a:r>
              <a:rPr lang="ar-SA" sz="4400" b="1" dirty="0">
                <a:latin typeface="Arabic Typesetting" panose="03020402040406030203" pitchFamily="66" charset="-78"/>
                <a:cs typeface="Arabic Typesetting" panose="03020402040406030203" pitchFamily="66" charset="-78"/>
              </a:rPr>
              <a:t>طاولة الفحص: كانت الطاولة غير ثابته مما أدى إلى عدم ثبات يد المشارك أثناء التطبيق.</a:t>
            </a:r>
          </a:p>
          <a:p>
            <a:pPr algn="r" rtl="1"/>
            <a:r>
              <a:rPr lang="ar-SA" sz="4300" b="1" dirty="0">
                <a:solidFill>
                  <a:srgbClr val="C00000"/>
                </a:solidFill>
                <a:latin typeface="Traditional Arabic" panose="02020603050405020304" pitchFamily="18" charset="-78"/>
                <a:cs typeface="DecoType Naskh Extensions" panose="02010400000000000000" pitchFamily="2" charset="-78"/>
              </a:rPr>
              <a:t>أسلوب التحليل الإحصائي المستخدم: </a:t>
            </a:r>
            <a:r>
              <a:rPr lang="ar-SA" sz="3800" b="1" dirty="0" smtClean="0">
                <a:latin typeface="Traditional Arabic" panose="02020603050405020304" pitchFamily="18" charset="-78"/>
                <a:cs typeface="Traditional Arabic" panose="02020603050405020304" pitchFamily="18" charset="-78"/>
              </a:rPr>
              <a:t>تم </a:t>
            </a:r>
            <a:r>
              <a:rPr lang="ar-SA" sz="3800" b="1" dirty="0">
                <a:latin typeface="Traditional Arabic" panose="02020603050405020304" pitchFamily="18" charset="-78"/>
                <a:cs typeface="Traditional Arabic" panose="02020603050405020304" pitchFamily="18" charset="-78"/>
              </a:rPr>
              <a:t>تحليل نتائج هذه التجربة باستخدام معادلة " ت " </a:t>
            </a:r>
            <a:r>
              <a:rPr lang="ar-SA" sz="3800" b="1" dirty="0" smtClean="0">
                <a:latin typeface="Traditional Arabic" panose="02020603050405020304" pitchFamily="18" charset="-78"/>
                <a:cs typeface="Traditional Arabic" panose="02020603050405020304" pitchFamily="18" charset="-78"/>
              </a:rPr>
              <a:t>للمجموعات غير المرتبطة.</a:t>
            </a:r>
          </a:p>
          <a:p>
            <a:pPr marL="457200" indent="-457200" algn="r" rtl="1">
              <a:buSzPct val="120000"/>
            </a:pPr>
            <a:r>
              <a:rPr lang="ar-SA" sz="4200" b="1" dirty="0">
                <a:solidFill>
                  <a:srgbClr val="FF0000"/>
                </a:solidFill>
                <a:cs typeface="PT Bold Heading" panose="02010400000000000000" pitchFamily="2" charset="-78"/>
              </a:rPr>
              <a:t>مناقشة النتائج</a:t>
            </a:r>
          </a:p>
          <a:p>
            <a:pPr marL="457200" indent="-457200" algn="just" rtl="1">
              <a:buSzPct val="120000"/>
            </a:pPr>
            <a:r>
              <a:rPr lang="ar-SA" sz="3500" b="1" dirty="0" smtClean="0">
                <a:latin typeface="Arabic Typesetting" panose="03020402040406030203" pitchFamily="66" charset="-78"/>
                <a:cs typeface="Arabic Typesetting" panose="03020402040406030203" pitchFamily="66" charset="-78"/>
              </a:rPr>
              <a:t>كشفت تحليل البيانات عن </a:t>
            </a:r>
            <a:r>
              <a:rPr lang="ar-SA" sz="3500" b="1" dirty="0">
                <a:latin typeface="Arabic Typesetting" panose="03020402040406030203" pitchFamily="66" charset="-78"/>
                <a:cs typeface="Arabic Typesetting" panose="03020402040406030203" pitchFamily="66" charset="-78"/>
              </a:rPr>
              <a:t>وجود </a:t>
            </a:r>
            <a:r>
              <a:rPr lang="ar-SA" sz="3500" b="1" dirty="0" smtClean="0">
                <a:latin typeface="Arabic Typesetting" panose="03020402040406030203" pitchFamily="66" charset="-78"/>
                <a:cs typeface="Arabic Typesetting" panose="03020402040406030203" pitchFamily="66" charset="-78"/>
              </a:rPr>
              <a:t>تأثير دال لنوع المنبه في سرعة </a:t>
            </a:r>
            <a:r>
              <a:rPr lang="ar-SA" sz="3500" b="1" dirty="0">
                <a:latin typeface="Arabic Typesetting" panose="03020402040406030203" pitchFamily="66" charset="-78"/>
                <a:cs typeface="Arabic Typesetting" panose="03020402040406030203" pitchFamily="66" charset="-78"/>
              </a:rPr>
              <a:t>زمن </a:t>
            </a:r>
            <a:r>
              <a:rPr lang="ar-SA" sz="3500" b="1" dirty="0" smtClean="0">
                <a:latin typeface="Arabic Typesetting" panose="03020402040406030203" pitchFamily="66" charset="-78"/>
                <a:cs typeface="Arabic Typesetting" panose="03020402040406030203" pitchFamily="66" charset="-78"/>
              </a:rPr>
              <a:t>الرجع. وتبين </a:t>
            </a:r>
            <a:r>
              <a:rPr lang="ar-SA" sz="3500" b="1" dirty="0">
                <a:latin typeface="Arabic Typesetting" panose="03020402040406030203" pitchFamily="66" charset="-78"/>
                <a:cs typeface="Arabic Typesetting" panose="03020402040406030203" pitchFamily="66" charset="-78"/>
              </a:rPr>
              <a:t>أن </a:t>
            </a:r>
            <a:r>
              <a:rPr lang="ar-SA" sz="3500" b="1" dirty="0" smtClean="0">
                <a:latin typeface="Arabic Typesetting" panose="03020402040406030203" pitchFamily="66" charset="-78"/>
                <a:cs typeface="Arabic Typesetting" panose="03020402040406030203" pitchFamily="66" charset="-78"/>
              </a:rPr>
              <a:t>سرعة زمن الرجع للمنبهات </a:t>
            </a:r>
            <a:r>
              <a:rPr lang="ar-SA" sz="3500" b="1" dirty="0">
                <a:latin typeface="Arabic Typesetting" panose="03020402040406030203" pitchFamily="66" charset="-78"/>
                <a:cs typeface="Arabic Typesetting" panose="03020402040406030203" pitchFamily="66" charset="-78"/>
              </a:rPr>
              <a:t>الصوتية </a:t>
            </a:r>
            <a:r>
              <a:rPr lang="ar-SA" sz="3500" b="1" dirty="0" smtClean="0">
                <a:latin typeface="Arabic Typesetting" panose="03020402040406030203" pitchFamily="66" charset="-78"/>
                <a:cs typeface="Arabic Typesetting" panose="03020402040406030203" pitchFamily="66" charset="-78"/>
              </a:rPr>
              <a:t>(السمعية) أعلى من سرعة </a:t>
            </a:r>
            <a:r>
              <a:rPr lang="ar-SA" sz="3500" b="1" dirty="0">
                <a:latin typeface="Arabic Typesetting" panose="03020402040406030203" pitchFamily="66" charset="-78"/>
                <a:cs typeface="Arabic Typesetting" panose="03020402040406030203" pitchFamily="66" charset="-78"/>
              </a:rPr>
              <a:t>زمن رجع </a:t>
            </a:r>
            <a:r>
              <a:rPr lang="ar-SA" sz="3500" b="1" dirty="0" smtClean="0">
                <a:latin typeface="Arabic Typesetting" panose="03020402040406030203" pitchFamily="66" charset="-78"/>
                <a:cs typeface="Arabic Typesetting" panose="03020402040406030203" pitchFamily="66" charset="-78"/>
              </a:rPr>
              <a:t>للمنبهات </a:t>
            </a:r>
            <a:r>
              <a:rPr lang="ar-SA" sz="3500" b="1" dirty="0">
                <a:latin typeface="Arabic Typesetting" panose="03020402040406030203" pitchFamily="66" charset="-78"/>
                <a:cs typeface="Arabic Typesetting" panose="03020402040406030203" pitchFamily="66" charset="-78"/>
              </a:rPr>
              <a:t>الضوئية (</a:t>
            </a:r>
            <a:r>
              <a:rPr lang="ar-SA" sz="3500" b="1" dirty="0" smtClean="0">
                <a:latin typeface="Arabic Typesetting" panose="03020402040406030203" pitchFamily="66" charset="-78"/>
                <a:cs typeface="Arabic Typesetting" panose="03020402040406030203" pitchFamily="66" charset="-78"/>
              </a:rPr>
              <a:t>البصرية).  </a:t>
            </a:r>
            <a:r>
              <a:rPr lang="ar-SA" sz="3500" b="1" dirty="0">
                <a:latin typeface="Arabic Typesetting" panose="03020402040406030203" pitchFamily="66" charset="-78"/>
                <a:cs typeface="Arabic Typesetting" panose="03020402040406030203" pitchFamily="66" charset="-78"/>
              </a:rPr>
              <a:t>وبهذا يتحقق فرض </a:t>
            </a:r>
            <a:r>
              <a:rPr lang="ar-SA" sz="3500" b="1" dirty="0" smtClean="0">
                <a:latin typeface="Arabic Typesetting" panose="03020402040406030203" pitchFamily="66" charset="-78"/>
                <a:cs typeface="Arabic Typesetting" panose="03020402040406030203" pitchFamily="66" charset="-78"/>
              </a:rPr>
              <a:t>التجربة.</a:t>
            </a:r>
            <a:endParaRPr lang="en-US" sz="35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78828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gn="ctr" rtl="1">
              <a:buNone/>
            </a:pPr>
            <a:r>
              <a:rPr lang="ar-SA" sz="6000" b="1" dirty="0" smtClean="0">
                <a:solidFill>
                  <a:srgbClr val="FF0000"/>
                </a:solidFill>
                <a:latin typeface="Arabic Typesetting" panose="03020402040406030203" pitchFamily="66" charset="-78"/>
                <a:cs typeface="Arabic Typesetting" panose="03020402040406030203" pitchFamily="66" charset="-78"/>
              </a:rPr>
              <a:t>العلاقة </a:t>
            </a:r>
            <a:r>
              <a:rPr lang="ar-SA" sz="6000" b="1" dirty="0">
                <a:solidFill>
                  <a:srgbClr val="FF0000"/>
                </a:solidFill>
                <a:latin typeface="Arabic Typesetting" panose="03020402040406030203" pitchFamily="66" charset="-78"/>
                <a:cs typeface="Arabic Typesetting" panose="03020402040406030203" pitchFamily="66" charset="-78"/>
              </a:rPr>
              <a:t>بين حدة الأبصار ودقة </a:t>
            </a:r>
            <a:r>
              <a:rPr lang="ar-SA" sz="6000" b="1" dirty="0" smtClean="0">
                <a:solidFill>
                  <a:srgbClr val="FF0000"/>
                </a:solidFill>
                <a:latin typeface="Arabic Typesetting" panose="03020402040406030203" pitchFamily="66" charset="-78"/>
                <a:cs typeface="Arabic Typesetting" panose="03020402040406030203" pitchFamily="66" charset="-78"/>
              </a:rPr>
              <a:t>الرؤية المجسمة </a:t>
            </a:r>
            <a:endParaRPr lang="ar-SA" sz="6000" b="1" dirty="0">
              <a:solidFill>
                <a:srgbClr val="FF0000"/>
              </a:solidFill>
              <a:latin typeface="Arabic Typesetting" panose="03020402040406030203" pitchFamily="66" charset="-78"/>
              <a:cs typeface="Arabic Typesetting" panose="03020402040406030203" pitchFamily="66" charset="-78"/>
            </a:endParaRPr>
          </a:p>
          <a:p>
            <a:pPr algn="ctr" rtl="1">
              <a:buNone/>
            </a:pPr>
            <a:r>
              <a:rPr lang="ar-SA" sz="3600" b="1" dirty="0">
                <a:solidFill>
                  <a:srgbClr val="0070C0"/>
                </a:solidFill>
                <a:latin typeface="Andalus" panose="02020603050405020304" pitchFamily="18" charset="-78"/>
                <a:cs typeface="Diwani Letter" panose="02010400000000000000" pitchFamily="2" charset="-78"/>
              </a:rPr>
              <a:t>مقرر </a:t>
            </a:r>
            <a:endParaRPr lang="ar-SA" sz="2800" b="1" dirty="0">
              <a:solidFill>
                <a:srgbClr val="0070C0"/>
              </a:solidFill>
              <a:latin typeface="Andalus" panose="02020603050405020304" pitchFamily="18" charset="-78"/>
              <a:cs typeface="Diwani Letter" panose="02010400000000000000" pitchFamily="2" charset="-78"/>
            </a:endParaRPr>
          </a:p>
          <a:p>
            <a:pPr algn="ctr" rtl="1">
              <a:buNone/>
            </a:pPr>
            <a:r>
              <a:rPr lang="ar-SA" sz="4000" b="1" dirty="0">
                <a:solidFill>
                  <a:srgbClr val="7030A0"/>
                </a:solidFill>
                <a:cs typeface="DecoType Naskh Extensions" panose="02010400000000000000" pitchFamily="2" charset="-78"/>
              </a:rPr>
              <a:t>علم النفس التجريبي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rtl="1">
              <a:buNone/>
            </a:pPr>
            <a:r>
              <a:rPr lang="ar-SA" b="1" dirty="0" smtClean="0">
                <a:cs typeface="DecoType Naskh Extensions" panose="02010400000000000000" pitchFamily="2" charset="-78"/>
              </a:rPr>
              <a:t>جمال غرمان الشهري </a:t>
            </a:r>
          </a:p>
          <a:p>
            <a:pPr algn="ctr" rtl="1">
              <a:buNone/>
            </a:pPr>
            <a:r>
              <a:rPr lang="ar-SA" sz="3600" b="1" dirty="0" smtClean="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endParaRPr lang="ar-SA" sz="2800" b="1" dirty="0">
              <a:solidFill>
                <a:srgbClr val="0070C0"/>
              </a:solidFill>
            </a:endParaRPr>
          </a:p>
          <a:p>
            <a:pPr algn="ctr" rtl="1">
              <a:buNone/>
            </a:pPr>
            <a:r>
              <a:rPr lang="ar-SA" sz="3600" b="1" dirty="0">
                <a:cs typeface="DecoType Naskh Extensions" panose="02010400000000000000" pitchFamily="2" charset="-78"/>
              </a:rPr>
              <a:t>د. هشام العسلي  </a:t>
            </a:r>
          </a:p>
          <a:p>
            <a:pPr algn="r" rtl="1"/>
            <a:endParaRPr lang="en-US" dirty="0"/>
          </a:p>
        </p:txBody>
      </p:sp>
    </p:spTree>
    <p:extLst>
      <p:ext uri="{BB962C8B-B14F-4D97-AF65-F5344CB8AC3E}">
        <p14:creationId xmlns:p14="http://schemas.microsoft.com/office/powerpoint/2010/main" val="2578828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r" rtl="1"/>
            <a:r>
              <a:rPr lang="ar-SA" sz="3900" b="1" dirty="0">
                <a:solidFill>
                  <a:srgbClr val="FF0000"/>
                </a:solidFill>
                <a:cs typeface="PT Bold Heading" panose="02010400000000000000" pitchFamily="2" charset="-78"/>
              </a:rPr>
              <a:t>مقدمة</a:t>
            </a:r>
          </a:p>
          <a:p>
            <a:pPr algn="r" rtl="1">
              <a:buNone/>
            </a:pPr>
            <a:r>
              <a:rPr lang="ar-SA" sz="4400" b="1" dirty="0">
                <a:solidFill>
                  <a:srgbClr val="C00000"/>
                </a:solidFill>
                <a:cs typeface="DecoType Naskh Extensions" panose="02010400000000000000" pitchFamily="2" charset="-78"/>
              </a:rPr>
              <a:t>1</a:t>
            </a:r>
            <a:r>
              <a:rPr lang="ar-SA" sz="4000" b="1" dirty="0">
                <a:solidFill>
                  <a:srgbClr val="C00000"/>
                </a:solidFill>
                <a:cs typeface="DecoType Naskh Extensions" panose="02010400000000000000" pitchFamily="2" charset="-78"/>
              </a:rPr>
              <a:t>-حدة الأبصار</a:t>
            </a:r>
            <a:r>
              <a:rPr lang="ar-SA" sz="4000" b="1" dirty="0" smtClean="0">
                <a:solidFill>
                  <a:srgbClr val="C00000"/>
                </a:solidFill>
                <a:cs typeface="DecoType Naskh Extensions" panose="02010400000000000000" pitchFamily="2" charset="-78"/>
              </a:rPr>
              <a:t>: </a:t>
            </a:r>
            <a:r>
              <a:rPr lang="ar-SA" sz="4000" b="1" dirty="0" smtClean="0">
                <a:latin typeface="Arabic Typesetting" panose="03020402040406030203" pitchFamily="66" charset="-78"/>
                <a:cs typeface="Arabic Typesetting" panose="03020402040406030203" pitchFamily="66" charset="-78"/>
              </a:rPr>
              <a:t>تشير حدة الإبصار إلى وضوح </a:t>
            </a:r>
            <a:r>
              <a:rPr lang="ar-SA" sz="4000" b="1" dirty="0">
                <a:latin typeface="Arabic Typesetting" panose="03020402040406030203" pitchFamily="66" charset="-78"/>
                <a:cs typeface="Arabic Typesetting" panose="03020402040406030203" pitchFamily="66" charset="-78"/>
              </a:rPr>
              <a:t>الرؤية ، والتي تعتمد على </a:t>
            </a:r>
            <a:r>
              <a:rPr lang="ar-SA" sz="4000" b="1" dirty="0" smtClean="0">
                <a:latin typeface="Arabic Typesetting" panose="03020402040406030203" pitchFamily="66" charset="-78"/>
                <a:cs typeface="Arabic Typesetting" panose="03020402040406030203" pitchFamily="66" charset="-78"/>
              </a:rPr>
              <a:t>بشكل رئيس على تركيز الصور المرئية في شبكية العين. </a:t>
            </a:r>
            <a:endParaRPr lang="ar-SA" sz="4000" b="1" dirty="0">
              <a:latin typeface="Arabic Typesetting" panose="03020402040406030203" pitchFamily="66" charset="-78"/>
              <a:cs typeface="Arabic Typesetting" panose="03020402040406030203" pitchFamily="66" charset="-78"/>
            </a:endParaRPr>
          </a:p>
          <a:p>
            <a:pPr algn="just" rtl="1">
              <a:buNone/>
            </a:pPr>
            <a:r>
              <a:rPr lang="ar-SA" sz="4000" b="1" dirty="0" smtClean="0">
                <a:solidFill>
                  <a:srgbClr val="C00000"/>
                </a:solidFill>
                <a:cs typeface="DecoType Naskh Extensions" panose="02010400000000000000" pitchFamily="2" charset="-78"/>
              </a:rPr>
              <a:t>2-الرؤية المجسمة: </a:t>
            </a:r>
            <a:r>
              <a:rPr lang="ar-SA" sz="3600" b="1" dirty="0">
                <a:latin typeface="Arabic Typesetting" panose="03020402040406030203" pitchFamily="66" charset="-78"/>
                <a:cs typeface="Arabic Typesetting" panose="03020402040406030203" pitchFamily="66" charset="-78"/>
              </a:rPr>
              <a:t>تقع هذه التجربة ضمن موضوع الإدراك البصري، </a:t>
            </a:r>
            <a:r>
              <a:rPr lang="ar-SA" sz="3600" b="1" dirty="0" smtClean="0">
                <a:latin typeface="Arabic Typesetting" panose="03020402040406030203" pitchFamily="66" charset="-78"/>
                <a:cs typeface="Arabic Typesetting" panose="03020402040406030203" pitchFamily="66" charset="-78"/>
              </a:rPr>
              <a:t>ويُقصد </a:t>
            </a:r>
            <a:r>
              <a:rPr lang="ar-SA" sz="3600" b="1" dirty="0">
                <a:latin typeface="Arabic Typesetting" panose="03020402040406030203" pitchFamily="66" charset="-78"/>
                <a:cs typeface="Arabic Typesetting" panose="03020402040406030203" pitchFamily="66" charset="-78"/>
              </a:rPr>
              <a:t>به ما يتكون لدينا من مفهوم أو فكرة نتيجة للتعرض لتنبيهات بيئية ضوئية، ويشير أيضا إلى </a:t>
            </a:r>
            <a:r>
              <a:rPr lang="ar-SA" sz="3600" b="1" dirty="0" smtClean="0">
                <a:latin typeface="Arabic Typesetting" panose="03020402040406030203" pitchFamily="66" charset="-78"/>
                <a:cs typeface="Arabic Typesetting" panose="03020402040406030203" pitchFamily="66" charset="-78"/>
              </a:rPr>
              <a:t>قدرة الشخص على تفسير التنبيهات وإضفاء معنى عليها.</a:t>
            </a:r>
          </a:p>
          <a:p>
            <a:pPr algn="just" rtl="1">
              <a:buNone/>
            </a:pPr>
            <a:r>
              <a:rPr lang="ar-SA" sz="3600" b="1" dirty="0" smtClean="0">
                <a:latin typeface="Arabic Typesetting" panose="03020402040406030203" pitchFamily="66" charset="-78"/>
                <a:cs typeface="Arabic Typesetting" panose="03020402040406030203" pitchFamily="66" charset="-78"/>
              </a:rPr>
              <a:t>وتشير الرؤية المجسمة إلى قدرة الشخص على إدراك البعد الثالث للأشياء المرئية.</a:t>
            </a:r>
          </a:p>
          <a:p>
            <a:pPr algn="r" rtl="1"/>
            <a:endParaRPr lang="en-US" sz="3600" dirty="0"/>
          </a:p>
        </p:txBody>
      </p:sp>
    </p:spTree>
    <p:extLst>
      <p:ext uri="{BB962C8B-B14F-4D97-AF65-F5344CB8AC3E}">
        <p14:creationId xmlns:p14="http://schemas.microsoft.com/office/powerpoint/2010/main" val="2578828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gn="r" rtl="1">
              <a:buNone/>
            </a:pPr>
            <a:r>
              <a:rPr lang="ar-SA" sz="3900" b="1" dirty="0">
                <a:solidFill>
                  <a:srgbClr val="FF0000"/>
                </a:solidFill>
                <a:cs typeface="PT Bold Heading" panose="02010400000000000000" pitchFamily="2" charset="-78"/>
              </a:rPr>
              <a:t>المشكلة</a:t>
            </a:r>
          </a:p>
          <a:p>
            <a:pPr algn="ctr" rtl="1">
              <a:buNone/>
            </a:pPr>
            <a:r>
              <a:rPr lang="ar-SA" sz="3600" b="1" dirty="0">
                <a:solidFill>
                  <a:srgbClr val="7030A0"/>
                </a:solidFill>
                <a:cs typeface="DecoType Naskh Extensions" panose="02010400000000000000" pitchFamily="2" charset="-78"/>
              </a:rPr>
              <a:t>هل توجد علاقة بين حدة الابصار ودقة </a:t>
            </a:r>
            <a:r>
              <a:rPr lang="ar-SA" sz="3600" b="1" dirty="0" smtClean="0">
                <a:solidFill>
                  <a:srgbClr val="7030A0"/>
                </a:solidFill>
                <a:cs typeface="DecoType Naskh Extensions" panose="02010400000000000000" pitchFamily="2" charset="-78"/>
              </a:rPr>
              <a:t>الرؤية المجسمة؟</a:t>
            </a:r>
            <a:endParaRPr lang="en-US" sz="3600" b="1" dirty="0">
              <a:solidFill>
                <a:srgbClr val="7030A0"/>
              </a:solidFill>
              <a:cs typeface="DecoType Naskh Extensions" panose="02010400000000000000" pitchFamily="2" charset="-78"/>
            </a:endParaRPr>
          </a:p>
          <a:p>
            <a:pPr algn="r" rtl="1">
              <a:buNone/>
            </a:pPr>
            <a:r>
              <a:rPr lang="ar-SA" sz="3900" b="1" dirty="0" smtClean="0">
                <a:solidFill>
                  <a:srgbClr val="FF0000"/>
                </a:solidFill>
                <a:cs typeface="PT Bold Heading" panose="02010400000000000000" pitchFamily="2" charset="-78"/>
              </a:rPr>
              <a:t>الفرض</a:t>
            </a:r>
            <a:endParaRPr lang="ar-SA" sz="3900" b="1" dirty="0">
              <a:solidFill>
                <a:srgbClr val="FF0000"/>
              </a:solidFill>
              <a:cs typeface="PT Bold Heading" panose="02010400000000000000" pitchFamily="2" charset="-78"/>
            </a:endParaRPr>
          </a:p>
          <a:p>
            <a:pPr algn="ctr" rtl="1">
              <a:buNone/>
            </a:pPr>
            <a:r>
              <a:rPr lang="ar-SA" sz="4000" b="1" dirty="0">
                <a:solidFill>
                  <a:srgbClr val="00B050"/>
                </a:solidFill>
                <a:cs typeface="DecoType Naskh Extensions" panose="02010400000000000000" pitchFamily="2" charset="-78"/>
              </a:rPr>
              <a:t>توجد علاقة بين حدة الإبصار ودقة </a:t>
            </a:r>
            <a:r>
              <a:rPr lang="ar-SA" sz="4000" b="1" dirty="0" smtClean="0">
                <a:solidFill>
                  <a:srgbClr val="00B050"/>
                </a:solidFill>
                <a:cs typeface="DecoType Naskh Extensions" panose="02010400000000000000" pitchFamily="2" charset="-78"/>
              </a:rPr>
              <a:t>الرؤية المجسمة .</a:t>
            </a:r>
            <a:endParaRPr lang="en-US" sz="4000" b="1" dirty="0">
              <a:solidFill>
                <a:srgbClr val="00B050"/>
              </a:solidFill>
              <a:cs typeface="DecoType Naskh Extensions" panose="02010400000000000000" pitchFamily="2" charset="-78"/>
            </a:endParaRPr>
          </a:p>
          <a:p>
            <a:pPr algn="r" rtl="1">
              <a:buNone/>
            </a:pPr>
            <a:r>
              <a:rPr lang="ar-SA" sz="3900" b="1" dirty="0">
                <a:solidFill>
                  <a:srgbClr val="FF0000"/>
                </a:solidFill>
                <a:cs typeface="PT Bold Heading" panose="02010400000000000000" pitchFamily="2" charset="-78"/>
              </a:rPr>
              <a:t>المنهج والإجراءات</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العينة: </a:t>
            </a:r>
            <a:r>
              <a:rPr lang="ar-SA" sz="4000" b="1" dirty="0" smtClean="0">
                <a:latin typeface="Arabic Typesetting" panose="03020402040406030203" pitchFamily="66" charset="-78"/>
                <a:cs typeface="Arabic Typesetting" panose="03020402040406030203" pitchFamily="66" charset="-78"/>
              </a:rPr>
              <a:t>تم إجراء هذه التجربة على عينة مكونة من 20 </a:t>
            </a:r>
            <a:r>
              <a:rPr lang="ar-SA" sz="4000" b="1" dirty="0">
                <a:latin typeface="Arabic Typesetting" panose="03020402040406030203" pitchFamily="66" charset="-78"/>
                <a:cs typeface="Arabic Typesetting" panose="03020402040406030203" pitchFamily="66" charset="-78"/>
              </a:rPr>
              <a:t>شخصا من طلاب قسم علم </a:t>
            </a:r>
            <a:r>
              <a:rPr lang="ar-SA" sz="4000" b="1" dirty="0" smtClean="0">
                <a:latin typeface="Arabic Typesetting" panose="03020402040406030203" pitchFamily="66" charset="-78"/>
                <a:cs typeface="Arabic Typesetting" panose="03020402040406030203" pitchFamily="66" charset="-78"/>
              </a:rPr>
              <a:t>النفس، تراوحت أعمارهم </a:t>
            </a:r>
            <a:r>
              <a:rPr lang="ar-SA" sz="4000" b="1" dirty="0">
                <a:latin typeface="Arabic Typesetting" panose="03020402040406030203" pitchFamily="66" charset="-78"/>
                <a:cs typeface="Arabic Typesetting" panose="03020402040406030203" pitchFamily="66" charset="-78"/>
              </a:rPr>
              <a:t>بين </a:t>
            </a:r>
            <a:r>
              <a:rPr lang="ar-SA" sz="4000" b="1" dirty="0" smtClean="0">
                <a:latin typeface="Arabic Typesetting" panose="03020402040406030203" pitchFamily="66" charset="-78"/>
                <a:cs typeface="Arabic Typesetting" panose="03020402040406030203" pitchFamily="66" charset="-78"/>
              </a:rPr>
              <a:t>20-23. جميعهم من الطلاب السعوديين.</a:t>
            </a:r>
          </a:p>
        </p:txBody>
      </p:sp>
    </p:spTree>
    <p:extLst>
      <p:ext uri="{BB962C8B-B14F-4D97-AF65-F5344CB8AC3E}">
        <p14:creationId xmlns:p14="http://schemas.microsoft.com/office/powerpoint/2010/main" val="257882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الأجهزة والأدوات: </a:t>
            </a:r>
            <a:r>
              <a:rPr lang="ar-SA" sz="4000" b="1" dirty="0">
                <a:latin typeface="Arabic Typesetting" panose="03020402040406030203" pitchFamily="66" charset="-78"/>
                <a:cs typeface="Arabic Typesetting" panose="03020402040406030203" pitchFamily="66" charset="-78"/>
              </a:rPr>
              <a:t>تم إجراء هذه التجربة باستخدام جهاز </a:t>
            </a:r>
            <a:r>
              <a:rPr lang="ar-SA" sz="4000" b="1" dirty="0" smtClean="0">
                <a:latin typeface="Arabic Typesetting" panose="03020402040406030203" pitchFamily="66" charset="-78"/>
                <a:cs typeface="Arabic Typesetting" panose="03020402040406030203" pitchFamily="66" charset="-78"/>
              </a:rPr>
              <a:t>قياس </a:t>
            </a:r>
            <a:r>
              <a:rPr lang="ar-SA" sz="4000" b="1" dirty="0">
                <a:latin typeface="Arabic Typesetting" panose="03020402040406030203" pitchFamily="66" charset="-78"/>
                <a:cs typeface="Arabic Typesetting" panose="03020402040406030203" pitchFamily="66" charset="-78"/>
              </a:rPr>
              <a:t>الحدة البصرية والرؤية المجسمة. </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تحليل النتائج</a:t>
            </a:r>
          </a:p>
          <a:p>
            <a:pPr indent="0"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 </a:t>
            </a:r>
            <a:r>
              <a:rPr lang="ar-SA" sz="4000" b="1" dirty="0" smtClean="0">
                <a:latin typeface="Arabic Typesetting" panose="03020402040406030203" pitchFamily="66" charset="-78"/>
                <a:cs typeface="Arabic Typesetting" panose="03020402040406030203" pitchFamily="66" charset="-78"/>
              </a:rPr>
              <a:t>تم </a:t>
            </a:r>
            <a:r>
              <a:rPr lang="ar-SA" sz="4000" b="1" dirty="0">
                <a:latin typeface="Arabic Typesetting" panose="03020402040406030203" pitchFamily="66" charset="-78"/>
                <a:cs typeface="Arabic Typesetting" panose="03020402040406030203" pitchFamily="66" charset="-78"/>
              </a:rPr>
              <a:t>في هذه </a:t>
            </a:r>
            <a:r>
              <a:rPr lang="ar-SA" sz="4000" b="1" dirty="0" smtClean="0">
                <a:latin typeface="Arabic Typesetting" panose="03020402040406030203" pitchFamily="66" charset="-78"/>
                <a:cs typeface="Arabic Typesetting" panose="03020402040406030203" pitchFamily="66" charset="-78"/>
              </a:rPr>
              <a:t>الدراسة تحليل البيانات بحساب معامل ارتباط بيرسون بين كل من درجة حدة الإبصار ودقة الرؤية المجسمة لدى الأشخاص.</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مناقشة النتائج</a:t>
            </a:r>
            <a:endParaRPr lang="ar-SA" sz="4000" b="1" dirty="0">
              <a:solidFill>
                <a:srgbClr val="C00000"/>
              </a:solidFill>
              <a:latin typeface="Traditional Arabic" panose="02020603050405020304" pitchFamily="18" charset="-78"/>
              <a:cs typeface="DecoType Naskh Extensions" panose="02010400000000000000" pitchFamily="2" charset="-78"/>
            </a:endParaRPr>
          </a:p>
          <a:p>
            <a:pPr indent="0" algn="just" rtl="1">
              <a:buNone/>
            </a:pPr>
            <a:r>
              <a:rPr lang="ar-SA" b="1" dirty="0">
                <a:latin typeface="Arabic Typesetting" panose="03020402040406030203" pitchFamily="66" charset="-78"/>
                <a:cs typeface="Arabic Typesetting" panose="03020402040406030203" pitchFamily="66" charset="-78"/>
              </a:rPr>
              <a:t>كشفت التحليل الاحصائي للبيانات عن عدم تحقق فروض التجربة، حيث لم تكن معاملات الارتباط بين حدة الإبصار ودقة </a:t>
            </a:r>
            <a:r>
              <a:rPr lang="ar-SA" b="1" dirty="0" smtClean="0">
                <a:latin typeface="Arabic Typesetting" panose="03020402040406030203" pitchFamily="66" charset="-78"/>
                <a:cs typeface="Arabic Typesetting" panose="03020402040406030203" pitchFamily="66" charset="-78"/>
              </a:rPr>
              <a:t>الرؤية المجسمة دالة إحصائيا.</a:t>
            </a:r>
            <a:endParaRPr lang="ar-SA" b="1" dirty="0">
              <a:latin typeface="Arabic Typesetting" panose="03020402040406030203" pitchFamily="66" charset="-78"/>
              <a:cs typeface="Arabic Typesetting" panose="03020402040406030203" pitchFamily="66" charset="-78"/>
            </a:endParaRPr>
          </a:p>
          <a:p>
            <a:pPr algn="just" rtl="1">
              <a:buNone/>
            </a:pPr>
            <a:endParaRPr lang="en-US" dirty="0"/>
          </a:p>
        </p:txBody>
      </p:sp>
    </p:spTree>
    <p:extLst>
      <p:ext uri="{BB962C8B-B14F-4D97-AF65-F5344CB8AC3E}">
        <p14:creationId xmlns:p14="http://schemas.microsoft.com/office/powerpoint/2010/main" val="257882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marL="457200" indent="-457200" algn="just" rtl="1">
              <a:buFont typeface="Arial" panose="020B0604020202020204" pitchFamily="34" charset="0"/>
              <a:buChar char="•"/>
            </a:pPr>
            <a:r>
              <a:rPr lang="ar-SA" sz="4400" b="1" dirty="0" smtClean="0">
                <a:solidFill>
                  <a:srgbClr val="FF0000"/>
                </a:solidFill>
                <a:latin typeface="Arabic Typesetting" panose="03020402040406030203" pitchFamily="66" charset="-78"/>
                <a:cs typeface="DecoType Naskh Extensions" panose="02010400000000000000" pitchFamily="2" charset="-78"/>
              </a:rPr>
              <a:t>مقدمة</a:t>
            </a:r>
          </a:p>
          <a:p>
            <a:pPr algn="just" rtl="1"/>
            <a:r>
              <a:rPr lang="ar-SA" sz="4000" b="1" dirty="0" smtClean="0">
                <a:solidFill>
                  <a:schemeClr val="tx1"/>
                </a:solidFill>
                <a:latin typeface="Arabic Typesetting" panose="03020402040406030203" pitchFamily="66" charset="-78"/>
                <a:cs typeface="Arabic Typesetting" panose="03020402040406030203" pitchFamily="66" charset="-78"/>
              </a:rPr>
              <a:t> الأمم </a:t>
            </a:r>
            <a:r>
              <a:rPr lang="ar-SA" sz="4000" b="1" dirty="0">
                <a:solidFill>
                  <a:schemeClr val="tx1"/>
                </a:solidFill>
                <a:latin typeface="Arabic Typesetting" panose="03020402040406030203" pitchFamily="66" charset="-78"/>
                <a:cs typeface="Arabic Typesetting" panose="03020402040406030203" pitchFamily="66" charset="-78"/>
              </a:rPr>
              <a:t>الساعية للنهضة تضع تطوير التعليم نصب عينيها، وضمن أهم أولوياتها، </a:t>
            </a:r>
            <a:r>
              <a:rPr lang="ar-SA" sz="4000" b="1" dirty="0" smtClean="0">
                <a:solidFill>
                  <a:schemeClr val="tx1"/>
                </a:solidFill>
                <a:latin typeface="Arabic Typesetting" panose="03020402040406030203" pitchFamily="66" charset="-78"/>
                <a:cs typeface="Arabic Typesetting" panose="03020402040406030203" pitchFamily="66" charset="-78"/>
              </a:rPr>
              <a:t>باعتبار </a:t>
            </a:r>
            <a:r>
              <a:rPr lang="ar-SA" sz="4000" b="1" dirty="0">
                <a:solidFill>
                  <a:schemeClr val="tx1"/>
                </a:solidFill>
                <a:latin typeface="Arabic Typesetting" panose="03020402040406030203" pitchFamily="66" charset="-78"/>
                <a:cs typeface="Arabic Typesetting" panose="03020402040406030203" pitchFamily="66" charset="-78"/>
              </a:rPr>
              <a:t>أن الاستثمار في تعليم الأبناء وتزويدهم بمهارات العصر يكفل تحقيق هذه النهضة ويضمن استمراريتها. </a:t>
            </a:r>
            <a:r>
              <a:rPr lang="ar-SA" sz="4000" b="1" dirty="0" smtClean="0">
                <a:solidFill>
                  <a:schemeClr val="tx1"/>
                </a:solidFill>
                <a:latin typeface="Arabic Typesetting" panose="03020402040406030203" pitchFamily="66" charset="-78"/>
                <a:cs typeface="Arabic Typesetting" panose="03020402040406030203" pitchFamily="66" charset="-78"/>
              </a:rPr>
              <a:t>كان </a:t>
            </a:r>
            <a:r>
              <a:rPr lang="ar-SA" sz="4000" b="1" dirty="0">
                <a:solidFill>
                  <a:schemeClr val="tx1"/>
                </a:solidFill>
                <a:latin typeface="Arabic Typesetting" panose="03020402040406030203" pitchFamily="66" charset="-78"/>
                <a:cs typeface="Arabic Typesetting" panose="03020402040406030203" pitchFamily="66" charset="-78"/>
              </a:rPr>
              <a:t>تقديم اللجنة </a:t>
            </a:r>
            <a:r>
              <a:rPr lang="ar-SA" sz="4000" b="1" dirty="0" smtClean="0">
                <a:solidFill>
                  <a:schemeClr val="tx1"/>
                </a:solidFill>
                <a:latin typeface="Arabic Typesetting" panose="03020402040406030203" pitchFamily="66" charset="-78"/>
                <a:cs typeface="Arabic Typesetting" panose="03020402040406030203" pitchFamily="66" charset="-78"/>
              </a:rPr>
              <a:t>الوطنية للتميز </a:t>
            </a:r>
            <a:r>
              <a:rPr lang="ar-SA" sz="4000" b="1" dirty="0">
                <a:solidFill>
                  <a:schemeClr val="tx1"/>
                </a:solidFill>
                <a:latin typeface="Arabic Typesetting" panose="03020402040406030203" pitchFamily="66" charset="-78"/>
                <a:cs typeface="Arabic Typesetting" panose="03020402040406030203" pitchFamily="66" charset="-78"/>
              </a:rPr>
              <a:t>التربوي لتقريرها عن الحالة التعليمية للرئيس الأمريكي رونالد ريجان </a:t>
            </a:r>
            <a:r>
              <a:rPr lang="en-US" sz="4000" b="1" dirty="0">
                <a:solidFill>
                  <a:schemeClr val="tx1"/>
                </a:solidFill>
                <a:latin typeface="Arabic Typesetting" panose="03020402040406030203" pitchFamily="66" charset="-78"/>
                <a:cs typeface="Arabic Typesetting" panose="03020402040406030203" pitchFamily="66" charset="-78"/>
              </a:rPr>
              <a:t>Ronald Reagan</a:t>
            </a:r>
            <a:r>
              <a:rPr lang="ar-SA" sz="4000" b="1" dirty="0">
                <a:solidFill>
                  <a:schemeClr val="tx1"/>
                </a:solidFill>
                <a:latin typeface="Arabic Typesetting" panose="03020402040406030203" pitchFamily="66" charset="-78"/>
                <a:cs typeface="Arabic Typesetting" panose="03020402040406030203" pitchFamily="66" charset="-78"/>
              </a:rPr>
              <a:t> سنة 1983، المعنون باسم "أمة في خطر"، بمثابة جرس إنذار، شعر بعده القائمون على وضع السياسات التربوية بمقدار الكارثة، وما تشكله من خطر يهدد بقاء الولايات المتحدة الأمريكية كقوة عظمى. تمثلت أهم نتائج هذا التقرير في تدني معدلات التحصيل لدى الطلاب الأمريكيين في اللغة والرياضيات والعلوم، بالمقارنة بطلاب الدول السبع الصناعية الكبرى.  </a:t>
            </a:r>
            <a:endParaRPr lang="en-US" sz="4000" b="1"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a:bodyPr>
          <a:lstStyle/>
          <a:p>
            <a:pPr algn="just" rtl="1"/>
            <a:r>
              <a:rPr lang="ar-SA" sz="3600" b="1" dirty="0">
                <a:solidFill>
                  <a:srgbClr val="7030A0"/>
                </a:solidFill>
                <a:latin typeface="Arabic Typesetting" panose="03020402040406030203" pitchFamily="66" charset="-78"/>
                <a:cs typeface="Arabic Typesetting" panose="03020402040406030203" pitchFamily="66" charset="-78"/>
              </a:rPr>
              <a:t>ومنذ نُشر هذا التقرير، تراكمت نتائج البحوث والدراسات التي تؤكد على ضرورة توفير طرق تدريس وتعلم فعالة تركز في المقام الأول على متطلبات الحياة العصرية وسوق العمل، وتتواكب مع التطورات التقنية الحديثة، التي تسير بوتيرة متسارعة. على سبيل المثال، في سنة 1900، كانت 95% من الوظائف لا تحتاج لمهارة فائقة في أدائها، وتتطلب موظفين يمكنهم فقط تنفيذ إجراءات بسيطة قام بتصميمها آخرون. أما في سنة 2008، فقد أصبحت معظم الوظائف تتطلب معارف ومهارات خاصة، شديدة التعقيد. وفي يومنا هذا، يجب على الموظفين أن يكونوا قادرين على التواصل والتعاون، والبحث عن الأفكار، وجمع البيانات وإحداث التكامل بينها، وتحليل المعلومات. ويلزمهم، أيضًا، أن يمتلكوا القدرة على ابتكار منتجات جديدة، واستخدام مختلف المعارف في حل المشكلات الجديدة ومواجهة مختلف التحديات</a:t>
            </a:r>
            <a:r>
              <a:rPr lang="en-US" sz="3600" b="1" dirty="0">
                <a:solidFill>
                  <a:srgbClr val="7030A0"/>
                </a:solidFill>
                <a:latin typeface="Arabic Typesetting" panose="03020402040406030203" pitchFamily="66" charset="-78"/>
                <a:cs typeface="Arabic Typesetting" panose="03020402040406030203" pitchFamily="66" charset="-78"/>
              </a:rPr>
              <a:t>(Barron&amp; Darling-Hammond, 2008) </a:t>
            </a:r>
            <a:r>
              <a:rPr lang="ar-SA" sz="3600" b="1" dirty="0">
                <a:solidFill>
                  <a:srgbClr val="7030A0"/>
                </a:solidFill>
                <a:latin typeface="Arabic Typesetting" panose="03020402040406030203" pitchFamily="66" charset="-78"/>
                <a:cs typeface="Arabic Typesetting" panose="03020402040406030203" pitchFamily="66" charset="-78"/>
              </a:rPr>
              <a:t>.</a:t>
            </a:r>
            <a:endParaRPr lang="en-US" sz="3600" b="1" dirty="0">
              <a:solidFill>
                <a:srgbClr val="7030A0"/>
              </a:solidFill>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2148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marL="457200" indent="-457200" algn="just" rtl="1">
              <a:buFont typeface="Arial" panose="020B0604020202020204" pitchFamily="34" charset="0"/>
              <a:buChar char="•"/>
            </a:pPr>
            <a:r>
              <a:rPr lang="ar-SA" sz="4000" b="1" dirty="0">
                <a:solidFill>
                  <a:srgbClr val="FF0000"/>
                </a:solidFill>
                <a:latin typeface="Arabic Typesetting" panose="03020402040406030203" pitchFamily="66" charset="-78"/>
                <a:cs typeface="DecoType Naskh Extensions" panose="02010400000000000000" pitchFamily="2" charset="-78"/>
              </a:rPr>
              <a:t>هدف </a:t>
            </a:r>
            <a:r>
              <a:rPr lang="ar-SA" sz="4000" b="1" dirty="0" smtClean="0">
                <a:solidFill>
                  <a:srgbClr val="FF0000"/>
                </a:solidFill>
                <a:latin typeface="Arabic Typesetting" panose="03020402040406030203" pitchFamily="66" charset="-78"/>
                <a:cs typeface="DecoType Naskh Extensions" panose="02010400000000000000" pitchFamily="2" charset="-78"/>
              </a:rPr>
              <a:t>البحث</a:t>
            </a:r>
            <a:endParaRPr lang="ar-SA" sz="4000" b="1" dirty="0">
              <a:solidFill>
                <a:srgbClr val="FF0000"/>
              </a:solidFill>
              <a:latin typeface="Arabic Typesetting" panose="03020402040406030203" pitchFamily="66" charset="-78"/>
              <a:cs typeface="DecoType Naskh Extensions" panose="02010400000000000000" pitchFamily="2" charset="-78"/>
            </a:endParaRPr>
          </a:p>
          <a:p>
            <a:pPr algn="just" rtl="1"/>
            <a:r>
              <a:rPr lang="ar-SA" b="1" dirty="0" smtClean="0">
                <a:solidFill>
                  <a:schemeClr val="tx1"/>
                </a:solidFill>
                <a:latin typeface="Traditional Arabic" panose="02020603050405020304" pitchFamily="18" charset="-78"/>
                <a:cs typeface="Traditional Arabic" panose="02020603050405020304" pitchFamily="18" charset="-78"/>
              </a:rPr>
              <a:t>يتمثل </a:t>
            </a:r>
            <a:r>
              <a:rPr lang="ar-SA" b="1" dirty="0">
                <a:solidFill>
                  <a:schemeClr val="tx1"/>
                </a:solidFill>
                <a:latin typeface="Traditional Arabic" panose="02020603050405020304" pitchFamily="18" charset="-78"/>
                <a:cs typeface="Traditional Arabic" panose="02020603050405020304" pitchFamily="18" charset="-78"/>
              </a:rPr>
              <a:t>الهدف الرئيس لهذا البحث في دراسة مدى فاعلية تطوير طريقة تدريس مقرر علم النفس التجريبي في زيادة معدلات التحصيل لدى الطلاب. ويُناط بهذا التطوير تحقيق ما يكافح من أجله أعضاء هيئة التدريس في مختلف الجامعات، وما تنشده مختلف المؤسسات التربوية في شتى </a:t>
            </a:r>
            <a:r>
              <a:rPr lang="ar-SA" b="1" dirty="0" smtClean="0">
                <a:solidFill>
                  <a:schemeClr val="tx1"/>
                </a:solidFill>
                <a:latin typeface="Traditional Arabic" panose="02020603050405020304" pitchFamily="18" charset="-78"/>
                <a:cs typeface="Traditional Arabic" panose="02020603050405020304" pitchFamily="18" charset="-78"/>
              </a:rPr>
              <a:t>البقاع:</a:t>
            </a:r>
            <a:endParaRPr lang="en-US" dirty="0">
              <a:solidFill>
                <a:schemeClr val="tx1"/>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تزويد الطلاب بالمعارف الجديدة.</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تسهيل تعلمهم للمعارف الجديدة ومساعدتهم في إحداث التكامل بينها وبين ما يمتلكونه من معارف.</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تقديم المعلومات في شكل أطر ذات معنى.</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إكساب الطلاب لطرق جديدة في التفكير والتعلم.</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إعداد الطلاب للاستفادة مما تعلموه في الحياة العملية </a:t>
            </a:r>
            <a:r>
              <a:rPr lang="en-US" sz="2000" b="1" dirty="0">
                <a:solidFill>
                  <a:srgbClr val="7030A0"/>
                </a:solidFill>
                <a:latin typeface="Traditional Arabic" panose="02020603050405020304" pitchFamily="18" charset="-78"/>
                <a:cs typeface="Traditional Arabic" panose="02020603050405020304" pitchFamily="18" charset="-78"/>
              </a:rPr>
              <a:t>(</a:t>
            </a:r>
            <a:r>
              <a:rPr lang="en-US" sz="2000" b="1" dirty="0" err="1">
                <a:solidFill>
                  <a:srgbClr val="7030A0"/>
                </a:solidFill>
                <a:latin typeface="Traditional Arabic" panose="02020603050405020304" pitchFamily="18" charset="-78"/>
                <a:cs typeface="Traditional Arabic" panose="02020603050405020304" pitchFamily="18" charset="-78"/>
              </a:rPr>
              <a:t>Stalheim</a:t>
            </a:r>
            <a:r>
              <a:rPr lang="en-US" sz="2000" b="1" dirty="0">
                <a:solidFill>
                  <a:srgbClr val="7030A0"/>
                </a:solidFill>
                <a:latin typeface="Traditional Arabic" panose="02020603050405020304" pitchFamily="18" charset="-78"/>
                <a:cs typeface="Traditional Arabic" panose="02020603050405020304" pitchFamily="18" charset="-78"/>
              </a:rPr>
              <a:t>-Smith, 1998)</a:t>
            </a:r>
            <a:r>
              <a:rPr lang="ar-SA" b="1" dirty="0">
                <a:solidFill>
                  <a:srgbClr val="7030A0"/>
                </a:solidFill>
                <a:latin typeface="Traditional Arabic" panose="02020603050405020304" pitchFamily="18" charset="-78"/>
                <a:cs typeface="Traditional Arabic" panose="02020603050405020304" pitchFamily="18" charset="-78"/>
              </a:rPr>
              <a:t>.</a:t>
            </a:r>
            <a:r>
              <a:rPr lang="ar-SA" sz="2800" b="1" dirty="0">
                <a:solidFill>
                  <a:srgbClr val="7030A0"/>
                </a:solidFill>
                <a:latin typeface="Traditional Arabic" panose="02020603050405020304" pitchFamily="18" charset="-78"/>
                <a:cs typeface="Traditional Arabic" panose="02020603050405020304" pitchFamily="18" charset="-78"/>
              </a:rPr>
              <a:t> </a:t>
            </a:r>
            <a:endParaRPr lang="en-US" sz="2800" dirty="0">
              <a:solidFill>
                <a:srgbClr val="7030A0"/>
              </a:solidFill>
              <a:latin typeface="Traditional Arabic" panose="02020603050405020304" pitchFamily="18" charset="-78"/>
              <a:cs typeface="Traditional Arabic" panose="02020603050405020304" pitchFamily="18" charset="-78"/>
            </a:endParaRPr>
          </a:p>
          <a:p>
            <a:endParaRPr lang="en-US" dirty="0"/>
          </a:p>
        </p:txBody>
      </p:sp>
    </p:spTree>
    <p:extLst>
      <p:ext uri="{BB962C8B-B14F-4D97-AF65-F5344CB8AC3E}">
        <p14:creationId xmlns:p14="http://schemas.microsoft.com/office/powerpoint/2010/main" val="11192336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marL="457200" indent="-457200" algn="just" rtl="1">
              <a:buFont typeface="Arial" panose="020B0604020202020204" pitchFamily="34" charset="0"/>
              <a:buChar char="•"/>
            </a:pPr>
            <a:r>
              <a:rPr lang="ar-SA" sz="5400" b="1" dirty="0" smtClean="0">
                <a:solidFill>
                  <a:srgbClr val="FF0000"/>
                </a:solidFill>
                <a:cs typeface="DecoType Naskh Extensions" panose="02010400000000000000" pitchFamily="2" charset="-78"/>
              </a:rPr>
              <a:t>مشكلة البحث</a:t>
            </a:r>
          </a:p>
          <a:p>
            <a:pPr algn="just" rtl="1"/>
            <a:r>
              <a:rPr lang="ar-SA" sz="4400" b="1" dirty="0" smtClean="0">
                <a:solidFill>
                  <a:srgbClr val="002060"/>
                </a:solidFill>
                <a:latin typeface="Arabic Typesetting" panose="03020402040406030203" pitchFamily="66" charset="-78"/>
                <a:cs typeface="Arabic Typesetting" panose="03020402040406030203" pitchFamily="66" charset="-78"/>
              </a:rPr>
              <a:t>يُلاحظ </a:t>
            </a:r>
            <a:r>
              <a:rPr lang="ar-SA" sz="4400" b="1" dirty="0">
                <a:solidFill>
                  <a:srgbClr val="002060"/>
                </a:solidFill>
                <a:latin typeface="Arabic Typesetting" panose="03020402040406030203" pitchFamily="66" charset="-78"/>
                <a:cs typeface="Arabic Typesetting" panose="03020402040406030203" pitchFamily="66" charset="-78"/>
              </a:rPr>
              <a:t>أن الطرق التقليدية في التعليم، التي تقتصر على مجرد تلقين الطلاب لمعلومات يحفظونها حفظا أصما، وتدريبهم على استخدام بعض الخوارزميات البسيطة لحل المشكلات، لن تفرز مفكرا ناقدا، أو طالبا يتقن الكتابة والتعبير عن الأفكار بطلاقة ومهارة، أو يبتكر طرقا جديدة لحل المشكلات. وتلك هي مهارات </a:t>
            </a:r>
            <a:r>
              <a:rPr lang="ar-SA" sz="4400" b="1" dirty="0" smtClean="0">
                <a:solidFill>
                  <a:srgbClr val="002060"/>
                </a:solidFill>
                <a:latin typeface="Arabic Typesetting" panose="03020402040406030203" pitchFamily="66" charset="-78"/>
                <a:cs typeface="Arabic Typesetting" panose="03020402040406030203" pitchFamily="66" charset="-78"/>
              </a:rPr>
              <a:t>العصر. </a:t>
            </a:r>
            <a:r>
              <a:rPr lang="ar-SA" sz="4400" b="1" dirty="0">
                <a:solidFill>
                  <a:srgbClr val="002060"/>
                </a:solidFill>
                <a:latin typeface="Arabic Typesetting" panose="03020402040406030203" pitchFamily="66" charset="-78"/>
                <a:cs typeface="Arabic Typesetting" panose="03020402040406030203" pitchFamily="66" charset="-78"/>
              </a:rPr>
              <a:t>ولهذا، يجب أن يركز التعليم في أيامنا هذه على مساعدة الطلاب على تعلم كيف يتعلمون، وبطريقة تتيح لهم إدارة التغيرات المستمرة في طبيعة ما يحتاجون إليه من مهارات ومعارف، وتقنيات، وأداء ما يُناط بهم من وظائف في مختلف المواقف الاجتماعية.</a:t>
            </a:r>
            <a:endParaRPr lang="en-US" sz="4400" b="1" dirty="0">
              <a:solidFill>
                <a:srgbClr val="00206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lstStyle/>
          <a:p>
            <a:pPr algn="just" rtl="1"/>
            <a:r>
              <a:rPr lang="ar-SA" sz="4000" b="1" dirty="0">
                <a:solidFill>
                  <a:srgbClr val="7030A0"/>
                </a:solidFill>
                <a:latin typeface="Arabic Typesetting" panose="03020402040406030203" pitchFamily="66" charset="-78"/>
                <a:cs typeface="Arabic Typesetting" panose="03020402040406030203" pitchFamily="66" charset="-78"/>
              </a:rPr>
              <a:t>إن تحقيق مثل هذه المهارات يقتضي استخدام مهام تعليمية معقدة جزئيًا، وتصميم مشاريع ذات معنى تتطلب الاندماج والانخراط المتواصل في الأداء، والتعاون، وتتيح إمكانية تطوير الأداء. وتشير الدراسات في هذا الصدد إلى التأثير الإيجابي للتعلم عندما يشترك الطلاب في دروس تتطلب منهم بناء وتنظيم المعارف، والنظر في البدائل الممكنة، والاندماج في بحوث تفصيلية، والتقصي، والكتابة، والتحليل، والتواصل بفاعلية مع الحضور </a:t>
            </a:r>
            <a:r>
              <a:rPr lang="en-US" sz="4000" b="1" dirty="0">
                <a:solidFill>
                  <a:srgbClr val="7030A0"/>
                </a:solidFill>
                <a:latin typeface="Arabic Typesetting" panose="03020402040406030203" pitchFamily="66" charset="-78"/>
                <a:cs typeface="Arabic Typesetting" panose="03020402040406030203" pitchFamily="66" charset="-78"/>
              </a:rPr>
              <a:t>(</a:t>
            </a:r>
            <a:r>
              <a:rPr lang="en-US" b="1" dirty="0" err="1">
                <a:solidFill>
                  <a:srgbClr val="7030A0"/>
                </a:solidFill>
                <a:latin typeface="Arabic Typesetting" panose="03020402040406030203" pitchFamily="66" charset="-78"/>
                <a:cs typeface="Arabic Typesetting" panose="03020402040406030203" pitchFamily="66" charset="-78"/>
              </a:rPr>
              <a:t>Newmann</a:t>
            </a:r>
            <a:r>
              <a:rPr lang="en-US" b="1" dirty="0">
                <a:solidFill>
                  <a:srgbClr val="7030A0"/>
                </a:solidFill>
                <a:latin typeface="Arabic Typesetting" panose="03020402040406030203" pitchFamily="66" charset="-78"/>
                <a:cs typeface="Arabic Typesetting" panose="03020402040406030203" pitchFamily="66" charset="-78"/>
              </a:rPr>
              <a:t>, 1996</a:t>
            </a:r>
            <a:r>
              <a:rPr lang="en-US" sz="4000" b="1" dirty="0">
                <a:solidFill>
                  <a:srgbClr val="7030A0"/>
                </a:solidFill>
                <a:latin typeface="Arabic Typesetting" panose="03020402040406030203" pitchFamily="66" charset="-78"/>
                <a:cs typeface="Arabic Typesetting" panose="03020402040406030203" pitchFamily="66" charset="-78"/>
              </a:rPr>
              <a:t>)</a:t>
            </a:r>
            <a:r>
              <a:rPr lang="ar-SA" sz="4000" b="1" dirty="0">
                <a:solidFill>
                  <a:srgbClr val="7030A0"/>
                </a:solidFill>
                <a:latin typeface="Arabic Typesetting" panose="03020402040406030203" pitchFamily="66" charset="-78"/>
                <a:cs typeface="Arabic Typesetting" panose="03020402040406030203" pitchFamily="66" charset="-78"/>
              </a:rPr>
              <a:t>. وعلى سبيل المثال، في دراسة على ما يزيد عن 2.100 تلميذ في 23 مدرسة، تبين وجود تأثير دال لارتفاع معدل التحصيل بالنسبة للمهام التي تمثل تحديا ذهنيا للطلاب ممن تعرضوا لمثل هذه المهام </a:t>
            </a:r>
            <a:r>
              <a:rPr lang="en-US" sz="4000" b="1" dirty="0">
                <a:solidFill>
                  <a:srgbClr val="7030A0"/>
                </a:solidFill>
                <a:latin typeface="Arabic Typesetting" panose="03020402040406030203" pitchFamily="66" charset="-78"/>
                <a:cs typeface="Arabic Typesetting" panose="03020402040406030203" pitchFamily="66" charset="-78"/>
              </a:rPr>
              <a:t>(</a:t>
            </a:r>
            <a:r>
              <a:rPr lang="en-US" sz="2800" b="1" dirty="0" err="1">
                <a:solidFill>
                  <a:srgbClr val="7030A0"/>
                </a:solidFill>
                <a:latin typeface="Arabic Typesetting" panose="03020402040406030203" pitchFamily="66" charset="-78"/>
                <a:cs typeface="Arabic Typesetting" panose="03020402040406030203" pitchFamily="66" charset="-78"/>
              </a:rPr>
              <a:t>Newmann</a:t>
            </a:r>
            <a:r>
              <a:rPr lang="en-US" sz="2800" b="1" dirty="0">
                <a:solidFill>
                  <a:srgbClr val="7030A0"/>
                </a:solidFill>
                <a:latin typeface="Arabic Typesetting" panose="03020402040406030203" pitchFamily="66" charset="-78"/>
                <a:cs typeface="Arabic Typesetting" panose="03020402040406030203" pitchFamily="66" charset="-78"/>
              </a:rPr>
              <a:t>, Marks &amp; </a:t>
            </a:r>
            <a:r>
              <a:rPr lang="en-US" sz="2800" b="1" dirty="0" err="1">
                <a:solidFill>
                  <a:srgbClr val="7030A0"/>
                </a:solidFill>
                <a:latin typeface="Arabic Typesetting" panose="03020402040406030203" pitchFamily="66" charset="-78"/>
                <a:cs typeface="Arabic Typesetting" panose="03020402040406030203" pitchFamily="66" charset="-78"/>
              </a:rPr>
              <a:t>Gamoran</a:t>
            </a:r>
            <a:r>
              <a:rPr lang="en-US" sz="2800" b="1" dirty="0">
                <a:solidFill>
                  <a:srgbClr val="7030A0"/>
                </a:solidFill>
                <a:latin typeface="Arabic Typesetting" panose="03020402040406030203" pitchFamily="66" charset="-78"/>
                <a:cs typeface="Arabic Typesetting" panose="03020402040406030203" pitchFamily="66" charset="-78"/>
              </a:rPr>
              <a:t>, 1995</a:t>
            </a:r>
            <a:r>
              <a:rPr lang="en-US" sz="4000" b="1" dirty="0">
                <a:solidFill>
                  <a:srgbClr val="7030A0"/>
                </a:solidFill>
                <a:latin typeface="Arabic Typesetting" panose="03020402040406030203" pitchFamily="66" charset="-78"/>
                <a:cs typeface="Arabic Typesetting" panose="03020402040406030203" pitchFamily="66" charset="-78"/>
              </a:rPr>
              <a:t>)</a:t>
            </a:r>
            <a:r>
              <a:rPr lang="ar-SA" sz="4000" b="1" dirty="0">
                <a:solidFill>
                  <a:srgbClr val="7030A0"/>
                </a:solidFill>
                <a:latin typeface="Arabic Typesetting" panose="03020402040406030203" pitchFamily="66" charset="-78"/>
                <a:cs typeface="Arabic Typesetting" panose="03020402040406030203" pitchFamily="66" charset="-78"/>
              </a:rPr>
              <a:t>. </a:t>
            </a:r>
            <a:endParaRPr lang="en-US" sz="4000" dirty="0">
              <a:solidFill>
                <a:srgbClr val="7030A0"/>
              </a:solidFill>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412768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20000"/>
          </a:bodyPr>
          <a:lstStyle/>
          <a:p>
            <a:pPr algn="just" rtl="1"/>
            <a:r>
              <a:rPr lang="ar-SA" sz="3900" b="1" dirty="0">
                <a:solidFill>
                  <a:schemeClr val="tx1">
                    <a:lumMod val="95000"/>
                  </a:schemeClr>
                </a:solidFill>
                <a:latin typeface="Arabic Typesetting" panose="03020402040406030203" pitchFamily="66" charset="-78"/>
                <a:cs typeface="Arabic Typesetting" panose="03020402040406030203" pitchFamily="66" charset="-78"/>
              </a:rPr>
              <a:t>واستنادا إلى ما سبق، قام موضوع عملنا هذا على </a:t>
            </a:r>
            <a:r>
              <a:rPr lang="ar-SA" sz="3900" b="1" dirty="0" smtClean="0">
                <a:solidFill>
                  <a:schemeClr val="tx1">
                    <a:lumMod val="95000"/>
                  </a:schemeClr>
                </a:solidFill>
                <a:latin typeface="Arabic Typesetting" panose="03020402040406030203" pitchFamily="66" charset="-78"/>
                <a:cs typeface="Arabic Typesetting" panose="03020402040406030203" pitchFamily="66" charset="-78"/>
              </a:rPr>
              <a:t>التحقق من صحة افتراض ضمني مفاده </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أن، تدريب الطلاب على مهارات إجراء البحوث النفسية التجريبية يسهم في إكسابهم مهارات عليا تفوق بكثير ما قد يكتسبونه في ظل التعلم بالطريقة التقليدية. وذلك نظرًا لما تتسم به مثل هذه المهام من مكونات، حددها توماس </a:t>
            </a:r>
            <a:r>
              <a:rPr lang="en-US" sz="3000" b="1" dirty="0">
                <a:solidFill>
                  <a:schemeClr val="tx1">
                    <a:lumMod val="95000"/>
                  </a:schemeClr>
                </a:solidFill>
                <a:latin typeface="Arabic Typesetting" panose="03020402040406030203" pitchFamily="66" charset="-78"/>
                <a:cs typeface="Arabic Typesetting" panose="03020402040406030203" pitchFamily="66" charset="-78"/>
              </a:rPr>
              <a:t>(Thomas, 2000) </a:t>
            </a:r>
            <a:r>
              <a:rPr lang="ar-SA" sz="3900" b="1" dirty="0" smtClean="0">
                <a:solidFill>
                  <a:schemeClr val="tx1">
                    <a:lumMod val="95000"/>
                  </a:schemeClr>
                </a:solidFill>
                <a:latin typeface="Arabic Typesetting" panose="03020402040406030203" pitchFamily="66" charset="-78"/>
                <a:cs typeface="Arabic Typesetting" panose="03020402040406030203" pitchFamily="66" charset="-78"/>
              </a:rPr>
              <a:t> باعتبارها </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نموذجية للتعلم، وخاصة التعلم القائم على المشروعات </a:t>
            </a:r>
            <a:r>
              <a:rPr lang="en-US" sz="3900" b="1" dirty="0">
                <a:solidFill>
                  <a:schemeClr val="tx1">
                    <a:lumMod val="95000"/>
                  </a:schemeClr>
                </a:solidFill>
                <a:latin typeface="Arabic Typesetting" panose="03020402040406030203" pitchFamily="66" charset="-78"/>
                <a:cs typeface="Arabic Typesetting" panose="03020402040406030203" pitchFamily="66" charset="-78"/>
              </a:rPr>
              <a:t>project-based learning</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 وتتمثل هذه المكونات في كل من:</a:t>
            </a:r>
            <a:endParaRPr lang="en-US" sz="3900" b="1" dirty="0">
              <a:solidFill>
                <a:schemeClr val="tx1">
                  <a:lumMod val="95000"/>
                </a:schemeClr>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latin typeface="Arabic Typesetting" panose="03020402040406030203" pitchFamily="66" charset="-78"/>
                <a:cs typeface="Arabic Typesetting" panose="03020402040406030203" pitchFamily="66" charset="-78"/>
              </a:rPr>
              <a:t> </a:t>
            </a:r>
            <a:r>
              <a:rPr lang="ar-SA" sz="3900" b="1" dirty="0">
                <a:solidFill>
                  <a:srgbClr val="7030A0"/>
                </a:solidFill>
                <a:latin typeface="Arabic Typesetting" panose="03020402040406030203" pitchFamily="66" charset="-78"/>
                <a:cs typeface="Arabic Typesetting" panose="03020402040406030203" pitchFamily="66" charset="-78"/>
              </a:rPr>
              <a:t>أن تكون محتويات المشروعات مركزية في المقرر الدراسي.</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تقوم على إثارة أسئلة تفضي بالطلاب إلى التصدي لمفاهيم أساسية أو مبادئ أساسية.</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ترتكز على الفحص البنائي الذي يتضمن التقصي وبناء المعارف.</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تعتمد على الطالب (الطالب مسئول عن تصميم العمل وإدارته).</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تتصدى للمشكلات التي تظهر في الحياة الواقعية والتي تحظى باهتمام الناس</a:t>
            </a:r>
            <a:r>
              <a:rPr lang="ar-SA" sz="3900" b="1" dirty="0" smtClean="0">
                <a:solidFill>
                  <a:srgbClr val="7030A0"/>
                </a:solidFill>
                <a:latin typeface="Arabic Typesetting" panose="03020402040406030203" pitchFamily="66" charset="-78"/>
                <a:cs typeface="Arabic Typesetting" panose="03020402040406030203" pitchFamily="66" charset="-78"/>
              </a:rPr>
              <a:t>.</a:t>
            </a:r>
          </a:p>
          <a:p>
            <a:pPr lvl="0" algn="just" rtl="1"/>
            <a:endParaRPr lang="en-US" sz="2400" b="1" dirty="0">
              <a:solidFill>
                <a:srgbClr val="7030A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TotalTime>
  <Words>3632</Words>
  <Application>Microsoft Office PowerPoint</Application>
  <PresentationFormat>عرض على الشاشة (3:4)‏</PresentationFormat>
  <Paragraphs>223</Paragraphs>
  <Slides>36</Slides>
  <Notes>0</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36</vt:i4>
      </vt:variant>
    </vt:vector>
  </HeadingPairs>
  <TitlesOfParts>
    <vt:vector size="49" baseType="lpstr">
      <vt:lpstr>Andalus</vt:lpstr>
      <vt:lpstr>Arabic Typesetting</vt:lpstr>
      <vt:lpstr>Arial</vt:lpstr>
      <vt:lpstr>Calibri</vt:lpstr>
      <vt:lpstr>DecoType Naskh Extensions</vt:lpstr>
      <vt:lpstr>DecoType Naskh Swashes</vt:lpstr>
      <vt:lpstr>Diwani Bent</vt:lpstr>
      <vt:lpstr>Diwani Letter</vt:lpstr>
      <vt:lpstr>Monotype Koufi</vt:lpstr>
      <vt:lpstr>PT Bold Heading</vt:lpstr>
      <vt:lpstr>Times New Roman</vt:lpstr>
      <vt:lpstr>Traditional Arabic</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فهد العامري</cp:lastModifiedBy>
  <cp:revision>41</cp:revision>
  <dcterms:created xsi:type="dcterms:W3CDTF">2014-04-20T16:49:31Z</dcterms:created>
  <dcterms:modified xsi:type="dcterms:W3CDTF">2021-01-19T08:06:40Z</dcterms:modified>
</cp:coreProperties>
</file>