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160" r:id="rId1"/>
  </p:sldMasterIdLst>
  <p:notesMasterIdLst>
    <p:notesMasterId r:id="rId19"/>
  </p:notesMasterIdLst>
  <p:handoutMasterIdLst>
    <p:handoutMasterId r:id="rId20"/>
  </p:handoutMasterIdLst>
  <p:sldIdLst>
    <p:sldId id="304" r:id="rId2"/>
    <p:sldId id="349" r:id="rId3"/>
    <p:sldId id="355" r:id="rId4"/>
    <p:sldId id="356" r:id="rId5"/>
    <p:sldId id="350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7" r:id="rId14"/>
    <p:sldId id="368" r:id="rId15"/>
    <p:sldId id="351" r:id="rId16"/>
    <p:sldId id="357" r:id="rId17"/>
    <p:sldId id="3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3399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113" d="100"/>
          <a:sy n="113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7EB2DF-335C-405A-90D4-894CCC05A64F}" type="datetimeFigureOut">
              <a:rPr lang="ar-SA" smtClean="0"/>
              <a:pPr/>
              <a:t>06/06/42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dirty="0" smtClean="0"/>
              <a:t>Geology And Formation Evaluation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7AB68-BEDB-4671-BCFE-86C9A56454B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61955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10E123-0EBC-42EF-AC3A-EB3F05B4FCA3}" type="datetimeFigureOut">
              <a:rPr lang="ar-SA" smtClean="0"/>
              <a:pPr/>
              <a:t>06/06/42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dirty="0" smtClean="0"/>
              <a:t>Geology And Formation Evaluation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CE8AA2-E86B-4477-A50A-74A368F4030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13793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475209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922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3529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8975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4158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4163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38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7040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3817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616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3787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846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3197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237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339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849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982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7BB6FB-BBA0-4AE0-B3BD-194A3AF0E290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9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73" r:id="rId13"/>
    <p:sldLayoutId id="2147484174" r:id="rId14"/>
    <p:sldLayoutId id="2147484175" r:id="rId15"/>
    <p:sldLayoutId id="2147484176" r:id="rId16"/>
    <p:sldLayoutId id="21474841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0"/>
          <p:cNvSpPr txBox="1">
            <a:spLocks/>
          </p:cNvSpPr>
          <p:nvPr/>
        </p:nvSpPr>
        <p:spPr>
          <a:xfrm>
            <a:off x="1214414" y="2000240"/>
            <a:ext cx="6947127" cy="27146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j-ea"/>
                <a:cs typeface="+mj-cs"/>
              </a:rPr>
              <a:t>تدريس </a:t>
            </a:r>
            <a:r>
              <a:rPr kumimoji="0" lang="ar-EG" sz="360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j-ea"/>
                <a:cs typeface="+mj-cs"/>
              </a:rPr>
              <a:t>تسجيلات الآبار الجيوفيزيائية بطرق عملية وتطبيقية باستخدام البرمجيات والمواد التفاعلية</a:t>
            </a:r>
            <a:endParaRPr kumimoji="0" lang="en-US" sz="360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5297" name="Rectangle 1" descr="مركز التميز-لوجو كامل يمين"/>
          <p:cNvSpPr>
            <a:spLocks noChangeArrowheads="1"/>
          </p:cNvSpPr>
          <p:nvPr/>
        </p:nvSpPr>
        <p:spPr bwMode="auto">
          <a:xfrm>
            <a:off x="5429256" y="0"/>
            <a:ext cx="3714744" cy="16430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عنوان 10"/>
          <p:cNvSpPr txBox="1">
            <a:spLocks/>
          </p:cNvSpPr>
          <p:nvPr/>
        </p:nvSpPr>
        <p:spPr>
          <a:xfrm>
            <a:off x="1696839" y="4429132"/>
            <a:ext cx="6947127" cy="21431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+mj-cs"/>
              </a:rPr>
              <a:t>د.</a:t>
            </a:r>
            <a:r>
              <a:rPr kumimoji="0" lang="ar-SA" sz="2400" b="1" i="0" u="none" strike="noStrike" kern="1200" cap="none" spc="0" normalizeH="0" noProof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+mj-cs"/>
              </a:rPr>
              <a:t> عارف لاشين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aseline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أستاذ</a:t>
            </a:r>
            <a:r>
              <a:rPr lang="ar-SA" sz="200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 مشارك-كلية الهندسة</a:t>
            </a:r>
            <a:endParaRPr lang="en-US" sz="2000" dirty="0" smtClean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قسم هندسة البترول والغاز الطبيعي</a:t>
            </a:r>
            <a:endParaRPr kumimoji="0" lang="en-US" sz="2000" i="0" u="none" strike="noStrike" kern="1200" cap="none" spc="0" normalizeH="0" baseline="0" noProof="0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160358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0354" name="Rectangle 2" descr="20131228_105747"/>
          <p:cNvSpPr>
            <a:spLocks noChangeArrowheads="1"/>
          </p:cNvSpPr>
          <p:nvPr/>
        </p:nvSpPr>
        <p:spPr bwMode="auto">
          <a:xfrm>
            <a:off x="500034" y="1071546"/>
            <a:ext cx="4214842" cy="415881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5" name="Rectangle 3" descr="IMG_0299"/>
          <p:cNvSpPr>
            <a:spLocks noChangeArrowheads="1"/>
          </p:cNvSpPr>
          <p:nvPr/>
        </p:nvSpPr>
        <p:spPr bwMode="auto">
          <a:xfrm>
            <a:off x="4714876" y="1054100"/>
            <a:ext cx="4286280" cy="41608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571604" y="5429264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تجريه عملية ميدانية علي تسجيل احد الآبار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48260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1378" name="Rectangle 2" descr="20131228_110624"/>
          <p:cNvSpPr>
            <a:spLocks noChangeArrowheads="1"/>
          </p:cNvSpPr>
          <p:nvPr/>
        </p:nvSpPr>
        <p:spPr bwMode="auto">
          <a:xfrm>
            <a:off x="285720" y="857232"/>
            <a:ext cx="4286280" cy="492922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79" name="Rectangle 3" descr="IMG_0293"/>
          <p:cNvSpPr>
            <a:spLocks noChangeArrowheads="1"/>
          </p:cNvSpPr>
          <p:nvPr/>
        </p:nvSpPr>
        <p:spPr bwMode="auto">
          <a:xfrm>
            <a:off x="4643438" y="857232"/>
            <a:ext cx="4286280" cy="49336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500166" y="5786454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تجريه عملية ميدانية علي تسجيل احد الآبار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42498" y="119698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2402" name="Rectangle 2" descr="20131228_105911"/>
          <p:cNvSpPr>
            <a:spLocks noChangeArrowheads="1"/>
          </p:cNvSpPr>
          <p:nvPr/>
        </p:nvSpPr>
        <p:spPr bwMode="auto">
          <a:xfrm>
            <a:off x="214282" y="1000108"/>
            <a:ext cx="4214842" cy="439897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03" name="Rectangle 3" descr="20131228_112442"/>
          <p:cNvSpPr>
            <a:spLocks noChangeArrowheads="1"/>
          </p:cNvSpPr>
          <p:nvPr/>
        </p:nvSpPr>
        <p:spPr bwMode="auto">
          <a:xfrm>
            <a:off x="4500562" y="1000108"/>
            <a:ext cx="4360870" cy="435771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357290" y="5643578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البئر المستخدمة وطريقة تسجيل البيانات علي الحاسوب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119698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3426" name="Rectangle 2" descr="IMG_0362"/>
          <p:cNvSpPr>
            <a:spLocks noChangeAspect="1" noChangeArrowheads="1"/>
          </p:cNvSpPr>
          <p:nvPr/>
        </p:nvSpPr>
        <p:spPr bwMode="auto">
          <a:xfrm>
            <a:off x="1142976" y="857232"/>
            <a:ext cx="7572428" cy="492922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عنوان 10"/>
          <p:cNvSpPr txBox="1">
            <a:spLocks/>
          </p:cNvSpPr>
          <p:nvPr/>
        </p:nvSpPr>
        <p:spPr>
          <a:xfrm>
            <a:off x="1571604" y="5857892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صورة تذكارية للطلاب مع </a:t>
            </a:r>
            <a:r>
              <a:rPr lang="ar-SA" sz="2200" b="1" dirty="0" err="1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د</a:t>
            </a: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. عارف لاشين والمهندس/  جون </a:t>
            </a:r>
            <a:r>
              <a:rPr lang="ar-SA" sz="2200" b="1" dirty="0" err="1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سانتوس</a:t>
            </a: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</a:rPr>
              <a:t> في فناء مقر الشركة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48260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104450" name="Rectangle 2" descr="IMG_0389"/>
          <p:cNvSpPr>
            <a:spLocks noChangeAspect="1" noChangeArrowheads="1"/>
          </p:cNvSpPr>
          <p:nvPr/>
        </p:nvSpPr>
        <p:spPr bwMode="auto">
          <a:xfrm>
            <a:off x="1285852" y="857232"/>
            <a:ext cx="7286676" cy="474579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500166" y="5643578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 defTabSz="457200">
              <a:spcBef>
                <a:spcPct val="0"/>
              </a:spcBef>
            </a:pPr>
            <a:r>
              <a:rPr kumimoji="0" lang="ar-SA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00863D"/>
                </a:solidFill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منح</a:t>
            </a:r>
            <a:r>
              <a:rPr kumimoji="0" lang="ar-SA" sz="2400" b="1" i="0" u="none" strike="noStrike" kern="1200" cap="none" spc="0" normalizeH="0" noProof="0" dirty="0" smtClean="0">
                <a:ln w="3175" cmpd="sng">
                  <a:noFill/>
                </a:ln>
                <a:solidFill>
                  <a:srgbClr val="00863D"/>
                </a:solidFill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شهادات الحضور لبعض الطلاب المتدربين من جانب الشركة </a:t>
            </a:r>
            <a:endParaRPr kumimoji="0" lang="en-US" sz="24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406800" y="214290"/>
            <a:ext cx="7380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3678238" algn="l"/>
              </a:tabLst>
            </a:pP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6.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إمكانية تعميم التجربة والاستراتيجيات المستخدمة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857224" y="1357298"/>
            <a:ext cx="8072494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457200" lvl="0" indent="-457200" algn="just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يمكن تعميم التجربة في قسم هندسة البترول والغاز حيث إن مقرر تسجيلات الآبار من أهم المقررات التي تختص بتوصيف الخزانات البترولية وتقييم محتواها ونوعيتها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lvl="0" indent="-457200" algn="just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يمكن</a:t>
            </a:r>
            <a:r>
              <a:rPr kumimoji="0" lang="ar-SA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عمل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ذلك عن طريق إجراء هذا المشروع بشكل دوري سنويا علي أن يتم الإعلان عنه داخل الأقسام ذات الطبيعة المشتركة (قسم الجيولوجيا</a:t>
            </a:r>
            <a:r>
              <a:rPr kumimoji="0" lang="ar-SA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ar-SA" sz="22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والجيوفيزياء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، قسم الهندسة الكهربية، الخ) لضمان حضور اكبر عدد من الطلاب.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929190" y="428604"/>
            <a:ext cx="37367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7. </a:t>
            </a:r>
            <a:r>
              <a:rPr lang="ar-S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التوصيات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714348" y="1467138"/>
            <a:ext cx="80724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457200" lvl="0" indent="-4572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يتم تطبيق المشروع بشكل دوري علي طلاب قسم هندسة البترول والغاز والأقسام الأخرى ذات الطبيعة المشتركة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+mj-cs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lvl="0" indent="-457200" algn="r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يتم توثيق المقرر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و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تسجيله علي اسطوانات مدمجة وتوزيعه علي الطلاب.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lvl="0" indent="-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3.  ضرورة دعم التدريب الحقلي للطلاب من خلال دعم مشاريع مشابهة لإكسابهم  المهارات العملية المطلوبة.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ea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5357818" y="428604"/>
            <a:ext cx="3308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8. </a:t>
            </a:r>
            <a:r>
              <a:rPr lang="ar-S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 </a:t>
            </a:r>
            <a:r>
              <a:rPr lang="ar-SA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:</a:t>
            </a:r>
            <a:endParaRPr lang="en-US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1000100" y="1142984"/>
            <a:ext cx="771530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يشكر الباحث الرئيسي مركز التميز في التعليم والتعلم – جامعة الملك سعود، على دعمه للمنحة </a:t>
            </a:r>
            <a:r>
              <a:rPr lang="ar-SA" sz="32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علي كل التسهيلات التي قدمها المركز خلال إجراء المشروع.</a:t>
            </a:r>
            <a:endParaRPr kumimoji="0" lang="ar-SA" sz="320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</p:txBody>
      </p:sp>
      <p:sp>
        <p:nvSpPr>
          <p:cNvPr id="4" name="عنوان 10"/>
          <p:cNvSpPr txBox="1">
            <a:spLocks/>
          </p:cNvSpPr>
          <p:nvPr/>
        </p:nvSpPr>
        <p:spPr>
          <a:xfrm>
            <a:off x="1428728" y="5286388"/>
            <a:ext cx="3571900" cy="114300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+mj-cs"/>
              </a:rPr>
              <a:t>د.</a:t>
            </a:r>
            <a:r>
              <a:rPr kumimoji="0" lang="ar-SA" sz="2400" b="1" i="0" u="none" strike="noStrike" kern="1200" cap="none" spc="0" normalizeH="0" noProof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+mj-cs"/>
              </a:rPr>
              <a:t> عارف لاشين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aseline="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أستاذ</a:t>
            </a:r>
            <a:r>
              <a:rPr lang="ar-SA" sz="200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 مشارك-كلية الهندسة</a:t>
            </a:r>
            <a:endParaRPr lang="en-US" sz="2000" dirty="0" smtClean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+mj-ea"/>
                <a:cs typeface="+mj-cs"/>
              </a:rPr>
              <a:t>قسم هندسة البترول والغاز الطبيعي</a:t>
            </a:r>
            <a:endParaRPr kumimoji="0" lang="en-US" sz="2000" i="0" u="none" strike="noStrike" kern="1200" cap="none" spc="0" normalizeH="0" baseline="0" noProof="0" dirty="0">
              <a:ln w="3175" cmpd="sng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285852" y="188877"/>
            <a:ext cx="7380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1. فكرة المشروع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والاستراتيجية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التي تمّ استخدامها 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 flipV="1">
            <a:off x="1071538" y="1714488"/>
            <a:ext cx="785818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r" rtl="1">
              <a:buSzPct val="110000"/>
              <a:buFont typeface="+mj-lt"/>
              <a:buAutoNum type="arabicPeriod"/>
            </a:pPr>
            <a:r>
              <a:rPr lang="ar-EG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تعتبر مادة تسجيلات الآبار من أهم المواد المتعلقة بدراسة الخزانات البترولية والتي لها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feedback</a:t>
            </a:r>
            <a:r>
              <a:rPr lang="ar-S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مباشر علي مستقبل خريجي طلاب قسم هندسة البترول والغاز الطبيعي.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lvl="0" indent="-457200" algn="r" rtl="1">
              <a:buFont typeface="+mj-lt"/>
              <a:buAutoNum type="arabicPeriod"/>
            </a:pP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lvl="0" indent="-457200" algn="r" rtl="1">
              <a:buSzPct val="110000"/>
              <a:buFont typeface="+mj-lt"/>
              <a:buAutoNum type="arabicPeriod"/>
            </a:pPr>
            <a:r>
              <a:rPr lang="ar-S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فكرة المشروع هي تطوير تدريس مقرر </a:t>
            </a:r>
            <a:r>
              <a:rPr lang="ar-EG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تسجيلات الآبار </a:t>
            </a:r>
            <a:r>
              <a:rPr lang="ar-S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لتخريج</a:t>
            </a:r>
            <a:r>
              <a:rPr lang="ar-EG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جيل من الطلاب </a:t>
            </a:r>
            <a:r>
              <a:rPr lang="ar-S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يكون </a:t>
            </a:r>
            <a:r>
              <a:rPr lang="ar-EG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ملم بأحدث التقنيات في مجال تقييم الخزانات البترولية.</a:t>
            </a:r>
            <a:endParaRPr lang="ar-SA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lvl="0" indent="-457200" algn="r" rtl="1">
              <a:buFont typeface="+mj-lt"/>
              <a:buAutoNum type="arabicPeriod"/>
            </a:pPr>
            <a:endParaRPr lang="ar-SA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S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لتنفيذ ذلك سيتم استخدام احدث البرمجيات في مجال تقييم الخزانات بالإضافة إلي إجراء بعض العمل الميداني.</a:t>
            </a:r>
            <a:endParaRPr lang="en-U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rtl="1"/>
            <a:r>
              <a:rPr lang="en-US" sz="24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478238" y="214290"/>
            <a:ext cx="73800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7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+mj-cs"/>
              </a:rPr>
              <a:t> </a:t>
            </a:r>
            <a:r>
              <a:rPr lang="ar-SA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2.  أهمية المشروع النظرية والتطبيقية، والأهداف:</a:t>
            </a:r>
            <a:endParaRPr lang="en-US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 rot="10800000" flipV="1">
            <a:off x="1071538" y="1071546"/>
            <a:ext cx="78581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rtl="1"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تطوير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تطبيق أفضل الممارسات في مجال التدريس والتعلم الجامعي وذلك من خلال وضع إستراتيجية جديدة  لتدريس مقرر 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تسجيلات الآبار 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تتعمد علي التعليم والتدريب.</a:t>
            </a:r>
          </a:p>
          <a:p>
            <a:pPr marL="457200" lvl="0" indent="-457200" algn="just" rtl="1">
              <a:buFont typeface="+mj-lt"/>
              <a:buAutoNum type="arabicPeriod"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lvl="0" indent="-457200" algn="just" rtl="1"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تشجيع الأنشطة والمهارات التدريبية التي تسهم في تحسين جودة التدريس عن طريق إدخال البرمجيات والتدريب الحقلي الفعلي في التدريس.</a:t>
            </a:r>
          </a:p>
          <a:p>
            <a:pPr marL="457200" lvl="0" indent="-457200" algn="just" rtl="1">
              <a:buFont typeface="+mj-lt"/>
              <a:buAutoNum type="arabicPeriod"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تحسين مخرجات تعلم الطلاب بقسم هندسة البترول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والمامهم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بمهارات مقرر 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تسجيلات الآبار،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مما يؤهلهم للالتحاق بسوق العمل بشركات البترول (من خلال ما تم انجازه في المشروع.</a:t>
            </a:r>
          </a:p>
          <a:p>
            <a:pPr marL="457200" indent="-457200" algn="just" rtl="1">
              <a:buFont typeface="+mj-lt"/>
              <a:buAutoNum type="arabicPeriod"/>
            </a:pPr>
            <a:endParaRPr lang="ar-SA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صقل مهارات الطلاب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إكسابهم الخبرة الفنية علي بعض  البرمجيات المتقدمة  في مجال تقييم خزانات البترول  وكذلك الخبرة الحقلية من خلال زيارة ميدانية لبعض الشركات المتخصصة.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357554" y="142852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3.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إجراءات تطبيق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1000100" y="993821"/>
            <a:ext cx="77867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r" rtl="1" eaLnBrk="0" fontAlgn="base" hangingPunct="0">
              <a:spcBef>
                <a:spcPct val="0"/>
              </a:spcBef>
              <a:spcAft>
                <a:spcPct val="0"/>
              </a:spcAft>
              <a:buSzPct val="115000"/>
              <a:buFont typeface="+mj-lt"/>
              <a:buAutoNum type="arabicPeriod"/>
            </a:pP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إعطاء مجموعة من المحاضرات النظرية التي تعتمد بشكل كبيير علي أجهزة عرض البيانات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Show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وعلي الشرح المباشر علي السبورة العادية حيث تم تدريس مكثف لمقرر 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تسجيلات الآبار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خلال مجموعة من المحاضرات والتدريبات العلمية.</a:t>
            </a:r>
          </a:p>
          <a:p>
            <a:pPr marL="457200" indent="-457200" algn="r" rtl="1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r" rtl="1">
              <a:buSzPct val="115000"/>
              <a:buFont typeface="+mj-lt"/>
              <a:buAutoNum type="arabicPeriod"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الطلاب علي أساسيات 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تسجيلات الآبار وخواص الخزانات البترولية من طريق إعطاء بعض الأمثلة الفعلية لبعض الخزانات البترولية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indent="-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3.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إعطاء بعض التطبيقات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التمارين العملية علي شكل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Sheets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للطلاب للتدريب علي تحليل البيانات وتحديد خواص الخزانات ( المسامية ، المحتوي الصخري، خواص البئر،   الخ).</a:t>
            </a: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r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457200" lvl="0" indent="-45720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j-cs"/>
              </a:rPr>
              <a:t>4.  إكساب الطلاب المهارة العملية من خلال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 تدريبات حقلية ميدانية  للطلاب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(Field Training)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مع احدي الشركات المتخصصة في مجال 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تسجيلات الآبار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ar-EG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615486" y="19854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4. النتائج والمخرجات: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 rot="10800000" flipV="1">
            <a:off x="1428728" y="283746"/>
            <a:ext cx="757242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457200" lvl="0" indent="-457200" algn="just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تم تدريب الطلاب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علي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احد أهم البرمجيات المتقدمة في مجال البترول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Interactive </a:t>
            </a:r>
            <a:r>
              <a:rPr kumimoji="0" lang="en-US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Petrophysics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والي يعد احد ركائز قبولهم للعمل بشركات البترول بعد التخرج.</a:t>
            </a: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lvl="0" indent="-457200" algn="just" rtl="1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صقل مهارة الطلاب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خلال التدريبات الميدانية الحقلية علي قياسات تسجيلات الآبار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Well Logging </a:t>
            </a: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المختلفة مع احدي الشركات المتخصصة.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</a:t>
            </a: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+mj-cs"/>
            </a:endParaRPr>
          </a:p>
          <a:p>
            <a:pPr marL="457200" marR="0" lvl="0" indent="-457200" algn="just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3.</a:t>
            </a:r>
            <a:r>
              <a:rPr kumimoji="0" lang="ar-SA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من الآثار الإبداعية للمشروع هي تحفيز الطلاب </a:t>
            </a:r>
            <a:r>
              <a:rPr lang="ar-SA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و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تدعيم انتمائهم وارتباطهم بقسم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هندسة البترول والغاز من خلال احتكاكهم بسوق العمل</a:t>
            </a:r>
            <a:r>
              <a:rPr kumimoji="0" lang="ar-SA" sz="2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واضطلاعهم علي نوعية العمل الجيد والمتميز الذي ينتظرهم.</a:t>
            </a:r>
          </a:p>
          <a:p>
            <a:pPr marL="0" marR="0" lvl="0" indent="0" algn="just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ar-SA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just" defTabSz="914400" rtl="1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4.  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إقبال الطلاب علي حضور البرنامج هو احد ملامح نجاح المشروع، بالإضافة إلي حضور طلاب الأقسام </a:t>
            </a:r>
            <a:r>
              <a:rPr kumimoji="0" lang="ar-SA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الاخري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ذات الطبيعة المشتركة (الهندسة الكهربية وقسم </a:t>
            </a:r>
            <a:r>
              <a:rPr kumimoji="0" lang="ar-SA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الجيوفيزياء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-كلية العلوم) كان من ملامح الجذب </a:t>
            </a:r>
            <a:r>
              <a:rPr kumimoji="0" lang="ar-SA" sz="2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و</a:t>
            </a:r>
            <a:r>
              <a:rPr kumimoji="0" lang="ar-SA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+mj-cs"/>
              </a:rPr>
              <a:t> الحضور المميز لهذا المشروع.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88920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6258" name="Rectangle 2" descr="IMG_9751"/>
          <p:cNvSpPr>
            <a:spLocks noChangeArrowheads="1"/>
          </p:cNvSpPr>
          <p:nvPr/>
        </p:nvSpPr>
        <p:spPr bwMode="auto">
          <a:xfrm>
            <a:off x="1643042" y="928670"/>
            <a:ext cx="6786610" cy="457203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768277" y="5643554"/>
            <a:ext cx="6947127" cy="7858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  <a:ea typeface="+mj-ea"/>
                <a:cs typeface="+mj-cs"/>
              </a:rPr>
              <a:t>إلقاء بعض المحاضرات في مجال تسجيلات الآبار</a:t>
            </a:r>
            <a:endParaRPr kumimoji="0" lang="en-US" sz="20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88920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7282" name="Rectangle 2" descr="IMG_9745"/>
          <p:cNvSpPr>
            <a:spLocks noChangeArrowheads="1"/>
          </p:cNvSpPr>
          <p:nvPr/>
        </p:nvSpPr>
        <p:spPr bwMode="auto">
          <a:xfrm>
            <a:off x="1142976" y="928670"/>
            <a:ext cx="7429552" cy="471490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عنوان 10"/>
          <p:cNvSpPr txBox="1">
            <a:spLocks/>
          </p:cNvSpPr>
          <p:nvPr/>
        </p:nvSpPr>
        <p:spPr>
          <a:xfrm>
            <a:off x="1839715" y="5786430"/>
            <a:ext cx="6947127" cy="7858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  <a:ea typeface="+mj-ea"/>
                <a:cs typeface="+mj-cs"/>
              </a:rPr>
              <a:t>تقسيم الطلاب أثناء التدرب علي التعامل مع  بعض المهارات العملية</a:t>
            </a:r>
            <a:endParaRPr kumimoji="0" lang="en-US" sz="20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119698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8306" name="Rectangle 2" descr="IMG_9790"/>
          <p:cNvSpPr>
            <a:spLocks noChangeArrowheads="1"/>
          </p:cNvSpPr>
          <p:nvPr/>
        </p:nvSpPr>
        <p:spPr bwMode="auto">
          <a:xfrm>
            <a:off x="428596" y="928670"/>
            <a:ext cx="4143404" cy="4572032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07" name="Rectangle 3" descr="IMG_9809"/>
          <p:cNvSpPr>
            <a:spLocks noChangeArrowheads="1"/>
          </p:cNvSpPr>
          <p:nvPr/>
        </p:nvSpPr>
        <p:spPr bwMode="auto">
          <a:xfrm>
            <a:off x="4572000" y="928670"/>
            <a:ext cx="4214842" cy="457203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عنوان 10"/>
          <p:cNvSpPr txBox="1">
            <a:spLocks/>
          </p:cNvSpPr>
          <p:nvPr/>
        </p:nvSpPr>
        <p:spPr>
          <a:xfrm>
            <a:off x="1643042" y="5715016"/>
            <a:ext cx="6947127" cy="7858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  <a:ea typeface="+mj-ea"/>
                <a:cs typeface="+mj-cs"/>
              </a:rPr>
              <a:t>شرح مكثف علي التسجيلات الورقية لبئر بترولية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14546" y="88920"/>
            <a:ext cx="6687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5. جانب من </a:t>
            </a:r>
            <a:r>
              <a:rPr lang="ar-S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فاعليات</a:t>
            </a:r>
            <a:r>
              <a:rPr lang="ar-S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ea typeface="Times New Roman" pitchFamily="18" charset="0"/>
              </a:rPr>
              <a:t> المشروع: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</a:endParaRPr>
          </a:p>
        </p:txBody>
      </p:sp>
      <p:sp>
        <p:nvSpPr>
          <p:cNvPr id="99330" name="Rectangle 2" descr="IMG_0262"/>
          <p:cNvSpPr>
            <a:spLocks noChangeArrowheads="1"/>
          </p:cNvSpPr>
          <p:nvPr/>
        </p:nvSpPr>
        <p:spPr bwMode="auto">
          <a:xfrm>
            <a:off x="928662" y="928670"/>
            <a:ext cx="7858180" cy="464347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عنوان 10"/>
          <p:cNvSpPr txBox="1">
            <a:spLocks/>
          </p:cNvSpPr>
          <p:nvPr/>
        </p:nvSpPr>
        <p:spPr>
          <a:xfrm>
            <a:off x="1571604" y="5715016"/>
            <a:ext cx="7500990" cy="8572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200" b="1" dirty="0" smtClean="0">
                <a:ln w="3175" cmpd="sng">
                  <a:noFill/>
                </a:ln>
                <a:solidFill>
                  <a:srgbClr val="00863D"/>
                </a:solidFill>
                <a:latin typeface="Aharoni" pitchFamily="2" charset="-79"/>
                <a:ea typeface="+mj-ea"/>
                <a:cs typeface="+mj-cs"/>
              </a:rPr>
              <a:t>جانب من حضور الطلاب سيمينار في احدي  الشركات المتخصصة في مجال تسجيلات الآبار</a:t>
            </a:r>
            <a:endParaRPr kumimoji="0" lang="en-US" sz="2200" b="1" i="0" u="none" strike="noStrike" kern="1200" cap="none" spc="0" normalizeH="0" baseline="0" noProof="0" dirty="0">
              <a:ln w="3175" cmpd="sng">
                <a:noFill/>
              </a:ln>
              <a:solidFill>
                <a:srgbClr val="00863D"/>
              </a:solidFill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1057250</TotalTime>
  <Words>769</Words>
  <Application>Microsoft Office PowerPoint</Application>
  <PresentationFormat>عرض على الشاشة (3:4)‏</PresentationFormat>
  <Paragraphs>74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Aharoni</vt:lpstr>
      <vt:lpstr>Arial</vt:lpstr>
      <vt:lpstr>Calibri</vt:lpstr>
      <vt:lpstr>Corbel</vt:lpstr>
      <vt:lpstr>Tahoma</vt:lpstr>
      <vt:lpstr>Times New Roman</vt:lpstr>
      <vt:lpstr>Parallax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KSU Oil Field</dc:title>
  <dc:creator>Cipher_7</dc:creator>
  <cp:lastModifiedBy>فهد العامري</cp:lastModifiedBy>
  <cp:revision>348</cp:revision>
  <dcterms:created xsi:type="dcterms:W3CDTF">2006-08-16T00:00:00Z</dcterms:created>
  <dcterms:modified xsi:type="dcterms:W3CDTF">2021-01-19T07:47:08Z</dcterms:modified>
</cp:coreProperties>
</file>