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7" d="100"/>
          <a:sy n="107" d="100"/>
        </p:scale>
        <p:origin x="17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F3CA8-1423-42AE-A1BD-26B59A8DBFA7}"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B8CF3D18-F6B3-4B43-8CC5-ED3658DFBED3}">
      <dgm:prSet phldrT="[نص]"/>
      <dgm:spPr/>
      <dgm:t>
        <a:bodyPr/>
        <a:lstStyle/>
        <a:p>
          <a:r>
            <a:rPr lang="ar-SA" dirty="0" smtClean="0"/>
            <a:t>إعداد </a:t>
          </a:r>
          <a:r>
            <a:rPr lang="ar-SA" dirty="0" err="1" smtClean="0"/>
            <a:t>الاستبانة</a:t>
          </a:r>
          <a:r>
            <a:rPr lang="ar-SA" dirty="0" smtClean="0"/>
            <a:t> القبلية </a:t>
          </a:r>
          <a:r>
            <a:rPr lang="ar-SA" dirty="0" err="1" smtClean="0"/>
            <a:t>والبعدية</a:t>
          </a:r>
          <a:r>
            <a:rPr lang="ar-SA" dirty="0" smtClean="0"/>
            <a:t> (مراجعتها ,طباعتها وحفظ نتائجها إلكترونيا – 4 طالبات ) </a:t>
          </a:r>
          <a:endParaRPr lang="en-US" dirty="0"/>
        </a:p>
      </dgm:t>
    </dgm:pt>
    <dgm:pt modelId="{9AA59B36-60F3-4271-8EB2-7E2706AF19BF}" type="parTrans" cxnId="{C8827DB1-6E81-4055-9675-E8BDB0775BBA}">
      <dgm:prSet/>
      <dgm:spPr/>
      <dgm:t>
        <a:bodyPr/>
        <a:lstStyle/>
        <a:p>
          <a:endParaRPr lang="en-US"/>
        </a:p>
      </dgm:t>
    </dgm:pt>
    <dgm:pt modelId="{2032AD49-F90D-416A-952E-88934133B9F9}" type="sibTrans" cxnId="{C8827DB1-6E81-4055-9675-E8BDB0775BBA}">
      <dgm:prSet/>
      <dgm:spPr/>
      <dgm:t>
        <a:bodyPr/>
        <a:lstStyle/>
        <a:p>
          <a:endParaRPr lang="en-US"/>
        </a:p>
      </dgm:t>
    </dgm:pt>
    <dgm:pt modelId="{A685A68D-5A77-4213-A748-4F14D9AF130A}">
      <dgm:prSet phldrT="[نص]"/>
      <dgm:spPr/>
      <dgm:t>
        <a:bodyPr/>
        <a:lstStyle/>
        <a:p>
          <a:r>
            <a:rPr lang="ar-SA" dirty="0" smtClean="0"/>
            <a:t>إعداد المادة العلمية لتثقيف المرضى وتشمل المطبوع من بروشورات والكتيب  (7 طالبات)</a:t>
          </a:r>
          <a:endParaRPr lang="en-US" dirty="0"/>
        </a:p>
      </dgm:t>
    </dgm:pt>
    <dgm:pt modelId="{EEEBFBD5-856D-47F0-AD23-9BC357743B53}" type="parTrans" cxnId="{5965B501-158A-4732-8FE9-077F75BAD0AB}">
      <dgm:prSet/>
      <dgm:spPr/>
      <dgm:t>
        <a:bodyPr/>
        <a:lstStyle/>
        <a:p>
          <a:endParaRPr lang="en-US"/>
        </a:p>
      </dgm:t>
    </dgm:pt>
    <dgm:pt modelId="{8533F677-F838-4321-BEE4-1FC1C8F98CAF}" type="sibTrans" cxnId="{5965B501-158A-4732-8FE9-077F75BAD0AB}">
      <dgm:prSet/>
      <dgm:spPr/>
      <dgm:t>
        <a:bodyPr/>
        <a:lstStyle/>
        <a:p>
          <a:endParaRPr lang="en-US"/>
        </a:p>
      </dgm:t>
    </dgm:pt>
    <dgm:pt modelId="{3909B335-A2FA-4E5E-804D-F4C4D26B166D}">
      <dgm:prSet phldrT="[نص]"/>
      <dgm:spPr/>
      <dgm:t>
        <a:bodyPr/>
        <a:lstStyle/>
        <a:p>
          <a:r>
            <a:rPr lang="ar-SA" dirty="0" smtClean="0"/>
            <a:t>تثقيف المرضى بعمل المقابلة معهم وتعبئة </a:t>
          </a:r>
          <a:r>
            <a:rPr lang="ar-SA" dirty="0" err="1" smtClean="0"/>
            <a:t>الاستبانة</a:t>
          </a:r>
          <a:r>
            <a:rPr lang="ar-SA" dirty="0" smtClean="0"/>
            <a:t> ( كل طالبه من المجموعة قامت بتثقيف ثلاثة أشخاص ) </a:t>
          </a:r>
          <a:endParaRPr lang="en-US" dirty="0"/>
        </a:p>
      </dgm:t>
    </dgm:pt>
    <dgm:pt modelId="{DFFF55CF-EE97-473C-9EDD-93248D654240}" type="parTrans" cxnId="{2A5C4046-7B35-45E6-9DD5-A2CC85501900}">
      <dgm:prSet/>
      <dgm:spPr/>
      <dgm:t>
        <a:bodyPr/>
        <a:lstStyle/>
        <a:p>
          <a:endParaRPr lang="en-US"/>
        </a:p>
      </dgm:t>
    </dgm:pt>
    <dgm:pt modelId="{940119C7-59EC-4FCA-BB2C-B95076F4C5B5}" type="sibTrans" cxnId="{2A5C4046-7B35-45E6-9DD5-A2CC85501900}">
      <dgm:prSet/>
      <dgm:spPr/>
      <dgm:t>
        <a:bodyPr/>
        <a:lstStyle/>
        <a:p>
          <a:endParaRPr lang="en-US"/>
        </a:p>
      </dgm:t>
    </dgm:pt>
    <dgm:pt modelId="{141801C2-C2A7-4D0E-B197-B6A81E4DDCCD}">
      <dgm:prSet phldrT="[نص]"/>
      <dgm:spPr/>
      <dgm:t>
        <a:bodyPr/>
        <a:lstStyle/>
        <a:p>
          <a:r>
            <a:rPr lang="ar-SA" dirty="0" smtClean="0"/>
            <a:t>جمع نتائج </a:t>
          </a:r>
          <a:r>
            <a:rPr lang="ar-SA" dirty="0" err="1" smtClean="0"/>
            <a:t>الاستبانة</a:t>
          </a:r>
          <a:r>
            <a:rPr lang="ar-SA" dirty="0" smtClean="0"/>
            <a:t> وفرزها ( طالبتين)</a:t>
          </a:r>
          <a:endParaRPr lang="en-US" dirty="0"/>
        </a:p>
      </dgm:t>
    </dgm:pt>
    <dgm:pt modelId="{9CC5CBE8-5979-4714-9E03-72CD8D485AC7}" type="parTrans" cxnId="{D390EDB1-9EE9-4CD5-8DBE-B1AF0603135C}">
      <dgm:prSet/>
      <dgm:spPr/>
      <dgm:t>
        <a:bodyPr/>
        <a:lstStyle/>
        <a:p>
          <a:endParaRPr lang="en-US"/>
        </a:p>
      </dgm:t>
    </dgm:pt>
    <dgm:pt modelId="{0AAE27DC-C4F5-40F8-9F2C-6A672E930774}" type="sibTrans" cxnId="{D390EDB1-9EE9-4CD5-8DBE-B1AF0603135C}">
      <dgm:prSet/>
      <dgm:spPr/>
      <dgm:t>
        <a:bodyPr/>
        <a:lstStyle/>
        <a:p>
          <a:endParaRPr lang="en-US"/>
        </a:p>
      </dgm:t>
    </dgm:pt>
    <dgm:pt modelId="{F28C0866-83CE-45DC-8565-F46448A29609}">
      <dgm:prSet phldrT="[نص]"/>
      <dgm:spPr/>
      <dgm:t>
        <a:bodyPr/>
        <a:lstStyle/>
        <a:p>
          <a:r>
            <a:rPr lang="ar-SA" dirty="0" smtClean="0"/>
            <a:t>إعداد العرض ( 3 طالبات )</a:t>
          </a:r>
          <a:endParaRPr lang="en-US" dirty="0"/>
        </a:p>
      </dgm:t>
    </dgm:pt>
    <dgm:pt modelId="{924BF0F6-BD12-4E95-801A-463E627B846E}" type="parTrans" cxnId="{1C350259-189C-4BB1-A9CA-6FCD5256740A}">
      <dgm:prSet/>
      <dgm:spPr/>
      <dgm:t>
        <a:bodyPr/>
        <a:lstStyle/>
        <a:p>
          <a:endParaRPr lang="en-US"/>
        </a:p>
      </dgm:t>
    </dgm:pt>
    <dgm:pt modelId="{DF9B9A89-D738-4318-8B3D-790CB0C5D80C}" type="sibTrans" cxnId="{1C350259-189C-4BB1-A9CA-6FCD5256740A}">
      <dgm:prSet/>
      <dgm:spPr/>
      <dgm:t>
        <a:bodyPr/>
        <a:lstStyle/>
        <a:p>
          <a:endParaRPr lang="en-US"/>
        </a:p>
      </dgm:t>
    </dgm:pt>
    <dgm:pt modelId="{5FBF9CA1-E92F-4734-99B9-0B3694C3CF21}" type="pres">
      <dgm:prSet presAssocID="{96AF3CA8-1423-42AE-A1BD-26B59A8DBFA7}" presName="outerComposite" presStyleCnt="0">
        <dgm:presLayoutVars>
          <dgm:chMax val="5"/>
          <dgm:dir val="rev"/>
          <dgm:resizeHandles val="exact"/>
        </dgm:presLayoutVars>
      </dgm:prSet>
      <dgm:spPr/>
      <dgm:t>
        <a:bodyPr/>
        <a:lstStyle/>
        <a:p>
          <a:endParaRPr lang="en-US"/>
        </a:p>
      </dgm:t>
    </dgm:pt>
    <dgm:pt modelId="{8AD0FEC3-BB73-4C8D-B8AA-5CAB28417E8D}" type="pres">
      <dgm:prSet presAssocID="{96AF3CA8-1423-42AE-A1BD-26B59A8DBFA7}" presName="dummyMaxCanvas" presStyleCnt="0">
        <dgm:presLayoutVars/>
      </dgm:prSet>
      <dgm:spPr/>
    </dgm:pt>
    <dgm:pt modelId="{28CD5DC0-8C9E-44CA-8049-AEBE58A48AB8}" type="pres">
      <dgm:prSet presAssocID="{96AF3CA8-1423-42AE-A1BD-26B59A8DBFA7}" presName="FiveNodes_1" presStyleLbl="node1" presStyleIdx="0" presStyleCnt="5" custLinFactNeighborX="1395" custLinFactNeighborY="5827">
        <dgm:presLayoutVars>
          <dgm:bulletEnabled val="1"/>
        </dgm:presLayoutVars>
      </dgm:prSet>
      <dgm:spPr/>
      <dgm:t>
        <a:bodyPr/>
        <a:lstStyle/>
        <a:p>
          <a:endParaRPr lang="en-US"/>
        </a:p>
      </dgm:t>
    </dgm:pt>
    <dgm:pt modelId="{3AFCDABA-84ED-45B2-974E-A193FD4D4C49}" type="pres">
      <dgm:prSet presAssocID="{96AF3CA8-1423-42AE-A1BD-26B59A8DBFA7}" presName="FiveNodes_2" presStyleLbl="node1" presStyleIdx="1" presStyleCnt="5" custLinFactNeighborX="-758" custLinFactNeighborY="7670">
        <dgm:presLayoutVars>
          <dgm:bulletEnabled val="1"/>
        </dgm:presLayoutVars>
      </dgm:prSet>
      <dgm:spPr/>
      <dgm:t>
        <a:bodyPr/>
        <a:lstStyle/>
        <a:p>
          <a:endParaRPr lang="en-US"/>
        </a:p>
      </dgm:t>
    </dgm:pt>
    <dgm:pt modelId="{2E3C0C13-63D8-4214-8771-853301F1DEA5}" type="pres">
      <dgm:prSet presAssocID="{96AF3CA8-1423-42AE-A1BD-26B59A8DBFA7}" presName="FiveNodes_3" presStyleLbl="node1" presStyleIdx="2" presStyleCnt="5">
        <dgm:presLayoutVars>
          <dgm:bulletEnabled val="1"/>
        </dgm:presLayoutVars>
      </dgm:prSet>
      <dgm:spPr/>
      <dgm:t>
        <a:bodyPr/>
        <a:lstStyle/>
        <a:p>
          <a:endParaRPr lang="en-US"/>
        </a:p>
      </dgm:t>
    </dgm:pt>
    <dgm:pt modelId="{28B21A6A-D628-4BDC-82E5-1BCAE22F95C9}" type="pres">
      <dgm:prSet presAssocID="{96AF3CA8-1423-42AE-A1BD-26B59A8DBFA7}" presName="FiveNodes_4" presStyleLbl="node1" presStyleIdx="3" presStyleCnt="5">
        <dgm:presLayoutVars>
          <dgm:bulletEnabled val="1"/>
        </dgm:presLayoutVars>
      </dgm:prSet>
      <dgm:spPr/>
      <dgm:t>
        <a:bodyPr/>
        <a:lstStyle/>
        <a:p>
          <a:endParaRPr lang="en-US"/>
        </a:p>
      </dgm:t>
    </dgm:pt>
    <dgm:pt modelId="{BF18836F-B0E2-4DCB-8A28-F884EAC30827}" type="pres">
      <dgm:prSet presAssocID="{96AF3CA8-1423-42AE-A1BD-26B59A8DBFA7}" presName="FiveNodes_5" presStyleLbl="node1" presStyleIdx="4" presStyleCnt="5">
        <dgm:presLayoutVars>
          <dgm:bulletEnabled val="1"/>
        </dgm:presLayoutVars>
      </dgm:prSet>
      <dgm:spPr/>
      <dgm:t>
        <a:bodyPr/>
        <a:lstStyle/>
        <a:p>
          <a:endParaRPr lang="en-US"/>
        </a:p>
      </dgm:t>
    </dgm:pt>
    <dgm:pt modelId="{4E47DA16-4BDC-46A0-9A1C-D0A6151D491F}" type="pres">
      <dgm:prSet presAssocID="{96AF3CA8-1423-42AE-A1BD-26B59A8DBFA7}" presName="FiveConn_1-2" presStyleLbl="fgAccFollowNode1" presStyleIdx="0" presStyleCnt="4">
        <dgm:presLayoutVars>
          <dgm:bulletEnabled val="1"/>
        </dgm:presLayoutVars>
      </dgm:prSet>
      <dgm:spPr/>
      <dgm:t>
        <a:bodyPr/>
        <a:lstStyle/>
        <a:p>
          <a:endParaRPr lang="en-US"/>
        </a:p>
      </dgm:t>
    </dgm:pt>
    <dgm:pt modelId="{68AB3EF7-3DB9-4BDC-9BFB-CC6430056460}" type="pres">
      <dgm:prSet presAssocID="{96AF3CA8-1423-42AE-A1BD-26B59A8DBFA7}" presName="FiveConn_2-3" presStyleLbl="fgAccFollowNode1" presStyleIdx="1" presStyleCnt="4">
        <dgm:presLayoutVars>
          <dgm:bulletEnabled val="1"/>
        </dgm:presLayoutVars>
      </dgm:prSet>
      <dgm:spPr/>
      <dgm:t>
        <a:bodyPr/>
        <a:lstStyle/>
        <a:p>
          <a:endParaRPr lang="en-US"/>
        </a:p>
      </dgm:t>
    </dgm:pt>
    <dgm:pt modelId="{5A2E4489-B39C-45D7-9C00-AD0C7FF54E60}" type="pres">
      <dgm:prSet presAssocID="{96AF3CA8-1423-42AE-A1BD-26B59A8DBFA7}" presName="FiveConn_3-4" presStyleLbl="fgAccFollowNode1" presStyleIdx="2" presStyleCnt="4">
        <dgm:presLayoutVars>
          <dgm:bulletEnabled val="1"/>
        </dgm:presLayoutVars>
      </dgm:prSet>
      <dgm:spPr/>
      <dgm:t>
        <a:bodyPr/>
        <a:lstStyle/>
        <a:p>
          <a:endParaRPr lang="en-US"/>
        </a:p>
      </dgm:t>
    </dgm:pt>
    <dgm:pt modelId="{0DD9E8AF-86CE-4DC6-A2D1-FB643DE513AA}" type="pres">
      <dgm:prSet presAssocID="{96AF3CA8-1423-42AE-A1BD-26B59A8DBFA7}" presName="FiveConn_4-5" presStyleLbl="fgAccFollowNode1" presStyleIdx="3" presStyleCnt="4">
        <dgm:presLayoutVars>
          <dgm:bulletEnabled val="1"/>
        </dgm:presLayoutVars>
      </dgm:prSet>
      <dgm:spPr/>
      <dgm:t>
        <a:bodyPr/>
        <a:lstStyle/>
        <a:p>
          <a:endParaRPr lang="en-US"/>
        </a:p>
      </dgm:t>
    </dgm:pt>
    <dgm:pt modelId="{9C947849-7016-41F2-9291-F51BD1DE6169}" type="pres">
      <dgm:prSet presAssocID="{96AF3CA8-1423-42AE-A1BD-26B59A8DBFA7}" presName="FiveNodes_1_text" presStyleLbl="node1" presStyleIdx="4" presStyleCnt="5">
        <dgm:presLayoutVars>
          <dgm:bulletEnabled val="1"/>
        </dgm:presLayoutVars>
      </dgm:prSet>
      <dgm:spPr/>
      <dgm:t>
        <a:bodyPr/>
        <a:lstStyle/>
        <a:p>
          <a:endParaRPr lang="en-US"/>
        </a:p>
      </dgm:t>
    </dgm:pt>
    <dgm:pt modelId="{EC9DB80E-9F55-4510-93BB-550CF16DB72D}" type="pres">
      <dgm:prSet presAssocID="{96AF3CA8-1423-42AE-A1BD-26B59A8DBFA7}" presName="FiveNodes_2_text" presStyleLbl="node1" presStyleIdx="4" presStyleCnt="5">
        <dgm:presLayoutVars>
          <dgm:bulletEnabled val="1"/>
        </dgm:presLayoutVars>
      </dgm:prSet>
      <dgm:spPr/>
      <dgm:t>
        <a:bodyPr/>
        <a:lstStyle/>
        <a:p>
          <a:endParaRPr lang="en-US"/>
        </a:p>
      </dgm:t>
    </dgm:pt>
    <dgm:pt modelId="{6F80ED1B-D7E4-4531-A827-A7F642EE4BA2}" type="pres">
      <dgm:prSet presAssocID="{96AF3CA8-1423-42AE-A1BD-26B59A8DBFA7}" presName="FiveNodes_3_text" presStyleLbl="node1" presStyleIdx="4" presStyleCnt="5">
        <dgm:presLayoutVars>
          <dgm:bulletEnabled val="1"/>
        </dgm:presLayoutVars>
      </dgm:prSet>
      <dgm:spPr/>
      <dgm:t>
        <a:bodyPr/>
        <a:lstStyle/>
        <a:p>
          <a:endParaRPr lang="en-US"/>
        </a:p>
      </dgm:t>
    </dgm:pt>
    <dgm:pt modelId="{BC5B2723-DBC4-4A31-9F10-A7B64A103119}" type="pres">
      <dgm:prSet presAssocID="{96AF3CA8-1423-42AE-A1BD-26B59A8DBFA7}" presName="FiveNodes_4_text" presStyleLbl="node1" presStyleIdx="4" presStyleCnt="5">
        <dgm:presLayoutVars>
          <dgm:bulletEnabled val="1"/>
        </dgm:presLayoutVars>
      </dgm:prSet>
      <dgm:spPr/>
      <dgm:t>
        <a:bodyPr/>
        <a:lstStyle/>
        <a:p>
          <a:endParaRPr lang="en-US"/>
        </a:p>
      </dgm:t>
    </dgm:pt>
    <dgm:pt modelId="{0AB8F117-A8D0-4A9C-8245-51A8E87FA575}" type="pres">
      <dgm:prSet presAssocID="{96AF3CA8-1423-42AE-A1BD-26B59A8DBFA7}" presName="FiveNodes_5_text" presStyleLbl="node1" presStyleIdx="4" presStyleCnt="5">
        <dgm:presLayoutVars>
          <dgm:bulletEnabled val="1"/>
        </dgm:presLayoutVars>
      </dgm:prSet>
      <dgm:spPr/>
      <dgm:t>
        <a:bodyPr/>
        <a:lstStyle/>
        <a:p>
          <a:endParaRPr lang="en-US"/>
        </a:p>
      </dgm:t>
    </dgm:pt>
  </dgm:ptLst>
  <dgm:cxnLst>
    <dgm:cxn modelId="{1EE90971-5E58-499F-A6B2-FAA17D872E52}" type="presOf" srcId="{8533F677-F838-4321-BEE4-1FC1C8F98CAF}" destId="{68AB3EF7-3DB9-4BDC-9BFB-CC6430056460}" srcOrd="0" destOrd="0" presId="urn:microsoft.com/office/officeart/2005/8/layout/vProcess5"/>
    <dgm:cxn modelId="{84A3D6F9-D071-41E1-890F-448F2282C834}" type="presOf" srcId="{B8CF3D18-F6B3-4B43-8CC5-ED3658DFBED3}" destId="{9C947849-7016-41F2-9291-F51BD1DE6169}" srcOrd="1" destOrd="0" presId="urn:microsoft.com/office/officeart/2005/8/layout/vProcess5"/>
    <dgm:cxn modelId="{2D610EC2-D7D8-4847-BB0F-5B5EA92FE46F}" type="presOf" srcId="{2032AD49-F90D-416A-952E-88934133B9F9}" destId="{4E47DA16-4BDC-46A0-9A1C-D0A6151D491F}" srcOrd="0" destOrd="0" presId="urn:microsoft.com/office/officeart/2005/8/layout/vProcess5"/>
    <dgm:cxn modelId="{0ECCFFF2-D87A-4C9A-A62F-B25FC2847F09}" type="presOf" srcId="{3909B335-A2FA-4E5E-804D-F4C4D26B166D}" destId="{2E3C0C13-63D8-4214-8771-853301F1DEA5}" srcOrd="0" destOrd="0" presId="urn:microsoft.com/office/officeart/2005/8/layout/vProcess5"/>
    <dgm:cxn modelId="{EA7AC27B-2ADC-4DDE-969F-695845207C8F}" type="presOf" srcId="{0AAE27DC-C4F5-40F8-9F2C-6A672E930774}" destId="{0DD9E8AF-86CE-4DC6-A2D1-FB643DE513AA}" srcOrd="0" destOrd="0" presId="urn:microsoft.com/office/officeart/2005/8/layout/vProcess5"/>
    <dgm:cxn modelId="{2A5C4046-7B35-45E6-9DD5-A2CC85501900}" srcId="{96AF3CA8-1423-42AE-A1BD-26B59A8DBFA7}" destId="{3909B335-A2FA-4E5E-804D-F4C4D26B166D}" srcOrd="2" destOrd="0" parTransId="{DFFF55CF-EE97-473C-9EDD-93248D654240}" sibTransId="{940119C7-59EC-4FCA-BB2C-B95076F4C5B5}"/>
    <dgm:cxn modelId="{F6945A48-27C9-4196-9BC2-AEEE3A5A2B66}" type="presOf" srcId="{141801C2-C2A7-4D0E-B197-B6A81E4DDCCD}" destId="{BC5B2723-DBC4-4A31-9F10-A7B64A103119}" srcOrd="1" destOrd="0" presId="urn:microsoft.com/office/officeart/2005/8/layout/vProcess5"/>
    <dgm:cxn modelId="{5965B501-158A-4732-8FE9-077F75BAD0AB}" srcId="{96AF3CA8-1423-42AE-A1BD-26B59A8DBFA7}" destId="{A685A68D-5A77-4213-A748-4F14D9AF130A}" srcOrd="1" destOrd="0" parTransId="{EEEBFBD5-856D-47F0-AD23-9BC357743B53}" sibTransId="{8533F677-F838-4321-BEE4-1FC1C8F98CAF}"/>
    <dgm:cxn modelId="{E1712E91-5B5B-46D3-BE5B-612B0B3AA5D7}" type="presOf" srcId="{F28C0866-83CE-45DC-8565-F46448A29609}" destId="{0AB8F117-A8D0-4A9C-8245-51A8E87FA575}" srcOrd="1" destOrd="0" presId="urn:microsoft.com/office/officeart/2005/8/layout/vProcess5"/>
    <dgm:cxn modelId="{F68D5AF5-9BA8-422D-9ABB-D3ADF17B1509}" type="presOf" srcId="{F28C0866-83CE-45DC-8565-F46448A29609}" destId="{BF18836F-B0E2-4DCB-8A28-F884EAC30827}" srcOrd="0" destOrd="0" presId="urn:microsoft.com/office/officeart/2005/8/layout/vProcess5"/>
    <dgm:cxn modelId="{ACD4902D-3951-4556-95BC-65FA463C2DAA}" type="presOf" srcId="{141801C2-C2A7-4D0E-B197-B6A81E4DDCCD}" destId="{28B21A6A-D628-4BDC-82E5-1BCAE22F95C9}" srcOrd="0" destOrd="0" presId="urn:microsoft.com/office/officeart/2005/8/layout/vProcess5"/>
    <dgm:cxn modelId="{07A0A4AA-1E50-4BE3-8417-0B2E8A5E2E7A}" type="presOf" srcId="{B8CF3D18-F6B3-4B43-8CC5-ED3658DFBED3}" destId="{28CD5DC0-8C9E-44CA-8049-AEBE58A48AB8}" srcOrd="0" destOrd="0" presId="urn:microsoft.com/office/officeart/2005/8/layout/vProcess5"/>
    <dgm:cxn modelId="{32AE6868-A978-44A6-AC76-A64ADFDD3672}" type="presOf" srcId="{A685A68D-5A77-4213-A748-4F14D9AF130A}" destId="{3AFCDABA-84ED-45B2-974E-A193FD4D4C49}" srcOrd="0" destOrd="0" presId="urn:microsoft.com/office/officeart/2005/8/layout/vProcess5"/>
    <dgm:cxn modelId="{0AB4E852-A0D1-4EC5-B95F-BB5C12D87C86}" type="presOf" srcId="{A685A68D-5A77-4213-A748-4F14D9AF130A}" destId="{EC9DB80E-9F55-4510-93BB-550CF16DB72D}" srcOrd="1" destOrd="0" presId="urn:microsoft.com/office/officeart/2005/8/layout/vProcess5"/>
    <dgm:cxn modelId="{60517EAF-DC93-46AF-A488-BE16F2E3F94E}" type="presOf" srcId="{3909B335-A2FA-4E5E-804D-F4C4D26B166D}" destId="{6F80ED1B-D7E4-4531-A827-A7F642EE4BA2}" srcOrd="1" destOrd="0" presId="urn:microsoft.com/office/officeart/2005/8/layout/vProcess5"/>
    <dgm:cxn modelId="{D5F81A46-01CA-472B-A498-9877773AB434}" type="presOf" srcId="{940119C7-59EC-4FCA-BB2C-B95076F4C5B5}" destId="{5A2E4489-B39C-45D7-9C00-AD0C7FF54E60}" srcOrd="0" destOrd="0" presId="urn:microsoft.com/office/officeart/2005/8/layout/vProcess5"/>
    <dgm:cxn modelId="{9B240A1D-DB91-441A-B899-F91EB68CC26B}" type="presOf" srcId="{96AF3CA8-1423-42AE-A1BD-26B59A8DBFA7}" destId="{5FBF9CA1-E92F-4734-99B9-0B3694C3CF21}" srcOrd="0" destOrd="0" presId="urn:microsoft.com/office/officeart/2005/8/layout/vProcess5"/>
    <dgm:cxn modelId="{1C350259-189C-4BB1-A9CA-6FCD5256740A}" srcId="{96AF3CA8-1423-42AE-A1BD-26B59A8DBFA7}" destId="{F28C0866-83CE-45DC-8565-F46448A29609}" srcOrd="4" destOrd="0" parTransId="{924BF0F6-BD12-4E95-801A-463E627B846E}" sibTransId="{DF9B9A89-D738-4318-8B3D-790CB0C5D80C}"/>
    <dgm:cxn modelId="{D390EDB1-9EE9-4CD5-8DBE-B1AF0603135C}" srcId="{96AF3CA8-1423-42AE-A1BD-26B59A8DBFA7}" destId="{141801C2-C2A7-4D0E-B197-B6A81E4DDCCD}" srcOrd="3" destOrd="0" parTransId="{9CC5CBE8-5979-4714-9E03-72CD8D485AC7}" sibTransId="{0AAE27DC-C4F5-40F8-9F2C-6A672E930774}"/>
    <dgm:cxn modelId="{C8827DB1-6E81-4055-9675-E8BDB0775BBA}" srcId="{96AF3CA8-1423-42AE-A1BD-26B59A8DBFA7}" destId="{B8CF3D18-F6B3-4B43-8CC5-ED3658DFBED3}" srcOrd="0" destOrd="0" parTransId="{9AA59B36-60F3-4271-8EB2-7E2706AF19BF}" sibTransId="{2032AD49-F90D-416A-952E-88934133B9F9}"/>
    <dgm:cxn modelId="{E1889884-1CE2-451C-8434-DA9A6DB57AAD}" type="presParOf" srcId="{5FBF9CA1-E92F-4734-99B9-0B3694C3CF21}" destId="{8AD0FEC3-BB73-4C8D-B8AA-5CAB28417E8D}" srcOrd="0" destOrd="0" presId="urn:microsoft.com/office/officeart/2005/8/layout/vProcess5"/>
    <dgm:cxn modelId="{804409FD-79F8-48CA-A587-671BF0516559}" type="presParOf" srcId="{5FBF9CA1-E92F-4734-99B9-0B3694C3CF21}" destId="{28CD5DC0-8C9E-44CA-8049-AEBE58A48AB8}" srcOrd="1" destOrd="0" presId="urn:microsoft.com/office/officeart/2005/8/layout/vProcess5"/>
    <dgm:cxn modelId="{A2930C0D-2176-4948-B5DD-92566A1FF496}" type="presParOf" srcId="{5FBF9CA1-E92F-4734-99B9-0B3694C3CF21}" destId="{3AFCDABA-84ED-45B2-974E-A193FD4D4C49}" srcOrd="2" destOrd="0" presId="urn:microsoft.com/office/officeart/2005/8/layout/vProcess5"/>
    <dgm:cxn modelId="{D3B8C854-C52E-4F70-835E-AA34EDBA4824}" type="presParOf" srcId="{5FBF9CA1-E92F-4734-99B9-0B3694C3CF21}" destId="{2E3C0C13-63D8-4214-8771-853301F1DEA5}" srcOrd="3" destOrd="0" presId="urn:microsoft.com/office/officeart/2005/8/layout/vProcess5"/>
    <dgm:cxn modelId="{CD255C82-1BC8-47E2-AF27-19C48F17AA18}" type="presParOf" srcId="{5FBF9CA1-E92F-4734-99B9-0B3694C3CF21}" destId="{28B21A6A-D628-4BDC-82E5-1BCAE22F95C9}" srcOrd="4" destOrd="0" presId="urn:microsoft.com/office/officeart/2005/8/layout/vProcess5"/>
    <dgm:cxn modelId="{C5ABA02F-979E-4976-B69B-72FB10246436}" type="presParOf" srcId="{5FBF9CA1-E92F-4734-99B9-0B3694C3CF21}" destId="{BF18836F-B0E2-4DCB-8A28-F884EAC30827}" srcOrd="5" destOrd="0" presId="urn:microsoft.com/office/officeart/2005/8/layout/vProcess5"/>
    <dgm:cxn modelId="{97142B4B-855C-493F-8FDD-28CDBE0390BA}" type="presParOf" srcId="{5FBF9CA1-E92F-4734-99B9-0B3694C3CF21}" destId="{4E47DA16-4BDC-46A0-9A1C-D0A6151D491F}" srcOrd="6" destOrd="0" presId="urn:microsoft.com/office/officeart/2005/8/layout/vProcess5"/>
    <dgm:cxn modelId="{22A6854D-A21B-4951-B3CC-0FC96AC34ACB}" type="presParOf" srcId="{5FBF9CA1-E92F-4734-99B9-0B3694C3CF21}" destId="{68AB3EF7-3DB9-4BDC-9BFB-CC6430056460}" srcOrd="7" destOrd="0" presId="urn:microsoft.com/office/officeart/2005/8/layout/vProcess5"/>
    <dgm:cxn modelId="{08CF84F9-FEE9-429A-9712-B4DA83101533}" type="presParOf" srcId="{5FBF9CA1-E92F-4734-99B9-0B3694C3CF21}" destId="{5A2E4489-B39C-45D7-9C00-AD0C7FF54E60}" srcOrd="8" destOrd="0" presId="urn:microsoft.com/office/officeart/2005/8/layout/vProcess5"/>
    <dgm:cxn modelId="{43795CDE-F59F-4FEF-B680-864CD9F51B97}" type="presParOf" srcId="{5FBF9CA1-E92F-4734-99B9-0B3694C3CF21}" destId="{0DD9E8AF-86CE-4DC6-A2D1-FB643DE513AA}" srcOrd="9" destOrd="0" presId="urn:microsoft.com/office/officeart/2005/8/layout/vProcess5"/>
    <dgm:cxn modelId="{713C5BCD-7B3D-4B7C-A409-29DDDF49F8CB}" type="presParOf" srcId="{5FBF9CA1-E92F-4734-99B9-0B3694C3CF21}" destId="{9C947849-7016-41F2-9291-F51BD1DE6169}" srcOrd="10" destOrd="0" presId="urn:microsoft.com/office/officeart/2005/8/layout/vProcess5"/>
    <dgm:cxn modelId="{23104692-9800-40CB-A365-7B32DC9DB775}" type="presParOf" srcId="{5FBF9CA1-E92F-4734-99B9-0B3694C3CF21}" destId="{EC9DB80E-9F55-4510-93BB-550CF16DB72D}" srcOrd="11" destOrd="0" presId="urn:microsoft.com/office/officeart/2005/8/layout/vProcess5"/>
    <dgm:cxn modelId="{34FAA8AE-CA9A-4DFF-BABB-65DF3BFB7041}" type="presParOf" srcId="{5FBF9CA1-E92F-4734-99B9-0B3694C3CF21}" destId="{6F80ED1B-D7E4-4531-A827-A7F642EE4BA2}" srcOrd="12" destOrd="0" presId="urn:microsoft.com/office/officeart/2005/8/layout/vProcess5"/>
    <dgm:cxn modelId="{D3EA7450-0DF5-4DE1-ACBD-8A5E06FED699}" type="presParOf" srcId="{5FBF9CA1-E92F-4734-99B9-0B3694C3CF21}" destId="{BC5B2723-DBC4-4A31-9F10-A7B64A103119}" srcOrd="13" destOrd="0" presId="urn:microsoft.com/office/officeart/2005/8/layout/vProcess5"/>
    <dgm:cxn modelId="{0351C183-E546-4541-96DB-1AF646EDF9B6}" type="presParOf" srcId="{5FBF9CA1-E92F-4734-99B9-0B3694C3CF21}" destId="{0AB8F117-A8D0-4A9C-8245-51A8E87FA57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403958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304091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21393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353042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143612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CA48042-6816-49AF-A1D8-02B096C36DF5}" type="datetimeFigureOut">
              <a:rPr lang="ar-SA" smtClean="0"/>
              <a:t>06/06/42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114172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CA48042-6816-49AF-A1D8-02B096C36DF5}" type="datetimeFigureOut">
              <a:rPr lang="ar-SA" smtClean="0"/>
              <a:t>06/06/42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28811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CA48042-6816-49AF-A1D8-02B096C36DF5}" type="datetimeFigureOut">
              <a:rPr lang="ar-SA" smtClean="0"/>
              <a:t>06/06/42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3248372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A48042-6816-49AF-A1D8-02B096C36DF5}" type="datetimeFigureOut">
              <a:rPr lang="ar-SA" smtClean="0"/>
              <a:t>06/06/42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296138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A48042-6816-49AF-A1D8-02B096C36DF5}" type="datetimeFigureOut">
              <a:rPr lang="ar-SA" smtClean="0"/>
              <a:t>06/06/42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325090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A48042-6816-49AF-A1D8-02B096C36DF5}" type="datetimeFigureOut">
              <a:rPr lang="ar-SA" smtClean="0"/>
              <a:t>06/06/42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C617FC9-D792-46BC-85DC-0C065E3F2284}" type="slidenum">
              <a:rPr lang="ar-SA" smtClean="0"/>
              <a:t>‹#›</a:t>
            </a:fld>
            <a:endParaRPr lang="ar-SA"/>
          </a:p>
        </p:txBody>
      </p:sp>
    </p:spTree>
    <p:extLst>
      <p:ext uri="{BB962C8B-B14F-4D97-AF65-F5344CB8AC3E}">
        <p14:creationId xmlns:p14="http://schemas.microsoft.com/office/powerpoint/2010/main" val="14845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A48042-6816-49AF-A1D8-02B096C36DF5}" type="datetimeFigureOut">
              <a:rPr lang="ar-SA" smtClean="0"/>
              <a:t>06/06/42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617FC9-D792-46BC-85DC-0C065E3F2284}" type="slidenum">
              <a:rPr lang="ar-SA" smtClean="0"/>
              <a:t>‹#›</a:t>
            </a:fld>
            <a:endParaRPr lang="ar-SA"/>
          </a:p>
        </p:txBody>
      </p:sp>
    </p:spTree>
    <p:extLst>
      <p:ext uri="{BB962C8B-B14F-4D97-AF65-F5344CB8AC3E}">
        <p14:creationId xmlns:p14="http://schemas.microsoft.com/office/powerpoint/2010/main" val="261999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0"/>
            <a:r>
              <a:rPr lang="ar-SA" dirty="0" smtClean="0"/>
              <a:t>التعلم من خلال الخدمة</a:t>
            </a:r>
            <a:br>
              <a:rPr lang="ar-SA" dirty="0" smtClean="0"/>
            </a:br>
            <a:r>
              <a:rPr lang="en-US" dirty="0" smtClean="0"/>
              <a:t>Service Learning</a:t>
            </a:r>
            <a:endParaRPr lang="ar-SA" dirty="0"/>
          </a:p>
        </p:txBody>
      </p:sp>
      <p:sp>
        <p:nvSpPr>
          <p:cNvPr id="3" name="عنوان فرعي 2"/>
          <p:cNvSpPr>
            <a:spLocks noGrp="1"/>
          </p:cNvSpPr>
          <p:nvPr>
            <p:ph type="subTitle" idx="1"/>
          </p:nvPr>
        </p:nvSpPr>
        <p:spPr/>
        <p:txBody>
          <a:bodyPr/>
          <a:lstStyle/>
          <a:p>
            <a:r>
              <a:rPr lang="ar-SA" dirty="0" smtClean="0">
                <a:solidFill>
                  <a:schemeClr val="tx1"/>
                </a:solidFill>
              </a:rPr>
              <a:t>د. نوره </a:t>
            </a:r>
            <a:r>
              <a:rPr lang="ar-SA" dirty="0" err="1" smtClean="0">
                <a:solidFill>
                  <a:schemeClr val="tx1"/>
                </a:solidFill>
              </a:rPr>
              <a:t>أبانمي</a:t>
            </a:r>
            <a:endParaRPr lang="ar-SA" dirty="0" smtClean="0">
              <a:solidFill>
                <a:schemeClr val="tx1"/>
              </a:solidFill>
            </a:endParaRPr>
          </a:p>
          <a:p>
            <a:r>
              <a:rPr lang="ar-SA" dirty="0" smtClean="0">
                <a:solidFill>
                  <a:schemeClr val="tx1"/>
                </a:solidFill>
              </a:rPr>
              <a:t>استاذ مساعد</a:t>
            </a:r>
          </a:p>
          <a:p>
            <a:r>
              <a:rPr lang="ar-SA" dirty="0" smtClean="0">
                <a:solidFill>
                  <a:schemeClr val="tx1"/>
                </a:solidFill>
              </a:rPr>
              <a:t>قسم الصيدلة الاكلينيكية</a:t>
            </a:r>
            <a:endParaRPr lang="ar-SA" dirty="0">
              <a:solidFill>
                <a:schemeClr val="tx1"/>
              </a:solidFill>
            </a:endParaRPr>
          </a:p>
        </p:txBody>
      </p:sp>
    </p:spTree>
    <p:extLst>
      <p:ext uri="{BB962C8B-B14F-4D97-AF65-F5344CB8AC3E}">
        <p14:creationId xmlns:p14="http://schemas.microsoft.com/office/powerpoint/2010/main" val="44404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إمكانية تعميم التجربة والاستراتيجيات المستخدمة</a:t>
            </a:r>
          </a:p>
        </p:txBody>
      </p:sp>
      <p:sp>
        <p:nvSpPr>
          <p:cNvPr id="3" name="عنصر نائب للمحتوى 2"/>
          <p:cNvSpPr>
            <a:spLocks noGrp="1"/>
          </p:cNvSpPr>
          <p:nvPr>
            <p:ph idx="1"/>
          </p:nvPr>
        </p:nvSpPr>
        <p:spPr/>
        <p:txBody>
          <a:bodyPr>
            <a:normAutofit/>
          </a:bodyPr>
          <a:lstStyle/>
          <a:p>
            <a:r>
              <a:rPr lang="ar-SA" dirty="0"/>
              <a:t>جميع المنشورات المعدة للتثقيف سيستمر استخدامها في التثقيف الدوائي من قبل الطالبات المسجلات في نفس المقرر في الفصول الدراسية القادمة عند تطبيق مبادرة التعلم من خلال الخدمة، بالإضافة الى العزم على تحويلها الى مقاطع </a:t>
            </a:r>
            <a:r>
              <a:rPr lang="ar-SA" dirty="0" smtClean="0"/>
              <a:t>صوت </a:t>
            </a:r>
            <a:r>
              <a:rPr lang="ar-SA" dirty="0"/>
              <a:t>ترفع فيما بعد على اليوتيوب وكذلك رفع الفيديو المرفق لتحقيق اقصى استفادة منها</a:t>
            </a:r>
            <a:r>
              <a:rPr lang="ar-SA" b="1" dirty="0"/>
              <a:t> </a:t>
            </a:r>
            <a:r>
              <a:rPr lang="ar-SA" dirty="0"/>
              <a:t>للمجتمع</a:t>
            </a:r>
            <a:r>
              <a:rPr lang="ar-SA" b="1" dirty="0"/>
              <a:t>.</a:t>
            </a:r>
            <a:endParaRPr lang="en-US" dirty="0"/>
          </a:p>
          <a:p>
            <a:r>
              <a:rPr lang="ar-SA" dirty="0" smtClean="0"/>
              <a:t>الإعلان </a:t>
            </a:r>
            <a:r>
              <a:rPr lang="ar-SA" dirty="0"/>
              <a:t>عن التعلم من خلال الخدمة لجميع اعضاء هيئة التدريس كأحد الوسائل الحديثة في التعليم والتعلم.</a:t>
            </a:r>
            <a:endParaRPr lang="en-US" dirty="0"/>
          </a:p>
          <a:p>
            <a:endParaRPr lang="ar-SA" dirty="0"/>
          </a:p>
        </p:txBody>
      </p:sp>
    </p:spTree>
    <p:extLst>
      <p:ext uri="{BB962C8B-B14F-4D97-AF65-F5344CB8AC3E}">
        <p14:creationId xmlns:p14="http://schemas.microsoft.com/office/powerpoint/2010/main" val="3644310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التوصيات</a:t>
            </a:r>
            <a:endParaRPr lang="ar-SA" dirty="0"/>
          </a:p>
        </p:txBody>
      </p:sp>
      <p:sp>
        <p:nvSpPr>
          <p:cNvPr id="3" name="عنصر نائب للمحتوى 2"/>
          <p:cNvSpPr>
            <a:spLocks noGrp="1"/>
          </p:cNvSpPr>
          <p:nvPr>
            <p:ph idx="1"/>
          </p:nvPr>
        </p:nvSpPr>
        <p:spPr/>
        <p:txBody>
          <a:bodyPr/>
          <a:lstStyle/>
          <a:p>
            <a:r>
              <a:rPr lang="ar-SA" dirty="0" smtClean="0"/>
              <a:t>تعميم التجربة على جميع الكليات</a:t>
            </a:r>
          </a:p>
          <a:p>
            <a:r>
              <a:rPr lang="ar-SA" dirty="0" smtClean="0"/>
              <a:t>ايجاد وحدة داخل الجامعة تقوم بعمل التنسيق لزيارة الطالبات وادائهن الخدمة في المجتمع المحلي</a:t>
            </a:r>
          </a:p>
          <a:p>
            <a:r>
              <a:rPr lang="ar-SA" dirty="0" smtClean="0"/>
              <a:t>الرفع من كفاءة المقاطع الصوتية والمرئية المنتجة من قبل الطالبات عن طريق انتاجها في معامل الجامعة</a:t>
            </a:r>
          </a:p>
          <a:p>
            <a:endParaRPr lang="ar-SA" dirty="0"/>
          </a:p>
        </p:txBody>
      </p:sp>
    </p:spTree>
    <p:extLst>
      <p:ext uri="{BB962C8B-B14F-4D97-AF65-F5344CB8AC3E}">
        <p14:creationId xmlns:p14="http://schemas.microsoft.com/office/powerpoint/2010/main" val="4198009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lgn="ctr">
              <a:buNone/>
            </a:pPr>
            <a:endParaRPr lang="ar-SA" dirty="0" smtClean="0"/>
          </a:p>
          <a:p>
            <a:pPr marL="0" indent="0" algn="ctr">
              <a:buNone/>
            </a:pPr>
            <a:endParaRPr lang="ar-SA" dirty="0"/>
          </a:p>
          <a:p>
            <a:pPr marL="0" indent="0" algn="ctr">
              <a:buNone/>
            </a:pPr>
            <a:r>
              <a:rPr lang="ar-SA" sz="5400" dirty="0" smtClean="0"/>
              <a:t>شكر لمركز التميز في التعلم والتعليم على دعمه للمنحة</a:t>
            </a:r>
            <a:endParaRPr lang="en-US" sz="5400" dirty="0" smtClean="0"/>
          </a:p>
          <a:p>
            <a:pPr marL="0" indent="0" algn="ctr" rtl="0">
              <a:buNone/>
            </a:pPr>
            <a:endParaRPr lang="en-US" sz="5400" dirty="0" smtClean="0"/>
          </a:p>
          <a:p>
            <a:pPr marL="0" indent="0" algn="ctr" rtl="0">
              <a:buNone/>
            </a:pPr>
            <a:r>
              <a:rPr lang="en-US" dirty="0" smtClean="0"/>
              <a:t/>
            </a:r>
            <a:br>
              <a:rPr lang="en-US" dirty="0" smtClean="0"/>
            </a:br>
            <a:endParaRPr lang="en-US" dirty="0"/>
          </a:p>
        </p:txBody>
      </p:sp>
    </p:spTree>
    <p:extLst>
      <p:ext uri="{BB962C8B-B14F-4D97-AF65-F5344CB8AC3E}">
        <p14:creationId xmlns:p14="http://schemas.microsoft.com/office/powerpoint/2010/main" val="1090382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التعليم من خلال الخدمة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هي احد اساليب التعلم الحديثة حيث يقدم الطالب خدمة لمجتمعه غالبا ما تكون حل لمشكلة ما ويتعلم بتطبيق المنهج الدراسي.</a:t>
            </a:r>
          </a:p>
          <a:p>
            <a:r>
              <a:rPr lang="ar-SA" dirty="0" smtClean="0"/>
              <a:t>يستخدم الطالب معارفه ومهاراته لحل احدى قضايا مجتمعه في مجموعات.</a:t>
            </a:r>
          </a:p>
          <a:p>
            <a:r>
              <a:rPr lang="ar-SA" dirty="0" smtClean="0"/>
              <a:t>ومن ثم يقدم مقترحاته لحل المشكلة ويشرح الخدمة التي قدمها لمجتمعه ونتائجها.</a:t>
            </a:r>
          </a:p>
          <a:p>
            <a:r>
              <a:rPr lang="ar-SA" dirty="0" smtClean="0"/>
              <a:t>الطالب يقدم خدمة, يطبق ما تعلمه, يحل مشكله, يتعرف على سوق العمل.</a:t>
            </a:r>
            <a:endParaRPr lang="ar-SA" dirty="0"/>
          </a:p>
        </p:txBody>
      </p:sp>
    </p:spTree>
    <p:extLst>
      <p:ext uri="{BB962C8B-B14F-4D97-AF65-F5344CB8AC3E}">
        <p14:creationId xmlns:p14="http://schemas.microsoft.com/office/powerpoint/2010/main" val="19705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ملخص الفكرة</a:t>
            </a:r>
            <a:endParaRPr lang="ar-SA" dirty="0"/>
          </a:p>
        </p:txBody>
      </p:sp>
      <p:sp>
        <p:nvSpPr>
          <p:cNvPr id="3" name="عنصر نائب للمحتوى 2"/>
          <p:cNvSpPr>
            <a:spLocks noGrp="1"/>
          </p:cNvSpPr>
          <p:nvPr>
            <p:ph idx="1"/>
          </p:nvPr>
        </p:nvSpPr>
        <p:spPr/>
        <p:txBody>
          <a:bodyPr/>
          <a:lstStyle/>
          <a:p>
            <a:r>
              <a:rPr lang="ar-SA" dirty="0" smtClean="0"/>
              <a:t>زيادة الوعي الدوائي وطريقة الاستخدام الصحيحة لأجهزة الربو (الفئة المستهدفة: مرضى الربو من كافة الأعمار).</a:t>
            </a:r>
          </a:p>
          <a:p>
            <a:r>
              <a:rPr lang="ar-SA" dirty="0" smtClean="0"/>
              <a:t>تفعيل دور الصيدلي بخدمة المجتمع .</a:t>
            </a:r>
          </a:p>
          <a:p>
            <a:r>
              <a:rPr lang="ar-SA" dirty="0" smtClean="0"/>
              <a:t>تقدير حجم المشكلة, تقديم نتائج التثقيف.</a:t>
            </a:r>
          </a:p>
          <a:p>
            <a:r>
              <a:rPr lang="ar-SA" dirty="0" smtClean="0"/>
              <a:t>تغيير نظرة المجتمع عن الصيدلي ودوره.</a:t>
            </a:r>
          </a:p>
          <a:p>
            <a:endParaRPr lang="ar-SA" dirty="0" smtClean="0"/>
          </a:p>
          <a:p>
            <a:endParaRPr lang="ar-SA" dirty="0"/>
          </a:p>
        </p:txBody>
      </p:sp>
    </p:spTree>
    <p:extLst>
      <p:ext uri="{BB962C8B-B14F-4D97-AF65-F5344CB8AC3E}">
        <p14:creationId xmlns:p14="http://schemas.microsoft.com/office/powerpoint/2010/main" val="416211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الاستراتيجية</a:t>
            </a:r>
            <a:br>
              <a:rPr lang="ar-SA" dirty="0" smtClean="0"/>
            </a:br>
            <a:endParaRPr lang="ar-SA" dirty="0"/>
          </a:p>
        </p:txBody>
      </p:sp>
      <p:sp>
        <p:nvSpPr>
          <p:cNvPr id="6" name="عنصر نائب للمحتوى 5"/>
          <p:cNvSpPr>
            <a:spLocks noGrp="1"/>
          </p:cNvSpPr>
          <p:nvPr>
            <p:ph idx="1"/>
          </p:nvPr>
        </p:nvSpPr>
        <p:spPr/>
        <p:txBody>
          <a:bodyPr/>
          <a:lstStyle/>
          <a:p>
            <a:r>
              <a:rPr lang="ar-SA" dirty="0" smtClean="0"/>
              <a:t>تشكلت مجموعتين من الطالبات , مجموعة لتجهيز المنشور الخاص بكيفية استخدام بخاخات الربو والثانية للمفاهيم الخاطئة في استخدام الدواء.</a:t>
            </a:r>
          </a:p>
          <a:p>
            <a:r>
              <a:rPr lang="ar-SA" dirty="0" smtClean="0"/>
              <a:t>تم ترتيب زيارة لاحد المدارس حيث قامت الطالبات بالتثقيف الصحي, بينما قامت المجموعة الثانية بزيارة احد المستشفيات لتثقيف بعض المرضى.</a:t>
            </a:r>
            <a:endParaRPr lang="ar-SA" dirty="0"/>
          </a:p>
          <a:p>
            <a:endParaRPr lang="ar-SA" dirty="0" smtClean="0"/>
          </a:p>
          <a:p>
            <a:endParaRPr lang="ar-SA" dirty="0" smtClean="0"/>
          </a:p>
          <a:p>
            <a:endParaRPr lang="ar-SA" dirty="0" smtClean="0"/>
          </a:p>
          <a:p>
            <a:endParaRPr lang="ar-SA" dirty="0"/>
          </a:p>
        </p:txBody>
      </p:sp>
    </p:spTree>
    <p:extLst>
      <p:ext uri="{BB962C8B-B14F-4D97-AF65-F5344CB8AC3E}">
        <p14:creationId xmlns:p14="http://schemas.microsoft.com/office/powerpoint/2010/main" val="101939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المشكلة</a:t>
            </a:r>
            <a:endParaRPr lang="ar-SA" dirty="0"/>
          </a:p>
        </p:txBody>
      </p:sp>
      <p:sp>
        <p:nvSpPr>
          <p:cNvPr id="3" name="عنصر نائب للمحتوى 2"/>
          <p:cNvSpPr>
            <a:spLocks noGrp="1"/>
          </p:cNvSpPr>
          <p:nvPr>
            <p:ph idx="1"/>
          </p:nvPr>
        </p:nvSpPr>
        <p:spPr/>
        <p:txBody>
          <a:bodyPr/>
          <a:lstStyle/>
          <a:p>
            <a:r>
              <a:rPr lang="ar-SA" dirty="0" smtClean="0"/>
              <a:t>الجهل بالطرقة الصحيحة لاستخدام بخاخات الربو. وبالتالي عدم فعالية الدواء المستخدم.</a:t>
            </a:r>
          </a:p>
          <a:p>
            <a:r>
              <a:rPr lang="ar-SA" dirty="0" smtClean="0"/>
              <a:t>قلة الوعي بكيفية العناية بها, ومن ثم تلوث الاجهزة بالبكتريا الضارة.</a:t>
            </a:r>
          </a:p>
          <a:p>
            <a:endParaRPr lang="ar-SA" dirty="0"/>
          </a:p>
        </p:txBody>
      </p:sp>
    </p:spTree>
    <p:extLst>
      <p:ext uri="{BB962C8B-B14F-4D97-AF65-F5344CB8AC3E}">
        <p14:creationId xmlns:p14="http://schemas.microsoft.com/office/powerpoint/2010/main" val="266131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اهمية المشروع النظرية والتطبيقية</a:t>
            </a:r>
            <a:endParaRPr lang="ar-SA" dirty="0"/>
          </a:p>
        </p:txBody>
      </p:sp>
      <p:sp>
        <p:nvSpPr>
          <p:cNvPr id="3" name="عنصر نائب للمحتوى 2"/>
          <p:cNvSpPr>
            <a:spLocks noGrp="1"/>
          </p:cNvSpPr>
          <p:nvPr>
            <p:ph idx="1"/>
          </p:nvPr>
        </p:nvSpPr>
        <p:spPr/>
        <p:txBody>
          <a:bodyPr/>
          <a:lstStyle/>
          <a:p>
            <a:r>
              <a:rPr lang="ar-SA" dirty="0" smtClean="0"/>
              <a:t>تنوع اساليب التعليم يحفز الطالب ويرفع من اداءه العلمي</a:t>
            </a:r>
          </a:p>
          <a:p>
            <a:r>
              <a:rPr lang="ar-SA" dirty="0" smtClean="0"/>
              <a:t>يتعرف الطالب على مشاكل مجتمعه ويساهم في حلها.</a:t>
            </a:r>
          </a:p>
          <a:p>
            <a:r>
              <a:rPr lang="ar-SA" dirty="0" smtClean="0"/>
              <a:t>يتعرف الطالب على سوق العمل ويكتسب خبرة.</a:t>
            </a:r>
          </a:p>
          <a:p>
            <a:r>
              <a:rPr lang="ar-SA" dirty="0" smtClean="0"/>
              <a:t>يشجع الطالب على التطوع ويرفع ثقته بنفسه وامكانياته.</a:t>
            </a:r>
          </a:p>
          <a:p>
            <a:r>
              <a:rPr lang="ar-SA" dirty="0" smtClean="0"/>
              <a:t>تشجيع العمل الجماعي.</a:t>
            </a:r>
            <a:endParaRPr lang="ar-SA" dirty="0"/>
          </a:p>
        </p:txBody>
      </p:sp>
    </p:spTree>
    <p:extLst>
      <p:ext uri="{BB962C8B-B14F-4D97-AF65-F5344CB8AC3E}">
        <p14:creationId xmlns:p14="http://schemas.microsoft.com/office/powerpoint/2010/main" val="2425132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الاهداف</a:t>
            </a:r>
            <a:endParaRPr lang="ar-SA" dirty="0"/>
          </a:p>
        </p:txBody>
      </p:sp>
      <p:sp>
        <p:nvSpPr>
          <p:cNvPr id="10" name="عنصر نائب للمحتوى 9"/>
          <p:cNvSpPr>
            <a:spLocks noGrp="1"/>
          </p:cNvSpPr>
          <p:nvPr>
            <p:ph idx="1"/>
          </p:nvPr>
        </p:nvSpPr>
        <p:spPr/>
        <p:txBody>
          <a:bodyPr>
            <a:normAutofit fontScale="92500"/>
          </a:bodyPr>
          <a:lstStyle/>
          <a:p>
            <a:r>
              <a:rPr lang="en-US" dirty="0"/>
              <a:t> </a:t>
            </a:r>
            <a:r>
              <a:rPr lang="ar-EG" dirty="0" smtClean="0"/>
              <a:t>ربط </a:t>
            </a:r>
            <a:r>
              <a:rPr lang="ar-EG" dirty="0"/>
              <a:t>المقرر الدراسي بفكرة التعلم من خلال الخدمة كأحد السبل الحديثة في </a:t>
            </a:r>
            <a:r>
              <a:rPr lang="ar-EG" dirty="0" smtClean="0"/>
              <a:t>التعليم</a:t>
            </a:r>
            <a:r>
              <a:rPr lang="ar-SA" dirty="0"/>
              <a:t>.</a:t>
            </a:r>
            <a:endParaRPr lang="en-US" dirty="0"/>
          </a:p>
          <a:p>
            <a:r>
              <a:rPr lang="ar-EG" dirty="0"/>
              <a:t>تنمية العمل الجماعي/التعاوني بين طالبات </a:t>
            </a:r>
            <a:r>
              <a:rPr lang="ar-EG" dirty="0" smtClean="0"/>
              <a:t>المقرر</a:t>
            </a:r>
            <a:r>
              <a:rPr lang="ar-SA" dirty="0" smtClean="0"/>
              <a:t>.</a:t>
            </a:r>
            <a:endParaRPr lang="en-US" dirty="0"/>
          </a:p>
          <a:p>
            <a:r>
              <a:rPr lang="ar-SA" dirty="0"/>
              <a:t>تعزيز دور طالبات المقرر في تعليم أفراد المجتمع دور </a:t>
            </a:r>
            <a:r>
              <a:rPr lang="ar-SA" dirty="0" smtClean="0"/>
              <a:t>الصيدلي </a:t>
            </a:r>
            <a:endParaRPr lang="en-US" dirty="0"/>
          </a:p>
          <a:p>
            <a:r>
              <a:rPr lang="ar-SA" dirty="0"/>
              <a:t>تقديم خدمة لفئة من أفراد </a:t>
            </a:r>
            <a:r>
              <a:rPr lang="ar-SA" dirty="0" smtClean="0"/>
              <a:t>المجتمع.</a:t>
            </a:r>
            <a:endParaRPr lang="en-US" dirty="0"/>
          </a:p>
          <a:p>
            <a:r>
              <a:rPr lang="ar-SA" dirty="0"/>
              <a:t>اعداد نشرة تعريفيه عن المفاهيم الخاطئة في استخدام </a:t>
            </a:r>
            <a:r>
              <a:rPr lang="ar-SA" dirty="0" smtClean="0"/>
              <a:t>الدواء.</a:t>
            </a:r>
            <a:endParaRPr lang="en-US" dirty="0"/>
          </a:p>
          <a:p>
            <a:r>
              <a:rPr lang="ar-SA" dirty="0"/>
              <a:t>اعداد نشرة تعريفيه عن الاستخدام الامثل لبخاخات </a:t>
            </a:r>
            <a:r>
              <a:rPr lang="ar-SA" dirty="0" smtClean="0"/>
              <a:t>الربو. </a:t>
            </a:r>
            <a:endParaRPr lang="en-US" dirty="0"/>
          </a:p>
          <a:p>
            <a:r>
              <a:rPr lang="ar-EG" dirty="0"/>
              <a:t>قياس نسبة التعلم ومدى استفادة افراد الفئة المستهدفة من </a:t>
            </a:r>
            <a:r>
              <a:rPr lang="ar-EG" dirty="0" smtClean="0"/>
              <a:t>التثقيف</a:t>
            </a:r>
            <a:r>
              <a:rPr lang="ar-SA" dirty="0" smtClean="0"/>
              <a:t>.</a:t>
            </a:r>
            <a:endParaRPr lang="en-US" dirty="0"/>
          </a:p>
          <a:p>
            <a:endParaRPr lang="ar-SA" dirty="0"/>
          </a:p>
        </p:txBody>
      </p:sp>
    </p:spTree>
    <p:extLst>
      <p:ext uri="{BB962C8B-B14F-4D97-AF65-F5344CB8AC3E}">
        <p14:creationId xmlns:p14="http://schemas.microsoft.com/office/powerpoint/2010/main" val="430786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اجراءات تطبيق المشروع</a:t>
            </a:r>
            <a:endParaRPr lang="ar-SA" dirty="0"/>
          </a:p>
        </p:txBody>
      </p:sp>
      <p:graphicFrame>
        <p:nvGraphicFramePr>
          <p:cNvPr id="8" name="عنصر نائب للمحتوى 4"/>
          <p:cNvGraphicFramePr>
            <a:graphicFrameLocks noGrp="1"/>
          </p:cNvGraphicFramePr>
          <p:nvPr>
            <p:ph idx="1"/>
            <p:extLst>
              <p:ext uri="{D42A27DB-BD31-4B8C-83A1-F6EECF244321}">
                <p14:modId xmlns:p14="http://schemas.microsoft.com/office/powerpoint/2010/main" val="230759031"/>
              </p:ext>
            </p:extLst>
          </p:nvPr>
        </p:nvGraphicFramePr>
        <p:xfrm>
          <a:off x="395536" y="1556792"/>
          <a:ext cx="82296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18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النتائج والمخرجات</a:t>
            </a:r>
            <a:endParaRPr lang="ar-SA" dirty="0"/>
          </a:p>
        </p:txBody>
      </p:sp>
      <p:sp>
        <p:nvSpPr>
          <p:cNvPr id="3" name="عنصر نائب للمحتوى 2"/>
          <p:cNvSpPr>
            <a:spLocks noGrp="1"/>
          </p:cNvSpPr>
          <p:nvPr>
            <p:ph idx="1"/>
          </p:nvPr>
        </p:nvSpPr>
        <p:spPr/>
        <p:txBody>
          <a:bodyPr/>
          <a:lstStyle/>
          <a:p>
            <a:pPr lvl="0"/>
            <a:r>
              <a:rPr lang="ar-SA" dirty="0"/>
              <a:t>الطالبات تعلموا في الصف, بحثوا عن مشكلة تحتاج الى حل في محيط مجتمعهم, ابتكروا طرق لحل المشكلة وذلك بالتثقيف الدوائي, مارسوا التثقيف وقدموا خدمة </a:t>
            </a:r>
            <a:r>
              <a:rPr lang="ar-SA" dirty="0" smtClean="0"/>
              <a:t>للمجتمع.</a:t>
            </a:r>
            <a:endParaRPr lang="en-US" dirty="0"/>
          </a:p>
          <a:p>
            <a:pPr lvl="0"/>
            <a:r>
              <a:rPr lang="ar-SA" dirty="0"/>
              <a:t>الطالبات قاموا بقياس نسبة التعلم </a:t>
            </a:r>
            <a:r>
              <a:rPr lang="ar-SA" dirty="0" smtClean="0"/>
              <a:t>وتأكدوا </a:t>
            </a:r>
            <a:r>
              <a:rPr lang="ar-SA" dirty="0"/>
              <a:t>من حل </a:t>
            </a:r>
            <a:r>
              <a:rPr lang="ar-SA" dirty="0" smtClean="0"/>
              <a:t>المشكلة.</a:t>
            </a:r>
            <a:endParaRPr lang="en-US" dirty="0"/>
          </a:p>
          <a:p>
            <a:pPr lvl="0"/>
            <a:r>
              <a:rPr lang="ar-SA" dirty="0"/>
              <a:t>تراوحت طرق التثقيف بين المنشورات ومقاطع الفيديو حتى يسهل فهمها </a:t>
            </a:r>
            <a:endParaRPr lang="en-US" dirty="0"/>
          </a:p>
          <a:p>
            <a:pPr marL="0" indent="0">
              <a:buNone/>
            </a:pPr>
            <a:endParaRPr lang="en-US" dirty="0"/>
          </a:p>
        </p:txBody>
      </p:sp>
    </p:spTree>
    <p:extLst>
      <p:ext uri="{BB962C8B-B14F-4D97-AF65-F5344CB8AC3E}">
        <p14:creationId xmlns:p14="http://schemas.microsoft.com/office/powerpoint/2010/main" val="1113949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10576</TotalTime>
  <Words>464</Words>
  <Application>Microsoft Office PowerPoint</Application>
  <PresentationFormat>عرض على الشاشة (3:4)‏</PresentationFormat>
  <Paragraphs>58</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Times New Roman</vt:lpstr>
      <vt:lpstr>نسق Office</vt:lpstr>
      <vt:lpstr>التعلم من خلال الخدمة Service Learning</vt:lpstr>
      <vt:lpstr>التعليم من خلال الخدمة </vt:lpstr>
      <vt:lpstr>ملخص الفكرة</vt:lpstr>
      <vt:lpstr>الاستراتيجية </vt:lpstr>
      <vt:lpstr>المشكلة</vt:lpstr>
      <vt:lpstr>اهمية المشروع النظرية والتطبيقية</vt:lpstr>
      <vt:lpstr>الاهداف</vt:lpstr>
      <vt:lpstr>اجراءات تطبيق المشروع</vt:lpstr>
      <vt:lpstr>النتائج والمخرجات</vt:lpstr>
      <vt:lpstr>إمكانية تعميم التجربة والاستراتيجيات المستخدمة</vt:lpstr>
      <vt:lpstr>التوصيات</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Norah</dc:creator>
  <cp:lastModifiedBy>فهد العامري</cp:lastModifiedBy>
  <cp:revision>15</cp:revision>
  <dcterms:created xsi:type="dcterms:W3CDTF">2014-10-18T10:19:39Z</dcterms:created>
  <dcterms:modified xsi:type="dcterms:W3CDTF">2021-01-19T08:02:56Z</dcterms:modified>
</cp:coreProperties>
</file>